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38" r:id="rId1"/>
  </p:sldMasterIdLst>
  <p:notesMasterIdLst>
    <p:notesMasterId r:id="rId63"/>
  </p:notesMasterIdLst>
  <p:handoutMasterIdLst>
    <p:handoutMasterId r:id="rId64"/>
  </p:handoutMasterIdLst>
  <p:sldIdLst>
    <p:sldId id="382" r:id="rId2"/>
    <p:sldId id="375" r:id="rId3"/>
    <p:sldId id="389" r:id="rId4"/>
    <p:sldId id="388" r:id="rId5"/>
    <p:sldId id="374" r:id="rId6"/>
    <p:sldId id="376" r:id="rId7"/>
    <p:sldId id="377" r:id="rId8"/>
    <p:sldId id="378" r:id="rId9"/>
    <p:sldId id="380" r:id="rId10"/>
    <p:sldId id="379" r:id="rId11"/>
    <p:sldId id="349" r:id="rId12"/>
    <p:sldId id="300" r:id="rId13"/>
    <p:sldId id="359" r:id="rId14"/>
    <p:sldId id="295" r:id="rId15"/>
    <p:sldId id="290" r:id="rId16"/>
    <p:sldId id="296" r:id="rId17"/>
    <p:sldId id="381" r:id="rId18"/>
    <p:sldId id="355" r:id="rId19"/>
    <p:sldId id="360" r:id="rId20"/>
    <p:sldId id="357" r:id="rId21"/>
    <p:sldId id="304" r:id="rId22"/>
    <p:sldId id="343" r:id="rId23"/>
    <p:sldId id="390" r:id="rId24"/>
    <p:sldId id="259" r:id="rId25"/>
    <p:sldId id="347" r:id="rId26"/>
    <p:sldId id="353" r:id="rId27"/>
    <p:sldId id="301" r:id="rId28"/>
    <p:sldId id="302" r:id="rId29"/>
    <p:sldId id="303" r:id="rId30"/>
    <p:sldId id="383" r:id="rId31"/>
    <p:sldId id="297" r:id="rId32"/>
    <p:sldId id="391" r:id="rId33"/>
    <p:sldId id="394" r:id="rId34"/>
    <p:sldId id="392" r:id="rId35"/>
    <p:sldId id="264" r:id="rId36"/>
    <p:sldId id="266" r:id="rId37"/>
    <p:sldId id="338" r:id="rId38"/>
    <p:sldId id="339" r:id="rId39"/>
    <p:sldId id="340" r:id="rId40"/>
    <p:sldId id="341" r:id="rId41"/>
    <p:sldId id="342" r:id="rId42"/>
    <p:sldId id="268" r:id="rId43"/>
    <p:sldId id="310" r:id="rId44"/>
    <p:sldId id="369" r:id="rId45"/>
    <p:sldId id="368" r:id="rId46"/>
    <p:sldId id="363" r:id="rId47"/>
    <p:sldId id="364" r:id="rId48"/>
    <p:sldId id="365" r:id="rId49"/>
    <p:sldId id="366" r:id="rId50"/>
    <p:sldId id="367" r:id="rId51"/>
    <p:sldId id="384" r:id="rId52"/>
    <p:sldId id="322" r:id="rId53"/>
    <p:sldId id="385" r:id="rId54"/>
    <p:sldId id="386" r:id="rId55"/>
    <p:sldId id="370" r:id="rId56"/>
    <p:sldId id="313" r:id="rId57"/>
    <p:sldId id="358" r:id="rId58"/>
    <p:sldId id="262" r:id="rId59"/>
    <p:sldId id="371" r:id="rId60"/>
    <p:sldId id="387" r:id="rId61"/>
    <p:sldId id="315" r:id="rId6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3381" autoAdjust="0"/>
  </p:normalViewPr>
  <p:slideViewPr>
    <p:cSldViewPr>
      <p:cViewPr varScale="1">
        <p:scale>
          <a:sx n="115" d="100"/>
          <a:sy n="115" d="100"/>
        </p:scale>
        <p:origin x="12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482"/>
    </p:cViewPr>
  </p:sorterViewPr>
  <p:notesViewPr>
    <p:cSldViewPr>
      <p:cViewPr varScale="1">
        <p:scale>
          <a:sx n="66" d="100"/>
          <a:sy n="66" d="100"/>
        </p:scale>
        <p:origin x="-3187" y="-8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AR Department of Human Services</a:t>
            </a:r>
          </a:p>
          <a:p>
            <a:pPr>
              <a:defRPr/>
            </a:pPr>
            <a:r>
              <a:rPr lang="en-US"/>
              <a:t>Division of Children and Family Services</a:t>
            </a:r>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99D797-BEB4-4167-BEB0-8B0F0FD65A1D}" type="slidenum">
              <a:rPr lang="en-US"/>
              <a:pPr>
                <a:defRPr/>
              </a:pPr>
              <a:t>‹#›</a:t>
            </a:fld>
            <a:endParaRPr lang="en-US" dirty="0"/>
          </a:p>
        </p:txBody>
      </p:sp>
    </p:spTree>
    <p:extLst>
      <p:ext uri="{BB962C8B-B14F-4D97-AF65-F5344CB8AC3E}">
        <p14:creationId xmlns:p14="http://schemas.microsoft.com/office/powerpoint/2010/main" val="502403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21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D64C315-229F-4BCC-ADD1-1DE6757E7921}" type="datetimeFigureOut">
              <a:rPr lang="en-US"/>
              <a:pPr>
                <a:defRPr/>
              </a:pPr>
              <a:t>12/1/2016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387768"/>
            <a:ext cx="5608320" cy="415591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378"/>
            <a:ext cx="3037840" cy="4621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378"/>
            <a:ext cx="3037840" cy="4621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C49212-0517-4E40-BAF8-B3C9DB8A057E}" type="slidenum">
              <a:rPr lang="en-US"/>
              <a:pPr>
                <a:defRPr/>
              </a:pPr>
              <a:t>‹#›</a:t>
            </a:fld>
            <a:endParaRPr lang="en-US" dirty="0"/>
          </a:p>
        </p:txBody>
      </p:sp>
    </p:spTree>
    <p:extLst>
      <p:ext uri="{BB962C8B-B14F-4D97-AF65-F5344CB8AC3E}">
        <p14:creationId xmlns:p14="http://schemas.microsoft.com/office/powerpoint/2010/main" val="26233678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213245A-4629-4953-92EC-BBD2B1109F0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FD2A927-828B-4CE1-A4BB-B2E757915EB7}" type="slidenum">
              <a:rPr lang="en-US" smtClean="0"/>
              <a:pPr>
                <a:defRPr/>
              </a:pPr>
              <a:t>37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7A4E44F-19EC-4AE1-921A-D96113956166}" type="slidenum">
              <a:rPr lang="en-US" smtClean="0"/>
              <a:pPr>
                <a:defRPr/>
              </a:pPr>
              <a:t>38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CD2EA4F-322C-4122-B4E2-91222B7A10E7}" type="slidenum">
              <a:rPr lang="en-US" smtClean="0"/>
              <a:pPr>
                <a:defRPr/>
              </a:pPr>
              <a:t>39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E6B412EB-077C-4732-8D6F-E806705AC96C}" type="slidenum">
              <a:rPr lang="en-US" smtClean="0"/>
              <a:pPr>
                <a:defRPr/>
              </a:pPr>
              <a:t>40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267084B-FF52-4EAE-B525-069A194342B5}" type="slidenum">
              <a:rPr lang="en-US">
                <a:solidFill>
                  <a:prstClr val="black"/>
                </a:solidFill>
              </a:rPr>
              <a:pPr>
                <a:defRPr/>
              </a:pPr>
              <a:t>41</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D74351F-14FB-4A0E-9B32-C019AB18B70F}" type="slidenum">
              <a:rPr lang="en-US" smtClean="0"/>
              <a:pPr>
                <a:defRPr/>
              </a:pPr>
              <a:t>42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6CCB078-6243-46FA-85FB-6F4D566F42E0}" type="slidenum">
              <a:rPr lang="en-US">
                <a:solidFill>
                  <a:prstClr val="black"/>
                </a:solidFill>
              </a:rPr>
              <a:pPr>
                <a:defRPr/>
              </a:pPr>
              <a:t>43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DABCD4B-F63D-49D5-864B-F5397105E6E7}" type="slidenum">
              <a:rPr lang="en-US" smtClean="0"/>
              <a:pPr>
                <a:defRPr/>
              </a:pPr>
              <a:t>58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7DABCD4B-F63D-49D5-864B-F5397105E6E7}" type="slidenum">
              <a:rPr lang="en-US" smtClean="0"/>
              <a:pPr>
                <a:defRPr/>
              </a:pPr>
              <a:t>59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DDBC4C49-5471-48A3-A7E2-CBC4E210650B}" type="slidenum">
              <a:rPr lang="en-US">
                <a:solidFill>
                  <a:prstClr val="black"/>
                </a:solidFill>
              </a:rPr>
              <a:pPr>
                <a:defRPr/>
              </a:pPr>
              <a:t>61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F46F6EC3-EA5F-400B-992B-6F4E632747AC}"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3184A87-E4F2-4DFA-AE10-FEE50DED1F90}" type="slidenum">
              <a:rPr lang="en-US" smtClean="0"/>
              <a:pPr>
                <a:defRPr/>
              </a:pPr>
              <a:t>25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2AABFE5-0601-4C17-B38E-4C36B145DBC2}" type="slidenum">
              <a:rPr lang="en-US" smtClean="0"/>
              <a:pPr>
                <a:defRPr/>
              </a:pPr>
              <a:t>26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0F0A900E-98FC-408C-8B86-008AEA0FCAF5}" type="slidenum">
              <a:rPr lang="en-US" smtClean="0"/>
              <a:pPr>
                <a:defRPr/>
              </a:pPr>
              <a:t>31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Lyons’ example is a suicidal youth. Obviously an actively suicidal youth would be a 3 – need for immediate action. But the absence of suicidal ideation isn’t a strength. We are not going to build a plan around the fact that this youth is not suicidal. So, the relationship between strengths and needs in the CANS/FAST is not linear.</a:t>
            </a:r>
            <a:endParaRPr lang="en-US" dirty="0"/>
          </a:p>
        </p:txBody>
      </p:sp>
      <p:sp>
        <p:nvSpPr>
          <p:cNvPr id="4" name="Slide Number Placeholder 3"/>
          <p:cNvSpPr>
            <a:spLocks noGrp="1"/>
          </p:cNvSpPr>
          <p:nvPr>
            <p:ph type="sldNum" sz="quarter" idx="10"/>
          </p:nvPr>
        </p:nvSpPr>
        <p:spPr/>
        <p:txBody>
          <a:bodyPr/>
          <a:lstStyle/>
          <a:p>
            <a:pPr>
              <a:defRPr/>
            </a:pPr>
            <a:fld id="{34C49212-0517-4E40-BAF8-B3C9DB8A057E}" type="slidenum">
              <a:rPr lang="en-US" smtClean="0"/>
              <a:pPr>
                <a:defRPr/>
              </a:pPr>
              <a:t>33</a:t>
            </a:fld>
            <a:endParaRPr lang="en-US" dirty="0"/>
          </a:p>
        </p:txBody>
      </p:sp>
    </p:spTree>
    <p:extLst>
      <p:ext uri="{BB962C8B-B14F-4D97-AF65-F5344CB8AC3E}">
        <p14:creationId xmlns:p14="http://schemas.microsoft.com/office/powerpoint/2010/main" val="57273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0F0A900E-98FC-408C-8B86-008AEA0FCAF5}" type="slidenum">
              <a:rPr lang="en-US" smtClean="0"/>
              <a:pPr>
                <a:defRPr/>
              </a:pPr>
              <a:t>34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CC56D99-F31C-454F-B175-3733CA347B91}" type="slidenum">
              <a:rPr lang="en-US" smtClean="0"/>
              <a:pPr>
                <a:defRPr/>
              </a:pPr>
              <a:t>35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428691F4-F0AA-421E-B273-01709FF8681B}" type="slidenum">
              <a:rPr lang="en-US" smtClean="0"/>
              <a:pPr>
                <a:defRPr/>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716EFFB8-0C74-4814-8F18-F6E4EF2C5D91}" type="datetime1">
              <a:rPr lang="en-US" smtClean="0"/>
              <a:pPr>
                <a:defRPr/>
              </a:pPr>
              <a:t>12/1/2016</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3F053A27-8A58-4E6D-A50D-3FF34E5CD39E}"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BE58325-2588-4940-835B-FEEB2670CF67}" type="datetime1">
              <a:rPr lang="en-US" smtClean="0"/>
              <a:pPr>
                <a:defRPr/>
              </a:pPr>
              <a:t>12/1/2016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8C3CB3-3FDD-4C08-93AA-5BE6A46330F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2B78A97-A6B3-4648-9ED9-81FF28FD9A9E}" type="datetime1">
              <a:rPr lang="en-US" smtClean="0"/>
              <a:pPr>
                <a:defRPr/>
              </a:pPr>
              <a:t>12/1/2016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FDD4D9-B8DE-468D-9BB7-0E72A3B597C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EACC9C5-6E3B-4D7F-87B0-D17D6156A26E}" type="datetime1">
              <a:rPr lang="en-US" smtClean="0"/>
              <a:pPr>
                <a:defRPr/>
              </a:pPr>
              <a:t>12/1/2016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A798F1-F14D-4F25-931F-3224584BA396}"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62104798-47E9-4C75-9BD1-5E599E7BAE3E}" type="datetime1">
              <a:rPr lang="en-US" smtClean="0"/>
              <a:pPr>
                <a:defRPr/>
              </a:pPr>
              <a:t>12/1/2016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FD34A7A-E9B3-4327-8884-146B7D3FDCE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3B4A81FA-82C4-4954-9801-19111548CF45}" type="datetime1">
              <a:rPr lang="en-US" smtClean="0"/>
              <a:pPr>
                <a:defRPr/>
              </a:pPr>
              <a:t>12/1/2016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3D979C3-826A-4CA0-BB1B-B6D575681B94}"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B2DA0B0-B2C6-40A4-9A26-B8DB3348B573}" type="datetime1">
              <a:rPr lang="en-US" smtClean="0"/>
              <a:pPr>
                <a:defRPr/>
              </a:pPr>
              <a:t>12/1/2016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701CCF6-2F4C-4CFF-BA96-7DA147842DB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E10F46C8-CE2F-4318-8E1B-14D623B500E8}" type="datetime1">
              <a:rPr lang="en-US" smtClean="0"/>
              <a:pPr>
                <a:defRPr/>
              </a:pPr>
              <a:t>12/1/2016</a:t>
            </a:fld>
            <a:endParaRPr lang="en-US" dirty="0"/>
          </a:p>
        </p:txBody>
      </p:sp>
      <p:sp>
        <p:nvSpPr>
          <p:cNvPr id="8" name="Slide Number Placeholder 7"/>
          <p:cNvSpPr>
            <a:spLocks noGrp="1"/>
          </p:cNvSpPr>
          <p:nvPr>
            <p:ph type="sldNum" sz="quarter" idx="11"/>
          </p:nvPr>
        </p:nvSpPr>
        <p:spPr/>
        <p:txBody>
          <a:bodyPr/>
          <a:lstStyle/>
          <a:p>
            <a:pPr>
              <a:defRPr/>
            </a:pPr>
            <a:fld id="{8FA608FF-318A-476D-BB4D-5D32FD05E958}"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5A1A5E-DDBB-40AF-97F9-7827567D57DF}" type="datetime1">
              <a:rPr lang="en-US" smtClean="0"/>
              <a:pPr>
                <a:defRPr/>
              </a:pPr>
              <a:t>12/1/2016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A30246F-A743-49AC-828C-84E4381A4DA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F517668-5F51-4D58-8369-321FB756D4D0}" type="datetime1">
              <a:rPr lang="en-US" smtClean="0"/>
              <a:pPr>
                <a:defRPr/>
              </a:pPr>
              <a:t>12/1/2016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F3D386F-2A60-40C8-AD7E-ACC3EB09C576}"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CAED9790-4D04-4735-A3A7-2B18C96C5A5A}" type="datetime1">
              <a:rPr lang="en-US" smtClean="0"/>
              <a:pPr>
                <a:defRPr/>
              </a:pPr>
              <a:t>12/1/2016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8DF632-345D-46F9-86E7-02C0F102C5F8}"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fld id="{85A50508-A809-476D-94BE-9B4721E4FB00}" type="datetime1">
              <a:rPr lang="en-US" smtClean="0"/>
              <a:pPr>
                <a:defRPr/>
              </a:pPr>
              <a:t>12/1/2016</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1B592E30-A15E-4441-8BE2-C74DC530B065}"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hyperlink" Target="http://centervideo.forest.usf.edu/cans/CANSTraining.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youtu.be/ubNF9QNEQLA"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Brooke.Harris@dhs.arkansas.gov"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5029200"/>
          </a:xfrm>
        </p:spPr>
        <p:txBody>
          <a:bodyPr>
            <a:normAutofit/>
          </a:bodyPr>
          <a:lstStyle/>
          <a:p>
            <a:pPr eaLnBrk="1" fontAlgn="auto" hangingPunct="1">
              <a:spcAft>
                <a:spcPts val="0"/>
              </a:spcAft>
              <a:defRPr/>
            </a:pPr>
            <a:r>
              <a:rPr lang="en-US" sz="6000" b="1" dirty="0" smtClean="0"/>
              <a:t>AR CANS/FAST </a:t>
            </a:r>
            <a:br>
              <a:rPr lang="en-US" sz="6000" b="1" dirty="0" smtClean="0"/>
            </a:br>
            <a:r>
              <a:rPr lang="en-US" sz="6000" b="1" dirty="0" smtClean="0"/>
              <a:t>TRAINING</a:t>
            </a:r>
            <a:r>
              <a:rPr lang="en-US" b="1" dirty="0" smtClean="0"/>
              <a:t>  </a:t>
            </a:r>
            <a:r>
              <a:rPr lang="en-US" b="1" dirty="0" smtClean="0">
                <a:solidFill>
                  <a:srgbClr val="FFFF00"/>
                </a:solidFill>
              </a:rPr>
              <a:t/>
            </a:r>
            <a:br>
              <a:rPr lang="en-US" b="1" dirty="0" smtClean="0">
                <a:solidFill>
                  <a:srgbClr val="FFFF00"/>
                </a:solidFill>
              </a:rPr>
            </a:br>
            <a:r>
              <a:rPr lang="en-US" b="1" dirty="0" smtClean="0"/>
              <a:t/>
            </a:r>
            <a:br>
              <a:rPr lang="en-US" b="1" dirty="0" smtClean="0"/>
            </a:br>
            <a:r>
              <a:rPr lang="en-US" sz="2700" b="1" dirty="0" smtClean="0">
                <a:solidFill>
                  <a:srgbClr val="FFFF00"/>
                </a:solidFill>
              </a:rPr>
              <a:t>Ar</a:t>
            </a:r>
            <a:r>
              <a:rPr lang="en-US" sz="2700" b="1" dirty="0" smtClean="0"/>
              <a:t>kansas </a:t>
            </a:r>
            <a:br>
              <a:rPr lang="en-US" sz="2700" b="1" dirty="0" smtClean="0"/>
            </a:br>
            <a:r>
              <a:rPr lang="en-US" sz="2700" b="1" dirty="0" smtClean="0">
                <a:solidFill>
                  <a:srgbClr val="FFFF00"/>
                </a:solidFill>
              </a:rPr>
              <a:t>C</a:t>
            </a:r>
            <a:r>
              <a:rPr lang="en-US" sz="2700" b="1" dirty="0" smtClean="0"/>
              <a:t>hild and </a:t>
            </a:r>
            <a:r>
              <a:rPr lang="en-US" sz="2700" b="1" dirty="0">
                <a:solidFill>
                  <a:srgbClr val="FFFF00"/>
                </a:solidFill>
              </a:rPr>
              <a:t>A</a:t>
            </a:r>
            <a:r>
              <a:rPr lang="en-US" sz="2700" b="1" dirty="0" smtClean="0"/>
              <a:t>dolescent </a:t>
            </a:r>
            <a:r>
              <a:rPr lang="en-US" sz="2700" b="1" dirty="0">
                <a:solidFill>
                  <a:srgbClr val="FFFF00"/>
                </a:solidFill>
              </a:rPr>
              <a:t>N</a:t>
            </a:r>
            <a:r>
              <a:rPr lang="en-US" sz="2700" b="1" dirty="0" smtClean="0"/>
              <a:t>eeds and </a:t>
            </a:r>
            <a:r>
              <a:rPr lang="en-US" sz="2700" b="1" dirty="0" smtClean="0">
                <a:solidFill>
                  <a:srgbClr val="FFFF00"/>
                </a:solidFill>
              </a:rPr>
              <a:t>S</a:t>
            </a:r>
            <a:r>
              <a:rPr lang="en-US" sz="2700" b="1" dirty="0" smtClean="0"/>
              <a:t>trengths</a:t>
            </a:r>
            <a:br>
              <a:rPr lang="en-US" sz="2700" b="1" dirty="0" smtClean="0"/>
            </a:br>
            <a:r>
              <a:rPr lang="en-US" sz="2700" b="1" dirty="0" smtClean="0">
                <a:solidFill>
                  <a:srgbClr val="FFFF00"/>
                </a:solidFill>
              </a:rPr>
              <a:t>F</a:t>
            </a:r>
            <a:r>
              <a:rPr lang="en-US" sz="2700" b="1" dirty="0" smtClean="0"/>
              <a:t>amily </a:t>
            </a:r>
            <a:r>
              <a:rPr lang="en-US" sz="2700" b="1" dirty="0" smtClean="0">
                <a:solidFill>
                  <a:srgbClr val="FFFF00"/>
                </a:solidFill>
              </a:rPr>
              <a:t>A</a:t>
            </a:r>
            <a:r>
              <a:rPr lang="en-US" sz="2700" b="1" dirty="0" smtClean="0"/>
              <a:t>dvocacy and </a:t>
            </a:r>
            <a:r>
              <a:rPr lang="en-US" sz="2700" b="1" dirty="0" smtClean="0">
                <a:solidFill>
                  <a:srgbClr val="FFFF00"/>
                </a:solidFill>
              </a:rPr>
              <a:t>S</a:t>
            </a:r>
            <a:r>
              <a:rPr lang="en-US" sz="2700" b="1" dirty="0" smtClean="0"/>
              <a:t>upport </a:t>
            </a:r>
            <a:r>
              <a:rPr lang="en-US" sz="2700" b="1" dirty="0" smtClean="0">
                <a:solidFill>
                  <a:srgbClr val="FFFF00"/>
                </a:solidFill>
              </a:rPr>
              <a:t>T</a:t>
            </a:r>
            <a:r>
              <a:rPr lang="en-US" sz="2700" b="1" dirty="0" smtClean="0"/>
              <a:t>ool</a:t>
            </a:r>
            <a:br>
              <a:rPr lang="en-US" sz="2700" b="1" dirty="0" smtClean="0"/>
            </a:br>
            <a:r>
              <a:rPr lang="en-US" sz="2700" b="1" dirty="0"/>
              <a:t/>
            </a:r>
            <a:br>
              <a:rPr lang="en-US" sz="2700" b="1" dirty="0"/>
            </a:br>
            <a:r>
              <a:rPr lang="en-US" sz="2700" b="1" dirty="0" smtClean="0"/>
              <a:t/>
            </a:r>
            <a:br>
              <a:rPr lang="en-US" sz="2700" b="1" dirty="0" smtClean="0"/>
            </a:br>
            <a:endParaRPr lang="en-US" sz="1400" i="1" dirty="0"/>
          </a:p>
        </p:txBody>
      </p:sp>
      <p:sp>
        <p:nvSpPr>
          <p:cNvPr id="9219" name="Subtitle 2"/>
          <p:cNvSpPr>
            <a:spLocks noGrp="1"/>
          </p:cNvSpPr>
          <p:nvPr>
            <p:ph type="subTitle" idx="1"/>
          </p:nvPr>
        </p:nvSpPr>
        <p:spPr>
          <a:xfrm>
            <a:off x="2209800" y="5486400"/>
            <a:ext cx="6480048" cy="685800"/>
          </a:xfrm>
        </p:spPr>
        <p:txBody>
          <a:bodyPr>
            <a:noAutofit/>
          </a:bodyPr>
          <a:lstStyle/>
          <a:p>
            <a:pPr eaLnBrk="1" fontAlgn="auto" hangingPunct="1">
              <a:lnSpc>
                <a:spcPct val="170000"/>
              </a:lnSpc>
              <a:spcBef>
                <a:spcPct val="0"/>
              </a:spcBef>
              <a:spcAft>
                <a:spcPts val="0"/>
              </a:spcAft>
              <a:buFont typeface="Wingdings 2"/>
              <a:buNone/>
              <a:defRPr/>
            </a:pPr>
            <a:r>
              <a:rPr lang="en-US" altLang="en-US" sz="1800" dirty="0" smtClean="0"/>
              <a:t>Developed by AR Department of Human Services </a:t>
            </a:r>
          </a:p>
          <a:p>
            <a:pPr eaLnBrk="1" fontAlgn="auto" hangingPunct="1">
              <a:lnSpc>
                <a:spcPct val="170000"/>
              </a:lnSpc>
              <a:spcBef>
                <a:spcPct val="0"/>
              </a:spcBef>
              <a:spcAft>
                <a:spcPts val="0"/>
              </a:spcAft>
              <a:buFont typeface="Wingdings 2"/>
              <a:buNone/>
              <a:defRPr/>
            </a:pPr>
            <a:r>
              <a:rPr lang="en-US" altLang="en-US" sz="1800" dirty="0" smtClean="0"/>
              <a:t>Division of Children and Family Services</a:t>
            </a:r>
          </a:p>
          <a:p>
            <a:pPr eaLnBrk="1" fontAlgn="auto" hangingPunct="1">
              <a:lnSpc>
                <a:spcPct val="170000"/>
              </a:lnSpc>
              <a:spcBef>
                <a:spcPct val="0"/>
              </a:spcBef>
              <a:spcAft>
                <a:spcPts val="0"/>
              </a:spcAft>
              <a:buFont typeface="Wingdings 2"/>
              <a:buNone/>
              <a:defRPr/>
            </a:pPr>
            <a:r>
              <a:rPr lang="en-US" altLang="en-US" sz="1800" dirty="0" smtClean="0"/>
              <a:t>In partnership with </a:t>
            </a:r>
            <a:r>
              <a:rPr lang="en-US" altLang="en-US" sz="1800" dirty="0" err="1" smtClean="0"/>
              <a:t>UALR</a:t>
            </a:r>
            <a:r>
              <a:rPr lang="en-US" altLang="en-US" sz="1800" dirty="0" smtClean="0"/>
              <a:t>/MidSOUTH</a:t>
            </a:r>
          </a:p>
        </p:txBody>
      </p:sp>
    </p:spTree>
    <p:extLst>
      <p:ext uri="{BB962C8B-B14F-4D97-AF65-F5344CB8AC3E}">
        <p14:creationId xmlns:p14="http://schemas.microsoft.com/office/powerpoint/2010/main" val="3117221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dirty="0" smtClean="0"/>
              <a:t>Assessment: critical </a:t>
            </a:r>
            <a:r>
              <a:rPr lang="en-US" sz="3600" dirty="0"/>
              <a:t>step in the planning </a:t>
            </a:r>
            <a:r>
              <a:rPr lang="en-US" sz="3600" dirty="0" smtClean="0"/>
              <a:t>process</a:t>
            </a:r>
            <a:endParaRPr lang="en-US" sz="3600" dirty="0"/>
          </a:p>
        </p:txBody>
      </p:sp>
      <p:sp>
        <p:nvSpPr>
          <p:cNvPr id="5" name="Content Placeholder 4"/>
          <p:cNvSpPr>
            <a:spLocks noGrp="1"/>
          </p:cNvSpPr>
          <p:nvPr>
            <p:ph idx="1"/>
          </p:nvPr>
        </p:nvSpPr>
        <p:spPr>
          <a:xfrm>
            <a:off x="457200" y="1600200"/>
            <a:ext cx="8153400" cy="4800600"/>
          </a:xfrm>
        </p:spPr>
        <p:txBody>
          <a:bodyPr>
            <a:normAutofit/>
          </a:bodyPr>
          <a:lstStyle/>
          <a:p>
            <a:r>
              <a:rPr lang="en-US" sz="2400" dirty="0"/>
              <a:t>If the assessment is faulty, the information used to make the plan is faulty </a:t>
            </a:r>
            <a:r>
              <a:rPr lang="en-US" sz="2400" dirty="0" smtClean="0"/>
              <a:t>or inadequate</a:t>
            </a:r>
            <a:r>
              <a:rPr lang="en-US" sz="2400" dirty="0"/>
              <a:t>.</a:t>
            </a:r>
          </a:p>
          <a:p>
            <a:r>
              <a:rPr lang="en-US" sz="2400" dirty="0" smtClean="0"/>
              <a:t>If </a:t>
            </a:r>
            <a:r>
              <a:rPr lang="en-US" sz="2400" dirty="0"/>
              <a:t>the information is faulty, the plan may look beautiful on paper but it </a:t>
            </a:r>
            <a:r>
              <a:rPr lang="en-US" sz="2400" dirty="0" smtClean="0"/>
              <a:t>probably won’t </a:t>
            </a:r>
            <a:r>
              <a:rPr lang="en-US" sz="2400" dirty="0"/>
              <a:t>work in the real world.</a:t>
            </a:r>
          </a:p>
          <a:p>
            <a:r>
              <a:rPr lang="en-US" sz="2400" dirty="0" smtClean="0"/>
              <a:t>If </a:t>
            </a:r>
            <a:r>
              <a:rPr lang="en-US" sz="2400" dirty="0"/>
              <a:t>assessment does not continue the process of involving the family in the </a:t>
            </a:r>
            <a:r>
              <a:rPr lang="en-US" sz="2400" dirty="0" smtClean="0"/>
              <a:t>problem solving </a:t>
            </a:r>
            <a:r>
              <a:rPr lang="en-US" sz="2400" dirty="0"/>
              <a:t>process then the plan may not work</a:t>
            </a:r>
            <a:r>
              <a:rPr lang="en-US" sz="2400" dirty="0" smtClean="0"/>
              <a:t>.</a:t>
            </a:r>
          </a:p>
          <a:p>
            <a:r>
              <a:rPr lang="en-US" sz="2400" dirty="0" smtClean="0"/>
              <a:t>You have information to inform the assessment.</a:t>
            </a:r>
          </a:p>
          <a:p>
            <a:r>
              <a:rPr lang="en-US" sz="2400" dirty="0" smtClean="0"/>
              <a:t>Assessment </a:t>
            </a:r>
            <a:r>
              <a:rPr lang="en-US" sz="2400" dirty="0"/>
              <a:t>goes on from the time the report is made to the Hotline until the </a:t>
            </a:r>
            <a:r>
              <a:rPr lang="en-US" sz="2400" dirty="0" smtClean="0"/>
              <a:t>day the </a:t>
            </a:r>
            <a:r>
              <a:rPr lang="en-US" sz="2400" dirty="0"/>
              <a:t>case is closed.</a:t>
            </a:r>
          </a:p>
        </p:txBody>
      </p:sp>
      <p:sp>
        <p:nvSpPr>
          <p:cNvPr id="3" name="Slide Number Placeholder 2"/>
          <p:cNvSpPr>
            <a:spLocks noGrp="1"/>
          </p:cNvSpPr>
          <p:nvPr>
            <p:ph type="sldNum" sz="quarter" idx="12"/>
          </p:nvPr>
        </p:nvSpPr>
        <p:spPr/>
        <p:txBody>
          <a:bodyPr/>
          <a:lstStyle/>
          <a:p>
            <a:pPr>
              <a:defRPr/>
            </a:pPr>
            <a:fld id="{8FA608FF-318A-476D-BB4D-5D32FD05E958}" type="slidenum">
              <a:rPr lang="en-US" smtClean="0"/>
              <a:pPr>
                <a:defRPr/>
              </a:pPr>
              <a:t>10</a:t>
            </a:fld>
            <a:endParaRPr lang="en-US" dirty="0"/>
          </a:p>
        </p:txBody>
      </p:sp>
      <p:pic>
        <p:nvPicPr>
          <p:cNvPr id="1027" name="Picture 3" descr="C:\Users\cmgriffin\AppData\Local\Microsoft\Windows\Temporary Internet Files\Content.IE5\DY3H2OES\brain-cog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257800"/>
            <a:ext cx="1347787" cy="134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327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077200" cy="4525963"/>
          </a:xfrm>
        </p:spPr>
        <p:txBody>
          <a:bodyPr>
            <a:normAutofit/>
          </a:bodyPr>
          <a:lstStyle/>
          <a:p>
            <a:pPr marL="0" indent="0" algn="ctr" eaLnBrk="1" hangingPunct="1">
              <a:buFont typeface="Wingdings" pitchFamily="2" charset="2"/>
              <a:buNone/>
            </a:pPr>
            <a:r>
              <a:rPr lang="en-US" altLang="en-US" b="1" dirty="0" smtClean="0"/>
              <a:t>CANS</a:t>
            </a:r>
          </a:p>
          <a:p>
            <a:pPr marL="0" indent="0" algn="ctr" eaLnBrk="1" hangingPunct="1">
              <a:buFont typeface="Wingdings" pitchFamily="2" charset="2"/>
              <a:buNone/>
            </a:pPr>
            <a:r>
              <a:rPr lang="en-US" altLang="en-US" b="1" dirty="0" smtClean="0"/>
              <a:t>Child and Adolescent </a:t>
            </a:r>
          </a:p>
          <a:p>
            <a:pPr marL="0" indent="0" algn="ctr" eaLnBrk="1" hangingPunct="1">
              <a:buFont typeface="Wingdings" pitchFamily="2" charset="2"/>
              <a:buNone/>
            </a:pPr>
            <a:r>
              <a:rPr lang="en-US" altLang="en-US" b="1" dirty="0" smtClean="0"/>
              <a:t>Needs and Strengths</a:t>
            </a:r>
          </a:p>
          <a:p>
            <a:pPr marL="0" indent="0" algn="ctr" eaLnBrk="1" hangingPunct="1">
              <a:buFont typeface="Wingdings" pitchFamily="2" charset="2"/>
              <a:buNone/>
            </a:pPr>
            <a:endParaRPr lang="en-US" altLang="en-US" b="1" dirty="0" smtClean="0"/>
          </a:p>
          <a:p>
            <a:pPr marL="0" indent="0" algn="ctr" eaLnBrk="1" hangingPunct="1">
              <a:buFont typeface="Wingdings" pitchFamily="2" charset="2"/>
              <a:buNone/>
            </a:pPr>
            <a:r>
              <a:rPr lang="en-US" altLang="en-US" b="1" dirty="0" smtClean="0"/>
              <a:t>FAST</a:t>
            </a:r>
          </a:p>
          <a:p>
            <a:pPr marL="0" indent="0" algn="ctr" eaLnBrk="1" hangingPunct="1">
              <a:buFont typeface="Wingdings" pitchFamily="2" charset="2"/>
              <a:buNone/>
            </a:pPr>
            <a:r>
              <a:rPr lang="en-US" altLang="en-US" b="1" dirty="0" smtClean="0"/>
              <a:t>Family Advocacy &amp; Support Tool</a:t>
            </a:r>
          </a:p>
          <a:p>
            <a:pPr marL="0" indent="0" eaLnBrk="1" hangingPunct="1">
              <a:buFont typeface="Wingdings 2" pitchFamily="18" charset="2"/>
              <a:buNone/>
            </a:pPr>
            <a:endParaRPr lang="en-US" altLang="en-US" dirty="0" smtClean="0"/>
          </a:p>
        </p:txBody>
      </p:sp>
      <p:sp>
        <p:nvSpPr>
          <p:cNvPr id="4" name="Slide Number Placeholder 3"/>
          <p:cNvSpPr>
            <a:spLocks noGrp="1"/>
          </p:cNvSpPr>
          <p:nvPr>
            <p:ph type="sldNum" sz="quarter" idx="12"/>
          </p:nvPr>
        </p:nvSpPr>
        <p:spPr/>
        <p:txBody>
          <a:bodyPr/>
          <a:lstStyle/>
          <a:p>
            <a:pPr>
              <a:defRPr/>
            </a:pPr>
            <a:fld id="{4572B076-3E60-4311-AA55-7C4627DB3472}" type="slidenum">
              <a:rPr lang="en-US"/>
              <a:pPr>
                <a:defRPr/>
              </a:pPr>
              <a:t>11</a:t>
            </a:fld>
            <a:endParaRPr lang="en-US" dirty="0"/>
          </a:p>
        </p:txBody>
      </p:sp>
      <p:pic>
        <p:nvPicPr>
          <p:cNvPr id="1536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124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438"/>
            <a:ext cx="11652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solidFill>
                  <a:schemeClr val="accent1"/>
                </a:solidFill>
              </a:rPr>
              <a:t>Why CANS &amp; FAST?</a:t>
            </a:r>
          </a:p>
        </p:txBody>
      </p:sp>
      <p:sp>
        <p:nvSpPr>
          <p:cNvPr id="13315" name="Content Placeholder 2"/>
          <p:cNvSpPr>
            <a:spLocks noGrp="1"/>
          </p:cNvSpPr>
          <p:nvPr>
            <p:ph idx="1"/>
          </p:nvPr>
        </p:nvSpPr>
        <p:spPr/>
        <p:txBody>
          <a:bodyPr>
            <a:noAutofit/>
          </a:bodyPr>
          <a:lstStyle/>
          <a:p>
            <a:pPr marL="342900" indent="-342900">
              <a:defRPr/>
            </a:pPr>
            <a:r>
              <a:rPr lang="en-US" sz="2400" dirty="0"/>
              <a:t>The CANS/FAST Assessment Model is </a:t>
            </a:r>
            <a:endParaRPr lang="en-US" sz="2400" dirty="0" smtClean="0"/>
          </a:p>
          <a:p>
            <a:pPr marL="576072" lvl="1">
              <a:defRPr/>
            </a:pPr>
            <a:r>
              <a:rPr lang="en-US" sz="1800" dirty="0" smtClean="0"/>
              <a:t>evidence-based </a:t>
            </a:r>
            <a:r>
              <a:rPr lang="en-US" sz="1800" dirty="0"/>
              <a:t>and </a:t>
            </a:r>
            <a:endParaRPr lang="en-US" sz="1800" dirty="0" smtClean="0"/>
          </a:p>
          <a:p>
            <a:pPr marL="576072" lvl="1">
              <a:defRPr/>
            </a:pPr>
            <a:r>
              <a:rPr lang="en-US" sz="1800" dirty="0" smtClean="0"/>
              <a:t>provides </a:t>
            </a:r>
            <a:r>
              <a:rPr lang="en-US" sz="1800" dirty="0"/>
              <a:t>a way to </a:t>
            </a:r>
            <a:r>
              <a:rPr lang="en-US" sz="1800" b="1" dirty="0"/>
              <a:t>track progress </a:t>
            </a:r>
            <a:endParaRPr lang="en-US" sz="1800" b="1" dirty="0" smtClean="0"/>
          </a:p>
          <a:p>
            <a:pPr marL="859536" lvl="2">
              <a:defRPr/>
            </a:pPr>
            <a:r>
              <a:rPr lang="en-US" sz="1600" dirty="0" smtClean="0"/>
              <a:t>on </a:t>
            </a:r>
            <a:r>
              <a:rPr lang="en-US" sz="1600" dirty="0"/>
              <a:t>an individual case level </a:t>
            </a:r>
            <a:endParaRPr lang="en-US" sz="1600" dirty="0" smtClean="0"/>
          </a:p>
          <a:p>
            <a:pPr marL="859536" lvl="2">
              <a:defRPr/>
            </a:pPr>
            <a:r>
              <a:rPr lang="en-US" sz="1600" dirty="0" smtClean="0"/>
              <a:t>and </a:t>
            </a:r>
            <a:r>
              <a:rPr lang="en-US" sz="1600" dirty="0"/>
              <a:t>a system-wide level. </a:t>
            </a:r>
          </a:p>
          <a:p>
            <a:pPr marL="273050" indent="-273050">
              <a:defRPr/>
            </a:pPr>
            <a:r>
              <a:rPr lang="en-US" sz="2400" dirty="0" smtClean="0"/>
              <a:t>CANS </a:t>
            </a:r>
            <a:r>
              <a:rPr lang="en-US" sz="2400" dirty="0"/>
              <a:t>will help </a:t>
            </a:r>
            <a:r>
              <a:rPr lang="en-US" sz="2400" dirty="0" smtClean="0"/>
              <a:t>DCFS </a:t>
            </a:r>
            <a:r>
              <a:rPr lang="en-US" sz="2400" dirty="0"/>
              <a:t>identify </a:t>
            </a:r>
            <a:r>
              <a:rPr lang="en-US" sz="2400" dirty="0" smtClean="0"/>
              <a:t>gaps and successes in services. </a:t>
            </a:r>
          </a:p>
          <a:p>
            <a:pPr marL="273050" indent="-273050">
              <a:defRPr/>
            </a:pPr>
            <a:r>
              <a:rPr lang="en-US" sz="2400" dirty="0" smtClean="0"/>
              <a:t>CANS will help FSWs to prioritize child/family needs in order to address the most imminent needs first.</a:t>
            </a:r>
          </a:p>
          <a:p>
            <a:pPr marL="273050" indent="-273050">
              <a:defRPr/>
            </a:pPr>
            <a:r>
              <a:rPr lang="en-US" sz="2400" dirty="0" smtClean="0"/>
              <a:t>Information from family and providers is essential to this prioritization</a:t>
            </a:r>
            <a:endParaRPr lang="en-US" sz="2400" dirty="0"/>
          </a:p>
          <a:p>
            <a:pPr marL="274320" indent="-274320" eaLnBrk="1" fontAlgn="auto" hangingPunct="1">
              <a:spcAft>
                <a:spcPts val="0"/>
              </a:spcAft>
              <a:buFont typeface="Wingdings 2"/>
              <a:buChar char=""/>
              <a:defRPr/>
            </a:pPr>
            <a:endParaRPr lang="en-US" sz="2000" dirty="0" smtClean="0"/>
          </a:p>
          <a:p>
            <a:pPr marL="274320" indent="-274320" eaLnBrk="1" fontAlgn="auto" hangingPunct="1">
              <a:spcAft>
                <a:spcPts val="0"/>
              </a:spcAft>
              <a:buFont typeface="Wingdings 2"/>
              <a:buChar char=""/>
              <a:defRPr/>
            </a:pPr>
            <a:endParaRPr lang="en-US" sz="2000" dirty="0"/>
          </a:p>
          <a:p>
            <a:pPr marL="0" indent="0" eaLnBrk="1" fontAlgn="auto" hangingPunct="1">
              <a:spcAft>
                <a:spcPts val="0"/>
              </a:spcAft>
              <a:buFont typeface="Wingdings" pitchFamily="2" charset="2"/>
              <a:buNone/>
              <a:defRPr/>
            </a:pPr>
            <a:endParaRPr lang="en-US" altLang="en-US" sz="2000" b="1" dirty="0" smtClean="0"/>
          </a:p>
        </p:txBody>
      </p:sp>
      <p:sp>
        <p:nvSpPr>
          <p:cNvPr id="5" name="Slide Number Placeholder 4"/>
          <p:cNvSpPr>
            <a:spLocks noGrp="1"/>
          </p:cNvSpPr>
          <p:nvPr>
            <p:ph type="sldNum" sz="quarter" idx="12"/>
          </p:nvPr>
        </p:nvSpPr>
        <p:spPr/>
        <p:txBody>
          <a:bodyPr/>
          <a:lstStyle/>
          <a:p>
            <a:pPr>
              <a:defRPr/>
            </a:pPr>
            <a:fld id="{4882AA6A-8D7A-4707-8D80-0F2B7D0F778C}" type="slidenum">
              <a:rPr lang="en-US"/>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CANS &amp; FAST?</a:t>
            </a:r>
          </a:p>
        </p:txBody>
      </p:sp>
      <p:sp>
        <p:nvSpPr>
          <p:cNvPr id="3" name="Content Placeholder 2"/>
          <p:cNvSpPr>
            <a:spLocks noGrp="1"/>
          </p:cNvSpPr>
          <p:nvPr>
            <p:ph idx="1"/>
          </p:nvPr>
        </p:nvSpPr>
        <p:spPr/>
        <p:txBody>
          <a:bodyPr>
            <a:normAutofit/>
          </a:bodyPr>
          <a:lstStyle/>
          <a:p>
            <a:r>
              <a:rPr lang="en-US" dirty="0" smtClean="0"/>
              <a:t>CANS </a:t>
            </a:r>
            <a:r>
              <a:rPr lang="en-US" dirty="0"/>
              <a:t>is </a:t>
            </a:r>
            <a:r>
              <a:rPr lang="en-US" dirty="0" smtClean="0"/>
              <a:t>being </a:t>
            </a:r>
            <a:r>
              <a:rPr lang="en-US" dirty="0"/>
              <a:t>used in Child Welfare agencies in at least </a:t>
            </a:r>
            <a:r>
              <a:rPr lang="en-US" dirty="0" smtClean="0"/>
              <a:t>25 </a:t>
            </a:r>
            <a:r>
              <a:rPr lang="en-US" dirty="0"/>
              <a:t>states across the country. </a:t>
            </a:r>
            <a:endParaRPr lang="en-US" dirty="0" smtClean="0"/>
          </a:p>
          <a:p>
            <a:r>
              <a:rPr lang="en-US" dirty="0" smtClean="0"/>
              <a:t>Arkansas has </a:t>
            </a:r>
            <a:r>
              <a:rPr lang="en-US" dirty="0"/>
              <a:t>benefitted from collaborating with </a:t>
            </a:r>
            <a:r>
              <a:rPr lang="en-US" dirty="0" smtClean="0"/>
              <a:t>other states using </a:t>
            </a:r>
            <a:r>
              <a:rPr lang="en-US" dirty="0"/>
              <a:t>the </a:t>
            </a:r>
            <a:r>
              <a:rPr lang="en-US" dirty="0" smtClean="0"/>
              <a:t>tools </a:t>
            </a:r>
            <a:r>
              <a:rPr lang="en-US" dirty="0"/>
              <a:t>to </a:t>
            </a:r>
            <a:r>
              <a:rPr lang="en-US" dirty="0" smtClean="0"/>
              <a:t>improve successful implementation. </a:t>
            </a:r>
          </a:p>
          <a:p>
            <a:r>
              <a:rPr lang="en-US" dirty="0" smtClean="0"/>
              <a:t>Providers within Arkansas are beginning to use, i.e., Methodist Children’s Homes</a:t>
            </a:r>
          </a:p>
          <a:p>
            <a:pPr marL="36576" indent="0">
              <a:buNone/>
            </a:pPr>
            <a:endParaRPr lang="en-US" dirty="0"/>
          </a:p>
          <a:p>
            <a:pPr marL="36576" indent="0">
              <a:buNone/>
            </a:pP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13</a:t>
            </a:fld>
            <a:endParaRPr lang="en-US" dirty="0"/>
          </a:p>
        </p:txBody>
      </p:sp>
    </p:spTree>
    <p:extLst>
      <p:ext uri="{BB962C8B-B14F-4D97-AF65-F5344CB8AC3E}">
        <p14:creationId xmlns:p14="http://schemas.microsoft.com/office/powerpoint/2010/main" val="3518656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228600"/>
            <a:ext cx="8534400" cy="914400"/>
          </a:xfrm>
        </p:spPr>
        <p:txBody>
          <a:bodyPr>
            <a:normAutofit fontScale="90000"/>
          </a:bodyPr>
          <a:lstStyle/>
          <a:p>
            <a:pPr eaLnBrk="1" fontAlgn="auto" hangingPunct="1">
              <a:spcAft>
                <a:spcPts val="0"/>
              </a:spcAft>
              <a:defRPr/>
            </a:pPr>
            <a:r>
              <a:rPr lang="en-US" altLang="en-US" b="1" dirty="0" smtClean="0">
                <a:solidFill>
                  <a:schemeClr val="accent1"/>
                </a:solidFill>
              </a:rPr>
              <a:t>Arkansas is using CANS as part of the IV-E Waiver</a:t>
            </a:r>
          </a:p>
        </p:txBody>
      </p:sp>
      <p:sp>
        <p:nvSpPr>
          <p:cNvPr id="11267" name="Content Placeholder 2"/>
          <p:cNvSpPr>
            <a:spLocks noGrp="1"/>
          </p:cNvSpPr>
          <p:nvPr>
            <p:ph idx="1"/>
          </p:nvPr>
        </p:nvSpPr>
        <p:spPr/>
        <p:txBody>
          <a:bodyPr>
            <a:normAutofit fontScale="62500" lnSpcReduction="20000"/>
          </a:bodyPr>
          <a:lstStyle/>
          <a:p>
            <a:pPr marL="522161" indent="-457200">
              <a:spcBef>
                <a:spcPct val="0"/>
              </a:spcBef>
              <a:defRPr/>
            </a:pPr>
            <a:r>
              <a:rPr lang="en-US" altLang="en-US" sz="3400" dirty="0" smtClean="0">
                <a:solidFill>
                  <a:schemeClr val="tx1"/>
                </a:solidFill>
                <a:ea typeface="Calibri" pitchFamily="34" charset="0"/>
                <a:cs typeface="Times New Roman" pitchFamily="18" charset="0"/>
              </a:rPr>
              <a:t>A Waiver is a “demonstration” project allowing states to demonstrate how</a:t>
            </a:r>
            <a:r>
              <a:rPr lang="en-US" altLang="en-US" sz="3400" dirty="0" smtClean="0">
                <a:ea typeface="Calibri" pitchFamily="34" charset="0"/>
                <a:cs typeface="Times New Roman" pitchFamily="18" charset="0"/>
              </a:rPr>
              <a:t> </a:t>
            </a:r>
            <a:r>
              <a:rPr lang="en-US" altLang="en-US" sz="3400" dirty="0" smtClean="0">
                <a:solidFill>
                  <a:schemeClr val="accent1"/>
                </a:solidFill>
                <a:ea typeface="Calibri" pitchFamily="34" charset="0"/>
                <a:cs typeface="Times New Roman" pitchFamily="18" charset="0"/>
              </a:rPr>
              <a:t>being flexible </a:t>
            </a:r>
            <a:r>
              <a:rPr lang="en-US" altLang="en-US" sz="3400" dirty="0" smtClean="0">
                <a:solidFill>
                  <a:schemeClr val="tx1"/>
                </a:solidFill>
                <a:ea typeface="Calibri" pitchFamily="34" charset="0"/>
                <a:cs typeface="Times New Roman" pitchFamily="18" charset="0"/>
              </a:rPr>
              <a:t>with funding and </a:t>
            </a:r>
            <a:r>
              <a:rPr lang="en-US" altLang="en-US" sz="3400" dirty="0" smtClean="0">
                <a:solidFill>
                  <a:schemeClr val="accent1"/>
                </a:solidFill>
                <a:ea typeface="Calibri" pitchFamily="34" charset="0"/>
                <a:cs typeface="Times New Roman" pitchFamily="18" charset="0"/>
              </a:rPr>
              <a:t>shifting resources </a:t>
            </a:r>
            <a:r>
              <a:rPr lang="en-US" altLang="en-US" sz="3400" dirty="0" smtClean="0">
                <a:solidFill>
                  <a:schemeClr val="tx1"/>
                </a:solidFill>
                <a:ea typeface="Calibri" pitchFamily="34" charset="0"/>
                <a:cs typeface="Times New Roman" pitchFamily="18" charset="0"/>
              </a:rPr>
              <a:t>can achieve better outcomes. </a:t>
            </a:r>
          </a:p>
          <a:p>
            <a:pPr marL="522161" indent="-457200">
              <a:spcBef>
                <a:spcPct val="0"/>
              </a:spcBef>
              <a:defRPr/>
            </a:pPr>
            <a:endParaRPr lang="en-US" altLang="en-US" sz="3400" dirty="0" smtClean="0">
              <a:ea typeface="Calibri" pitchFamily="34" charset="0"/>
              <a:cs typeface="Times New Roman" pitchFamily="18" charset="0"/>
            </a:endParaRPr>
          </a:p>
          <a:p>
            <a:pPr marL="522161" indent="-457200">
              <a:spcBef>
                <a:spcPts val="0"/>
              </a:spcBef>
              <a:defRPr/>
            </a:pPr>
            <a:r>
              <a:rPr lang="en-US" sz="3400" dirty="0">
                <a:solidFill>
                  <a:schemeClr val="tx1"/>
                </a:solidFill>
                <a:ea typeface="Calibri"/>
                <a:cs typeface="Times New Roman"/>
              </a:rPr>
              <a:t>It’s not “new” money but allows states to use current IV-E dollars more flexibly</a:t>
            </a:r>
            <a:r>
              <a:rPr lang="en-US" sz="3400" dirty="0" smtClean="0">
                <a:solidFill>
                  <a:schemeClr val="tx1"/>
                </a:solidFill>
                <a:ea typeface="Calibri"/>
                <a:cs typeface="Times New Roman"/>
              </a:rPr>
              <a:t>.</a:t>
            </a:r>
          </a:p>
          <a:p>
            <a:pPr marL="64961" indent="0">
              <a:spcBef>
                <a:spcPts val="0"/>
              </a:spcBef>
              <a:buNone/>
              <a:defRPr/>
            </a:pPr>
            <a:endParaRPr lang="en-US" sz="3400" dirty="0">
              <a:solidFill>
                <a:schemeClr val="tx1"/>
              </a:solidFill>
              <a:ea typeface="Calibri"/>
              <a:cs typeface="Times New Roman"/>
            </a:endParaRPr>
          </a:p>
          <a:p>
            <a:pPr marL="326898" indent="-171450">
              <a:spcBef>
                <a:spcPts val="0"/>
              </a:spcBef>
              <a:defRPr/>
            </a:pPr>
            <a:endParaRPr lang="en-US" sz="1200" dirty="0">
              <a:solidFill>
                <a:schemeClr val="tx1"/>
              </a:solidFill>
              <a:ea typeface="Calibri"/>
              <a:cs typeface="Times New Roman"/>
            </a:endParaRPr>
          </a:p>
          <a:p>
            <a:pPr marL="326898" indent="-171450">
              <a:spcBef>
                <a:spcPts val="0"/>
              </a:spcBef>
              <a:defRPr/>
            </a:pPr>
            <a:endParaRPr lang="en-US" sz="1200" dirty="0">
              <a:solidFill>
                <a:schemeClr val="tx1"/>
              </a:solidFill>
              <a:ea typeface="Calibri"/>
              <a:cs typeface="Times New Roman"/>
            </a:endParaRPr>
          </a:p>
          <a:p>
            <a:pPr marL="522161" indent="-457200">
              <a:spcBef>
                <a:spcPts val="0"/>
              </a:spcBef>
              <a:defRPr/>
            </a:pPr>
            <a:r>
              <a:rPr lang="en-US" sz="3400" dirty="0">
                <a:solidFill>
                  <a:schemeClr val="tx1"/>
                </a:solidFill>
                <a:ea typeface="Calibri"/>
                <a:cs typeface="Times New Roman"/>
              </a:rPr>
              <a:t>The IV-E Waiver is for a 5-year period – goal is for states to use this time to shift resources, implement interventions, and build capacity so that the child welfare system can sustain the interventions at the end of this time period. </a:t>
            </a:r>
            <a:endParaRPr lang="en-US" sz="3400" dirty="0" smtClean="0">
              <a:solidFill>
                <a:schemeClr val="tx1"/>
              </a:solidFill>
              <a:ea typeface="Calibri"/>
              <a:cs typeface="Times New Roman"/>
            </a:endParaRPr>
          </a:p>
          <a:p>
            <a:pPr marL="522161" indent="-457200">
              <a:spcBef>
                <a:spcPts val="0"/>
              </a:spcBef>
              <a:defRPr/>
            </a:pPr>
            <a:endParaRPr lang="en-US" sz="3400" dirty="0">
              <a:solidFill>
                <a:schemeClr val="tx1"/>
              </a:solidFill>
              <a:ea typeface="Calibri"/>
              <a:cs typeface="Times New Roman"/>
            </a:endParaRPr>
          </a:p>
          <a:p>
            <a:pPr marL="144018" indent="-171450">
              <a:spcBef>
                <a:spcPts val="0"/>
              </a:spcBef>
              <a:defRPr/>
            </a:pPr>
            <a:endParaRPr lang="en-US" sz="1200" dirty="0">
              <a:solidFill>
                <a:schemeClr val="tx1"/>
              </a:solidFill>
              <a:ea typeface="Calibri"/>
              <a:cs typeface="Times New Roman"/>
            </a:endParaRPr>
          </a:p>
          <a:p>
            <a:pPr marL="144018" indent="-171450">
              <a:spcBef>
                <a:spcPts val="0"/>
              </a:spcBef>
              <a:defRPr/>
            </a:pPr>
            <a:endParaRPr lang="en-US" sz="1200" dirty="0">
              <a:solidFill>
                <a:schemeClr val="tx1"/>
              </a:solidFill>
              <a:ea typeface="Calibri"/>
              <a:cs typeface="Times New Roman"/>
            </a:endParaRPr>
          </a:p>
          <a:p>
            <a:pPr marL="522161" indent="-457200">
              <a:spcBef>
                <a:spcPts val="0"/>
              </a:spcBef>
              <a:defRPr/>
            </a:pPr>
            <a:r>
              <a:rPr lang="en-US" sz="3400" dirty="0">
                <a:solidFill>
                  <a:schemeClr val="tx1"/>
                </a:solidFill>
                <a:ea typeface="Calibri"/>
                <a:cs typeface="Times New Roman"/>
              </a:rPr>
              <a:t>The AR DCFS IV-E Waiver began in 2012.</a:t>
            </a:r>
          </a:p>
          <a:p>
            <a:pPr marL="823913" lvl="1" indent="-457200" eaLnBrk="1" fontAlgn="auto" hangingPunct="1">
              <a:spcBef>
                <a:spcPct val="0"/>
              </a:spcBef>
              <a:spcAft>
                <a:spcPts val="0"/>
              </a:spcAft>
              <a:buFont typeface="Wingdings"/>
              <a:buChar char=""/>
              <a:defRPr/>
            </a:pPr>
            <a:endParaRPr lang="en-US" altLang="en-US" sz="3000" dirty="0" smtClean="0">
              <a:ea typeface="Calibri" pitchFamily="34" charset="0"/>
              <a:cs typeface="Times New Roman" pitchFamily="18" charset="0"/>
            </a:endParaRPr>
          </a:p>
          <a:p>
            <a:pPr marL="548640" lvl="1" indent="-274320" eaLnBrk="1" fontAlgn="auto" hangingPunct="1">
              <a:spcBef>
                <a:spcPct val="0"/>
              </a:spcBef>
              <a:spcAft>
                <a:spcPts val="0"/>
              </a:spcAft>
              <a:buFont typeface="Courier New" pitchFamily="49" charset="0"/>
              <a:buChar char="o"/>
              <a:defRPr/>
            </a:pPr>
            <a:endParaRPr lang="en-US" altLang="en-US" sz="3000" dirty="0" smtClean="0">
              <a:ea typeface="Calibri" pitchFamily="34" charset="0"/>
              <a:cs typeface="Times New Roman" pitchFamily="18" charset="0"/>
            </a:endParaRPr>
          </a:p>
          <a:p>
            <a:pPr marL="366713" lvl="1" indent="0" eaLnBrk="1" fontAlgn="auto" hangingPunct="1">
              <a:spcBef>
                <a:spcPct val="0"/>
              </a:spcBef>
              <a:spcAft>
                <a:spcPts val="0"/>
              </a:spcAft>
              <a:buFont typeface="Wingdings 2" pitchFamily="18" charset="2"/>
              <a:buNone/>
              <a:defRPr/>
            </a:pPr>
            <a:endParaRPr lang="en-US" altLang="en-US" sz="3000" dirty="0" smtClean="0">
              <a:ea typeface="Calibri" pitchFamily="34" charset="0"/>
              <a:cs typeface="Times New Roman" pitchFamily="18" charset="0"/>
            </a:endParaRPr>
          </a:p>
          <a:p>
            <a:pPr marL="274320" indent="-274320" eaLnBrk="1" fontAlgn="auto" hangingPunct="1">
              <a:spcAft>
                <a:spcPts val="0"/>
              </a:spcAft>
              <a:buFont typeface="Wingdings 2"/>
              <a:buChar char=""/>
              <a:defRPr/>
            </a:pPr>
            <a:endParaRPr lang="en-US" altLang="en-US" sz="2800" dirty="0" smtClean="0">
              <a:ea typeface="Calibri" pitchFamily="34" charset="0"/>
              <a:cs typeface="Times New Roman" pitchFamily="18" charset="0"/>
            </a:endParaRPr>
          </a:p>
          <a:p>
            <a:pPr marL="274320" indent="-274320" eaLnBrk="1" fontAlgn="auto" hangingPunct="1">
              <a:spcAft>
                <a:spcPts val="0"/>
              </a:spcAft>
              <a:buFont typeface="Wingdings 2"/>
              <a:buChar char=""/>
              <a:defRPr/>
            </a:pPr>
            <a:endParaRPr lang="en-US" altLang="en-US" dirty="0" smtClean="0">
              <a:ea typeface="Calibri" pitchFamily="34"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A8618F6D-2BAB-4431-B5BB-C5C5EDA877FB}" type="slidenum">
              <a:rPr lang="en-US"/>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smtClean="0">
                <a:solidFill>
                  <a:schemeClr val="accent1"/>
                </a:solidFill>
              </a:rPr>
              <a:t>AR DCFS IV-E WAIVER</a:t>
            </a:r>
          </a:p>
        </p:txBody>
      </p:sp>
      <p:sp>
        <p:nvSpPr>
          <p:cNvPr id="16387" name="Content Placeholder 2"/>
          <p:cNvSpPr>
            <a:spLocks noGrp="1"/>
          </p:cNvSpPr>
          <p:nvPr>
            <p:ph idx="1"/>
          </p:nvPr>
        </p:nvSpPr>
        <p:spPr/>
        <p:txBody>
          <a:bodyPr>
            <a:normAutofit/>
          </a:bodyPr>
          <a:lstStyle/>
          <a:p>
            <a:pPr marL="0" indent="0" eaLnBrk="1" fontAlgn="auto" hangingPunct="1">
              <a:spcAft>
                <a:spcPts val="0"/>
              </a:spcAft>
              <a:buFont typeface="Wingdings" pitchFamily="2" charset="2"/>
              <a:buNone/>
              <a:defRPr/>
            </a:pPr>
            <a:r>
              <a:rPr lang="en-US" altLang="en-US" sz="7200" dirty="0" smtClean="0"/>
              <a:t>I.M.P.A.C.T.</a:t>
            </a:r>
          </a:p>
          <a:p>
            <a:pPr marL="548640" lvl="1" indent="-274320" eaLnBrk="1" fontAlgn="auto" hangingPunct="1">
              <a:spcAft>
                <a:spcPts val="0"/>
              </a:spcAft>
              <a:buFont typeface="Wingdings"/>
              <a:buChar char=""/>
              <a:defRPr/>
            </a:pPr>
            <a:endParaRPr lang="en-US" altLang="en-US" sz="3200" dirty="0" smtClean="0"/>
          </a:p>
          <a:p>
            <a:pPr marL="366713" lvl="1" indent="0" eaLnBrk="1" fontAlgn="auto" hangingPunct="1">
              <a:spcAft>
                <a:spcPts val="0"/>
              </a:spcAft>
              <a:buFont typeface="Wingdings 2" pitchFamily="18" charset="2"/>
              <a:buNone/>
              <a:defRPr/>
            </a:pPr>
            <a:endParaRPr lang="en-US" altLang="en-US" sz="3200" dirty="0" smtClean="0"/>
          </a:p>
        </p:txBody>
      </p:sp>
      <p:sp>
        <p:nvSpPr>
          <p:cNvPr id="5" name="Slide Number Placeholder 4"/>
          <p:cNvSpPr>
            <a:spLocks noGrp="1"/>
          </p:cNvSpPr>
          <p:nvPr>
            <p:ph type="sldNum" sz="quarter" idx="12"/>
          </p:nvPr>
        </p:nvSpPr>
        <p:spPr/>
        <p:txBody>
          <a:bodyPr/>
          <a:lstStyle/>
          <a:p>
            <a:pPr>
              <a:defRPr/>
            </a:pPr>
            <a:fld id="{AF7EB872-ED52-40AE-B3B0-F330914925DA}" type="slidenum">
              <a:rPr lang="en-US"/>
              <a:pPr>
                <a:defRPr/>
              </a:pPr>
              <a:t>15</a:t>
            </a:fld>
            <a:endParaRPr lang="en-US" dirty="0"/>
          </a:p>
        </p:txBody>
      </p:sp>
      <p:sp>
        <p:nvSpPr>
          <p:cNvPr id="2" name="TextBox 1"/>
          <p:cNvSpPr txBox="1">
            <a:spLocks noChangeArrowheads="1"/>
          </p:cNvSpPr>
          <p:nvPr/>
        </p:nvSpPr>
        <p:spPr bwMode="auto">
          <a:xfrm>
            <a:off x="1751013" y="332263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M</a:t>
            </a:r>
            <a:r>
              <a:rPr lang="en-US" altLang="en-US" sz="3600">
                <a:latin typeface="Tw Cen MT" pitchFamily="34" charset="0"/>
              </a:rPr>
              <a:t>eaningful</a:t>
            </a:r>
          </a:p>
        </p:txBody>
      </p:sp>
      <p:sp>
        <p:nvSpPr>
          <p:cNvPr id="7" name="TextBox 6"/>
          <p:cNvSpPr txBox="1">
            <a:spLocks noChangeArrowheads="1"/>
          </p:cNvSpPr>
          <p:nvPr/>
        </p:nvSpPr>
        <p:spPr bwMode="auto">
          <a:xfrm>
            <a:off x="2667000" y="386873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P</a:t>
            </a:r>
            <a:r>
              <a:rPr lang="en-US" altLang="en-US" sz="3600">
                <a:latin typeface="Tw Cen MT" pitchFamily="34" charset="0"/>
              </a:rPr>
              <a:t>ractice with</a:t>
            </a:r>
          </a:p>
        </p:txBody>
      </p:sp>
      <p:sp>
        <p:nvSpPr>
          <p:cNvPr id="8" name="TextBox 7"/>
          <p:cNvSpPr txBox="1">
            <a:spLocks noChangeArrowheads="1"/>
          </p:cNvSpPr>
          <p:nvPr/>
        </p:nvSpPr>
        <p:spPr bwMode="auto">
          <a:xfrm>
            <a:off x="3733800" y="449738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A</a:t>
            </a:r>
            <a:r>
              <a:rPr lang="en-US" altLang="en-US" sz="3600">
                <a:latin typeface="Tw Cen MT" pitchFamily="34" charset="0"/>
              </a:rPr>
              <a:t>rkansas</a:t>
            </a:r>
          </a:p>
        </p:txBody>
      </p:sp>
      <p:sp>
        <p:nvSpPr>
          <p:cNvPr id="9" name="TextBox 8"/>
          <p:cNvSpPr txBox="1">
            <a:spLocks noChangeArrowheads="1"/>
          </p:cNvSpPr>
          <p:nvPr/>
        </p:nvSpPr>
        <p:spPr bwMode="auto">
          <a:xfrm>
            <a:off x="4953000" y="50038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C</a:t>
            </a:r>
            <a:r>
              <a:rPr lang="en-US" altLang="en-US" sz="3600">
                <a:latin typeface="Tw Cen MT" pitchFamily="34" charset="0"/>
              </a:rPr>
              <a:t>hildren</a:t>
            </a:r>
          </a:p>
        </p:txBody>
      </p:sp>
      <p:sp>
        <p:nvSpPr>
          <p:cNvPr id="10" name="TextBox 9"/>
          <p:cNvSpPr txBox="1">
            <a:spLocks noChangeArrowheads="1"/>
          </p:cNvSpPr>
          <p:nvPr/>
        </p:nvSpPr>
        <p:spPr bwMode="auto">
          <a:xfrm>
            <a:off x="819150" y="2676525"/>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I</a:t>
            </a:r>
            <a:r>
              <a:rPr lang="en-US" altLang="en-US" sz="3600">
                <a:latin typeface="Tw Cen MT" pitchFamily="34" charset="0"/>
              </a:rPr>
              <a:t>mproving</a:t>
            </a:r>
          </a:p>
        </p:txBody>
      </p:sp>
      <p:sp>
        <p:nvSpPr>
          <p:cNvPr id="11" name="TextBox 10"/>
          <p:cNvSpPr txBox="1">
            <a:spLocks noChangeArrowheads="1"/>
          </p:cNvSpPr>
          <p:nvPr/>
        </p:nvSpPr>
        <p:spPr bwMode="auto">
          <a:xfrm>
            <a:off x="6096000" y="5576888"/>
            <a:ext cx="281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3600" b="1">
                <a:latin typeface="Tw Cen MT" pitchFamily="34" charset="0"/>
              </a:rPr>
              <a:t>T</a:t>
            </a:r>
            <a:r>
              <a:rPr lang="en-US" altLang="en-US" sz="3600">
                <a:latin typeface="Tw Cen MT" pitchFamily="34" charset="0"/>
              </a:rPr>
              <a: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638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638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066800"/>
          </a:xfrm>
        </p:spPr>
        <p:txBody>
          <a:bodyPr/>
          <a:lstStyle/>
          <a:p>
            <a:pPr eaLnBrk="1" hangingPunct="1"/>
            <a:r>
              <a:rPr lang="en-US" altLang="en-US" sz="3600" b="1" dirty="0" smtClean="0">
                <a:solidFill>
                  <a:schemeClr val="accent1"/>
                </a:solidFill>
              </a:rPr>
              <a:t>AR CANS-FAST History</a:t>
            </a:r>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marL="457200" indent="-457200">
              <a:defRPr/>
            </a:pPr>
            <a:r>
              <a:rPr lang="en-US" sz="3200" b="1" i="1" dirty="0" smtClean="0"/>
              <a:t>1</a:t>
            </a:r>
            <a:r>
              <a:rPr lang="en-US" sz="3200" b="1" i="1" baseline="30000" dirty="0" smtClean="0"/>
              <a:t>st</a:t>
            </a:r>
            <a:r>
              <a:rPr lang="en-US" sz="3200" b="1" i="1" dirty="0" smtClean="0"/>
              <a:t>  - Identification of an Evidence 	Based Assessment</a:t>
            </a:r>
          </a:p>
          <a:p>
            <a:pPr marL="171450" indent="-171450">
              <a:defRPr/>
            </a:pPr>
            <a:endParaRPr lang="en-US" sz="900" dirty="0" smtClean="0"/>
          </a:p>
          <a:p>
            <a:pPr marL="457200" indent="-457200">
              <a:defRPr/>
            </a:pPr>
            <a:r>
              <a:rPr lang="en-US" sz="3200" b="1" i="1" dirty="0" smtClean="0"/>
              <a:t>2</a:t>
            </a:r>
            <a:r>
              <a:rPr lang="en-US" sz="3200" b="1" i="1" baseline="30000" dirty="0" smtClean="0"/>
              <a:t>nd</a:t>
            </a:r>
            <a:r>
              <a:rPr lang="en-US" sz="3200" b="1" i="1" dirty="0" smtClean="0"/>
              <a:t> - Creation of AR-specific Versions</a:t>
            </a:r>
          </a:p>
          <a:p>
            <a:pPr marL="171450" indent="-171450">
              <a:defRPr/>
            </a:pPr>
            <a:endParaRPr lang="en-US" sz="900" dirty="0" smtClean="0"/>
          </a:p>
          <a:p>
            <a:pPr marL="457200" indent="-457200">
              <a:defRPr/>
            </a:pPr>
            <a:r>
              <a:rPr lang="en-US" sz="3200" b="1" i="1" dirty="0" smtClean="0"/>
              <a:t>3</a:t>
            </a:r>
            <a:r>
              <a:rPr lang="en-US" sz="3200" b="1" i="1" baseline="30000" dirty="0" smtClean="0"/>
              <a:t>rd</a:t>
            </a:r>
            <a:r>
              <a:rPr lang="en-US" sz="3200" b="1" i="1" dirty="0" smtClean="0"/>
              <a:t> - Development of an Assessment 	Informed Case Plan</a:t>
            </a:r>
          </a:p>
          <a:p>
            <a:pPr marL="171450" indent="-171450">
              <a:defRPr/>
            </a:pPr>
            <a:endParaRPr lang="en-US" sz="900" b="1" i="1" dirty="0" smtClean="0"/>
          </a:p>
          <a:p>
            <a:pPr marL="457200" indent="-457200">
              <a:defRPr/>
            </a:pPr>
            <a:r>
              <a:rPr lang="en-US" sz="3200" b="1" i="1" dirty="0" smtClean="0"/>
              <a:t>4</a:t>
            </a:r>
            <a:r>
              <a:rPr lang="en-US" sz="3200" b="1" i="1" baseline="30000" dirty="0" smtClean="0"/>
              <a:t>th</a:t>
            </a:r>
            <a:r>
              <a:rPr lang="en-US" sz="3200" b="1" i="1" dirty="0" smtClean="0"/>
              <a:t> - Statewide Training and 	Implementation</a:t>
            </a:r>
          </a:p>
          <a:p>
            <a:pPr marL="822960" lvl="2" eaLnBrk="1" fontAlgn="auto" hangingPunct="1">
              <a:spcAft>
                <a:spcPts val="0"/>
              </a:spcAft>
              <a:buClr>
                <a:schemeClr val="accent3"/>
              </a:buClr>
              <a:buFont typeface="Wingdings" pitchFamily="2" charset="2"/>
              <a:buChar char="Ø"/>
              <a:defRPr/>
            </a:pPr>
            <a:endParaRPr lang="en-US" sz="900" b="1" i="1" dirty="0" smtClean="0"/>
          </a:p>
          <a:p>
            <a:pPr marL="1028700" lvl="2" indent="-342900" eaLnBrk="1" fontAlgn="auto" hangingPunct="1">
              <a:spcAft>
                <a:spcPts val="0"/>
              </a:spcAft>
              <a:buClr>
                <a:schemeClr val="accent3"/>
              </a:buClr>
              <a:buFont typeface="Wingdings 2"/>
              <a:buChar char=""/>
              <a:defRPr/>
            </a:pPr>
            <a:r>
              <a:rPr lang="en-US" b="1" i="1" dirty="0" smtClean="0"/>
              <a:t>Pulaski &amp; Miller Counties - October 2014</a:t>
            </a:r>
          </a:p>
          <a:p>
            <a:pPr marL="1028700" lvl="2" indent="-342900" eaLnBrk="1" fontAlgn="auto" hangingPunct="1">
              <a:spcAft>
                <a:spcPts val="0"/>
              </a:spcAft>
              <a:buClr>
                <a:schemeClr val="accent3"/>
              </a:buClr>
              <a:buFont typeface="Wingdings 2"/>
              <a:buChar char=""/>
              <a:defRPr/>
            </a:pPr>
            <a:r>
              <a:rPr lang="en-US" b="1" i="1" dirty="0" smtClean="0"/>
              <a:t>Statewide - January 2015 and February 2015</a:t>
            </a:r>
          </a:p>
          <a:p>
            <a:pPr marL="274320" indent="-274320" eaLnBrk="1" fontAlgn="auto" hangingPunct="1">
              <a:spcAft>
                <a:spcPts val="0"/>
              </a:spcAft>
              <a:buFont typeface="Wingdings" pitchFamily="2" charset="2"/>
              <a:buChar char="Ø"/>
              <a:defRPr/>
            </a:pPr>
            <a:endParaRPr lang="en-US" sz="3200" b="1" i="1" dirty="0" smtClean="0"/>
          </a:p>
        </p:txBody>
      </p:sp>
      <p:sp>
        <p:nvSpPr>
          <p:cNvPr id="2" name="Slide Number Placeholder 1"/>
          <p:cNvSpPr>
            <a:spLocks noGrp="1"/>
          </p:cNvSpPr>
          <p:nvPr>
            <p:ph type="sldNum" sz="quarter" idx="12"/>
          </p:nvPr>
        </p:nvSpPr>
        <p:spPr/>
        <p:txBody>
          <a:bodyPr/>
          <a:lstStyle/>
          <a:p>
            <a:pPr>
              <a:defRPr/>
            </a:pPr>
            <a:fld id="{277745D8-374A-4AF3-AE47-F351254EEC46}" type="slidenum">
              <a:rPr lang="en-US"/>
              <a:pPr>
                <a:defRPr/>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DCFS Commitment</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17</a:t>
            </a:fld>
            <a:endParaRPr lang="en-US" dirty="0"/>
          </a:p>
        </p:txBody>
      </p:sp>
      <p:pic>
        <p:nvPicPr>
          <p:cNvPr id="5122" name="Picture 2" descr="C:\Users\mlpaschall\AppData\Local\Microsoft\Windows\Temporary Internet Files\Content.IE5\H796LAYY\Word_Family_House[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399" y="1371600"/>
            <a:ext cx="5931281" cy="49775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981200" y="3200400"/>
            <a:ext cx="5257800" cy="0"/>
          </a:xfrm>
          <a:prstGeom prst="line">
            <a:avLst/>
          </a:prstGeom>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3276600" y="2514600"/>
            <a:ext cx="2895600" cy="461665"/>
          </a:xfrm>
          <a:prstGeom prst="rect">
            <a:avLst/>
          </a:prstGeom>
          <a:noFill/>
        </p:spPr>
        <p:txBody>
          <a:bodyPr wrap="square" rtlCol="0">
            <a:spAutoFit/>
          </a:bodyPr>
          <a:lstStyle/>
          <a:p>
            <a:pPr algn="ctr"/>
            <a:r>
              <a:rPr lang="en-US" sz="2400" dirty="0" smtClean="0">
                <a:solidFill>
                  <a:schemeClr val="bg1"/>
                </a:solidFill>
              </a:rPr>
              <a:t>IV Waiver Initiatives</a:t>
            </a:r>
            <a:endParaRPr lang="en-US" sz="2400" dirty="0">
              <a:solidFill>
                <a:schemeClr val="bg1"/>
              </a:solidFill>
            </a:endParaRPr>
          </a:p>
        </p:txBody>
      </p:sp>
      <p:sp>
        <p:nvSpPr>
          <p:cNvPr id="9" name="TextBox 8"/>
          <p:cNvSpPr txBox="1"/>
          <p:nvPr/>
        </p:nvSpPr>
        <p:spPr>
          <a:xfrm>
            <a:off x="147084" y="4513652"/>
            <a:ext cx="1834116" cy="1323439"/>
          </a:xfrm>
          <a:prstGeom prst="rect">
            <a:avLst/>
          </a:prstGeom>
          <a:noFill/>
        </p:spPr>
        <p:txBody>
          <a:bodyPr wrap="square" rtlCol="0">
            <a:spAutoFit/>
          </a:bodyPr>
          <a:lstStyle/>
          <a:p>
            <a:r>
              <a:rPr lang="en-US" sz="2000" dirty="0" smtClean="0"/>
              <a:t>Hotline Investigation </a:t>
            </a:r>
          </a:p>
          <a:p>
            <a:r>
              <a:rPr lang="en-US" sz="2000" dirty="0" smtClean="0"/>
              <a:t>Differential Response</a:t>
            </a:r>
            <a:endParaRPr lang="en-US" sz="2000" dirty="0"/>
          </a:p>
        </p:txBody>
      </p:sp>
      <p:sp>
        <p:nvSpPr>
          <p:cNvPr id="10" name="TextBox 9"/>
          <p:cNvSpPr txBox="1"/>
          <p:nvPr/>
        </p:nvSpPr>
        <p:spPr>
          <a:xfrm>
            <a:off x="2209800" y="3505200"/>
            <a:ext cx="4648200" cy="2308324"/>
          </a:xfrm>
          <a:prstGeom prst="rect">
            <a:avLst/>
          </a:prstGeom>
          <a:noFill/>
        </p:spPr>
        <p:txBody>
          <a:bodyPr wrap="square" rtlCol="0">
            <a:spAutoFit/>
          </a:bodyPr>
          <a:lstStyle/>
          <a:p>
            <a:pPr algn="ctr"/>
            <a:r>
              <a:rPr lang="en-US" sz="2400" dirty="0" smtClean="0">
                <a:solidFill>
                  <a:schemeClr val="bg1"/>
                </a:solidFill>
              </a:rPr>
              <a:t>Differential Response     </a:t>
            </a:r>
          </a:p>
          <a:p>
            <a:pPr algn="ctr"/>
            <a:r>
              <a:rPr lang="en-US" sz="2400" dirty="0" smtClean="0">
                <a:solidFill>
                  <a:schemeClr val="bg1"/>
                </a:solidFill>
              </a:rPr>
              <a:t>Permanency Roundtables</a:t>
            </a:r>
          </a:p>
          <a:p>
            <a:pPr algn="ctr"/>
            <a:r>
              <a:rPr lang="en-US" sz="2400" dirty="0" smtClean="0">
                <a:solidFill>
                  <a:schemeClr val="bg1"/>
                </a:solidFill>
              </a:rPr>
              <a:t>Team Decision </a:t>
            </a:r>
            <a:r>
              <a:rPr lang="en-US" sz="2400" dirty="0">
                <a:solidFill>
                  <a:schemeClr val="bg1"/>
                </a:solidFill>
              </a:rPr>
              <a:t>M</a:t>
            </a:r>
            <a:r>
              <a:rPr lang="en-US" sz="2400" dirty="0" smtClean="0">
                <a:solidFill>
                  <a:schemeClr val="bg1"/>
                </a:solidFill>
              </a:rPr>
              <a:t>aking    </a:t>
            </a:r>
          </a:p>
          <a:p>
            <a:pPr algn="ctr"/>
            <a:r>
              <a:rPr lang="en-US" sz="2400" dirty="0" smtClean="0">
                <a:solidFill>
                  <a:schemeClr val="bg1"/>
                </a:solidFill>
              </a:rPr>
              <a:t>Foster Parent (recruitment/retention) </a:t>
            </a:r>
          </a:p>
          <a:p>
            <a:pPr algn="ctr"/>
            <a:r>
              <a:rPr lang="en-US" sz="2400" dirty="0" smtClean="0">
                <a:solidFill>
                  <a:schemeClr val="bg1"/>
                </a:solidFill>
              </a:rPr>
              <a:t>Nurturing Families of Arkansas</a:t>
            </a:r>
          </a:p>
          <a:p>
            <a:pPr algn="ctr"/>
            <a:r>
              <a:rPr lang="en-US" sz="2400" dirty="0" smtClean="0">
                <a:solidFill>
                  <a:schemeClr val="bg1"/>
                </a:solidFill>
              </a:rPr>
              <a:t>CANS/FAST</a:t>
            </a:r>
            <a:endParaRPr lang="en-US" sz="2400" dirty="0">
              <a:solidFill>
                <a:schemeClr val="bg1"/>
              </a:solidFill>
            </a:endParaRPr>
          </a:p>
        </p:txBody>
      </p:sp>
      <p:sp>
        <p:nvSpPr>
          <p:cNvPr id="12" name="TextBox 11"/>
          <p:cNvSpPr txBox="1"/>
          <p:nvPr/>
        </p:nvSpPr>
        <p:spPr>
          <a:xfrm>
            <a:off x="7543800" y="4343400"/>
            <a:ext cx="1834116" cy="1323439"/>
          </a:xfrm>
          <a:prstGeom prst="rect">
            <a:avLst/>
          </a:prstGeom>
          <a:noFill/>
        </p:spPr>
        <p:txBody>
          <a:bodyPr wrap="square" rtlCol="0">
            <a:spAutoFit/>
          </a:bodyPr>
          <a:lstStyle/>
          <a:p>
            <a:r>
              <a:rPr lang="en-US" sz="2000" dirty="0" smtClean="0"/>
              <a:t>Permanency </a:t>
            </a:r>
          </a:p>
          <a:p>
            <a:r>
              <a:rPr lang="en-US" sz="2000" dirty="0" smtClean="0"/>
              <a:t>Increased Parental Capacity</a:t>
            </a:r>
            <a:endParaRPr lang="en-US" sz="2000" dirty="0"/>
          </a:p>
        </p:txBody>
      </p:sp>
      <p:sp>
        <p:nvSpPr>
          <p:cNvPr id="11" name="TextBox 10"/>
          <p:cNvSpPr txBox="1"/>
          <p:nvPr/>
        </p:nvSpPr>
        <p:spPr>
          <a:xfrm>
            <a:off x="2209800" y="6382711"/>
            <a:ext cx="4648200" cy="369332"/>
          </a:xfrm>
          <a:prstGeom prst="rect">
            <a:avLst/>
          </a:prstGeom>
          <a:noFill/>
        </p:spPr>
        <p:txBody>
          <a:bodyPr wrap="square" rtlCol="0">
            <a:spAutoFit/>
          </a:bodyPr>
          <a:lstStyle/>
          <a:p>
            <a:pPr algn="ctr"/>
            <a:r>
              <a:rPr lang="en-US" dirty="0" smtClean="0"/>
              <a:t>Structured Decision Making</a:t>
            </a:r>
            <a:endParaRPr lang="en-US" dirty="0"/>
          </a:p>
        </p:txBody>
      </p:sp>
      <p:sp>
        <p:nvSpPr>
          <p:cNvPr id="15" name="Rectangle 14"/>
          <p:cNvSpPr/>
          <p:nvPr/>
        </p:nvSpPr>
        <p:spPr>
          <a:xfrm>
            <a:off x="2009553" y="4921678"/>
            <a:ext cx="228600" cy="9154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7124700" y="4921678"/>
            <a:ext cx="228600" cy="102861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ight Arrow 15"/>
          <p:cNvSpPr/>
          <p:nvPr/>
        </p:nvSpPr>
        <p:spPr>
          <a:xfrm>
            <a:off x="1752600" y="5175371"/>
            <a:ext cx="533400" cy="311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972300" y="5193521"/>
            <a:ext cx="533400" cy="3110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678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304800"/>
            <a:ext cx="6858000" cy="758825"/>
          </a:xfrm>
        </p:spPr>
        <p:txBody>
          <a:bodyPr/>
          <a:lstStyle/>
          <a:p>
            <a:r>
              <a:rPr lang="en-US" sz="2800" dirty="0" smtClean="0">
                <a:solidFill>
                  <a:schemeClr val="accent1"/>
                </a:solidFill>
              </a:rPr>
              <a:t>What does that mean for families?</a:t>
            </a:r>
          </a:p>
        </p:txBody>
      </p:sp>
      <p:sp>
        <p:nvSpPr>
          <p:cNvPr id="21507" name="Content Placeholder 2"/>
          <p:cNvSpPr>
            <a:spLocks noGrp="1"/>
          </p:cNvSpPr>
          <p:nvPr>
            <p:ph idx="1"/>
          </p:nvPr>
        </p:nvSpPr>
        <p:spPr/>
        <p:txBody>
          <a:bodyPr>
            <a:normAutofit/>
          </a:bodyPr>
          <a:lstStyle/>
          <a:p>
            <a:pPr marL="273050" lvl="1">
              <a:buClr>
                <a:schemeClr val="accent1"/>
              </a:buClr>
              <a:buSzPct val="85000"/>
              <a:buFont typeface="Wingdings 2" pitchFamily="18" charset="2"/>
              <a:buChar char=""/>
            </a:pPr>
            <a:r>
              <a:rPr lang="en-US" sz="2400" dirty="0" smtClean="0">
                <a:solidFill>
                  <a:schemeClr val="tx1"/>
                </a:solidFill>
              </a:rPr>
              <a:t>The </a:t>
            </a:r>
            <a:r>
              <a:rPr lang="en-US" sz="2400" b="1" dirty="0" smtClean="0">
                <a:solidFill>
                  <a:schemeClr val="tx1"/>
                </a:solidFill>
              </a:rPr>
              <a:t>CANS</a:t>
            </a:r>
            <a:r>
              <a:rPr lang="en-US" sz="2400" dirty="0" smtClean="0">
                <a:solidFill>
                  <a:schemeClr val="tx1"/>
                </a:solidFill>
              </a:rPr>
              <a:t> helps Family Service Workers to prioritize or </a:t>
            </a:r>
            <a:r>
              <a:rPr lang="en-US" sz="2400" b="1" dirty="0" smtClean="0">
                <a:solidFill>
                  <a:schemeClr val="tx1"/>
                </a:solidFill>
              </a:rPr>
              <a:t>“triage” </a:t>
            </a:r>
            <a:r>
              <a:rPr lang="en-US" sz="2400" dirty="0" smtClean="0">
                <a:solidFill>
                  <a:schemeClr val="tx1"/>
                </a:solidFill>
              </a:rPr>
              <a:t>the families service needs to ensure that the safety/risk factors are addressed first.</a:t>
            </a:r>
          </a:p>
          <a:p>
            <a:pPr marL="0" lvl="1" indent="0">
              <a:buClr>
                <a:schemeClr val="accent1"/>
              </a:buClr>
              <a:buSzPct val="85000"/>
              <a:buNone/>
            </a:pPr>
            <a:endParaRPr lang="en-US" sz="2400" dirty="0" smtClean="0">
              <a:solidFill>
                <a:schemeClr val="tx1"/>
              </a:solidFill>
            </a:endParaRPr>
          </a:p>
          <a:p>
            <a:pPr marL="273050" lvl="1">
              <a:buFont typeface="Wingdings 2" pitchFamily="18" charset="2"/>
              <a:buChar char=""/>
            </a:pPr>
            <a:r>
              <a:rPr lang="en-US" sz="2400" dirty="0" smtClean="0">
                <a:solidFill>
                  <a:schemeClr val="tx1"/>
                </a:solidFill>
              </a:rPr>
              <a:t>When safety/risk factors have been addressed, the Department/court can </a:t>
            </a:r>
            <a:r>
              <a:rPr lang="en-US" sz="2400" b="1" dirty="0" smtClean="0">
                <a:solidFill>
                  <a:schemeClr val="tx1"/>
                </a:solidFill>
              </a:rPr>
              <a:t>re-evaluate</a:t>
            </a:r>
            <a:r>
              <a:rPr lang="en-US" sz="2400" dirty="0" smtClean="0">
                <a:solidFill>
                  <a:schemeClr val="tx1"/>
                </a:solidFill>
              </a:rPr>
              <a:t> the family situation and determine if the child can </a:t>
            </a:r>
            <a:r>
              <a:rPr lang="en-US" sz="2400" b="1" dirty="0" smtClean="0">
                <a:solidFill>
                  <a:schemeClr val="tx1"/>
                </a:solidFill>
              </a:rPr>
              <a:t>safely</a:t>
            </a:r>
            <a:r>
              <a:rPr lang="en-US" sz="2400" dirty="0" smtClean="0">
                <a:solidFill>
                  <a:schemeClr val="tx1"/>
                </a:solidFill>
              </a:rPr>
              <a:t> be returned while the Department continues to work with family.</a:t>
            </a:r>
          </a:p>
        </p:txBody>
      </p:sp>
      <p:sp>
        <p:nvSpPr>
          <p:cNvPr id="4" name="Slide Number Placeholder 3"/>
          <p:cNvSpPr>
            <a:spLocks noGrp="1"/>
          </p:cNvSpPr>
          <p:nvPr>
            <p:ph type="sldNum" sz="quarter" idx="12"/>
          </p:nvPr>
        </p:nvSpPr>
        <p:spPr/>
        <p:txBody>
          <a:bodyPr/>
          <a:lstStyle/>
          <a:p>
            <a:pPr>
              <a:defRPr/>
            </a:pPr>
            <a:fld id="{5F90555D-DE38-43FB-B5F7-97FC93FF6B7C}" type="slidenum">
              <a:rPr lang="en-US" smtClean="0"/>
              <a:pPr>
                <a:defRPr/>
              </a:pPr>
              <a:t>18</a:t>
            </a:fld>
            <a:endParaRPr lang="en-US" dirty="0"/>
          </a:p>
        </p:txBody>
      </p:sp>
      <p:pic>
        <p:nvPicPr>
          <p:cNvPr id="2150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13271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defRPr/>
            </a:pPr>
            <a:r>
              <a:rPr lang="en-US" dirty="0"/>
              <a:t>The FAST will </a:t>
            </a:r>
            <a:r>
              <a:rPr lang="en-US" dirty="0" smtClean="0"/>
              <a:t>provide </a:t>
            </a:r>
            <a:r>
              <a:rPr lang="en-US" dirty="0"/>
              <a:t>a more in-depth look at our in-home </a:t>
            </a:r>
            <a:r>
              <a:rPr lang="en-US" dirty="0" smtClean="0"/>
              <a:t>cases</a:t>
            </a:r>
          </a:p>
          <a:p>
            <a:pPr lvl="1">
              <a:defRPr/>
            </a:pPr>
            <a:r>
              <a:rPr lang="en-US" dirty="0" smtClean="0"/>
              <a:t>ensure </a:t>
            </a:r>
            <a:r>
              <a:rPr lang="en-US" dirty="0"/>
              <a:t>that we are </a:t>
            </a:r>
            <a:r>
              <a:rPr lang="en-US" dirty="0" smtClean="0"/>
              <a:t>addressing family </a:t>
            </a:r>
            <a:r>
              <a:rPr lang="en-US" dirty="0"/>
              <a:t>needs </a:t>
            </a:r>
            <a:endParaRPr lang="en-US" dirty="0" smtClean="0"/>
          </a:p>
          <a:p>
            <a:pPr lvl="1">
              <a:defRPr/>
            </a:pPr>
            <a:r>
              <a:rPr lang="en-US" dirty="0" smtClean="0"/>
              <a:t>NOT “putting </a:t>
            </a:r>
            <a:r>
              <a:rPr lang="en-US" dirty="0"/>
              <a:t>a band aid” on the problem </a:t>
            </a:r>
            <a:r>
              <a:rPr lang="en-US" dirty="0" smtClean="0"/>
              <a:t>or only addressing </a:t>
            </a:r>
            <a:r>
              <a:rPr lang="en-US" dirty="0"/>
              <a:t>the specific reason the case is open (i.e. the ‘true finding</a:t>
            </a:r>
            <a:r>
              <a:rPr lang="en-US" dirty="0" smtClean="0"/>
              <a:t>’).</a:t>
            </a:r>
          </a:p>
          <a:p>
            <a:pPr>
              <a:defRPr/>
            </a:pPr>
            <a:r>
              <a:rPr lang="en-US" dirty="0" smtClean="0"/>
              <a:t>Prevent </a:t>
            </a:r>
            <a:r>
              <a:rPr lang="en-US" dirty="0"/>
              <a:t>families having repeat/multiple </a:t>
            </a:r>
            <a:r>
              <a:rPr lang="en-US" dirty="0" smtClean="0"/>
              <a:t>involvement </a:t>
            </a:r>
            <a:r>
              <a:rPr lang="en-US" dirty="0"/>
              <a:t>with DCFS and prevent children from eventually entering foster care.</a:t>
            </a:r>
          </a:p>
          <a:p>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132715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p:txBody>
          <a:bodyPr/>
          <a:lstStyle/>
          <a:p>
            <a:r>
              <a:rPr lang="en-US" sz="2800" dirty="0" smtClean="0">
                <a:solidFill>
                  <a:schemeClr val="accent1"/>
                </a:solidFill>
              </a:rPr>
              <a:t>                What does that mean for families?</a:t>
            </a:r>
          </a:p>
        </p:txBody>
      </p:sp>
    </p:spTree>
    <p:extLst>
      <p:ext uri="{BB962C8B-B14F-4D97-AF65-F5344CB8AC3E}">
        <p14:creationId xmlns:p14="http://schemas.microsoft.com/office/powerpoint/2010/main" val="326298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914400"/>
          </a:xfrm>
        </p:spPr>
        <p:txBody>
          <a:bodyPr>
            <a:normAutofit/>
          </a:bodyPr>
          <a:lstStyle/>
          <a:p>
            <a:pPr algn="ctr"/>
            <a:r>
              <a:rPr lang="en-US" dirty="0" smtClean="0"/>
              <a:t>Welcome to MidSOUTH</a:t>
            </a:r>
            <a:endParaRPr lang="en-US" dirty="0"/>
          </a:p>
        </p:txBody>
      </p:sp>
      <p:sp>
        <p:nvSpPr>
          <p:cNvPr id="3" name="Content Placeholder 2"/>
          <p:cNvSpPr>
            <a:spLocks noGrp="1"/>
          </p:cNvSpPr>
          <p:nvPr>
            <p:ph idx="1"/>
          </p:nvPr>
        </p:nvSpPr>
        <p:spPr>
          <a:xfrm>
            <a:off x="152400" y="990600"/>
            <a:ext cx="8839200" cy="5715000"/>
          </a:xfrm>
        </p:spPr>
        <p:txBody>
          <a:bodyPr>
            <a:normAutofit/>
          </a:bodyPr>
          <a:lstStyle/>
          <a:p>
            <a:r>
              <a:rPr lang="en-US" sz="2200" dirty="0" smtClean="0"/>
              <a:t>Introductions &amp; Housekeeping</a:t>
            </a:r>
          </a:p>
          <a:p>
            <a:r>
              <a:rPr lang="en-US" sz="2200" dirty="0" smtClean="0"/>
              <a:t>Parking</a:t>
            </a:r>
          </a:p>
          <a:p>
            <a:r>
              <a:rPr lang="en-US" sz="2200" dirty="0" smtClean="0"/>
              <a:t>Tobacco free/vapor free building – smoking area</a:t>
            </a:r>
          </a:p>
          <a:p>
            <a:r>
              <a:rPr lang="en-US" sz="2200" dirty="0" smtClean="0"/>
              <a:t>Sign-in sheet </a:t>
            </a:r>
          </a:p>
          <a:p>
            <a:pPr lvl="1"/>
            <a:r>
              <a:rPr lang="en-US" sz="1800" dirty="0" smtClean="0"/>
              <a:t>Check am or pm</a:t>
            </a:r>
          </a:p>
          <a:p>
            <a:pPr lvl="1"/>
            <a:r>
              <a:rPr lang="en-US" sz="1800" dirty="0" smtClean="0"/>
              <a:t>Correct any incorrect information on the sheet.  </a:t>
            </a:r>
          </a:p>
          <a:p>
            <a:pPr lvl="1"/>
            <a:r>
              <a:rPr lang="en-US" sz="1800" dirty="0" smtClean="0"/>
              <a:t>If your name </a:t>
            </a:r>
            <a:r>
              <a:rPr lang="en-US" sz="1800" b="1" dirty="0" smtClean="0">
                <a:solidFill>
                  <a:srgbClr val="FFFF00"/>
                </a:solidFill>
              </a:rPr>
              <a:t>is not </a:t>
            </a:r>
            <a:r>
              <a:rPr lang="en-US" sz="1800" dirty="0" smtClean="0"/>
              <a:t>on the sheet please sign in on the notebook on the table, then fill out and return the Registration form.</a:t>
            </a:r>
          </a:p>
          <a:p>
            <a:r>
              <a:rPr lang="en-US" sz="2200" dirty="0" smtClean="0"/>
              <a:t>Restrooms </a:t>
            </a:r>
          </a:p>
          <a:p>
            <a:r>
              <a:rPr lang="en-US" sz="2200" dirty="0" smtClean="0"/>
              <a:t>Beverages</a:t>
            </a:r>
          </a:p>
          <a:p>
            <a:endParaRPr lang="en-US" sz="22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2</a:t>
            </a:fld>
            <a:endParaRPr lang="en-US" dirty="0"/>
          </a:p>
        </p:txBody>
      </p:sp>
    </p:spTree>
    <p:extLst>
      <p:ext uri="{BB962C8B-B14F-4D97-AF65-F5344CB8AC3E}">
        <p14:creationId xmlns:p14="http://schemas.microsoft.com/office/powerpoint/2010/main" val="1558971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ULTIMATE GOAL?</a:t>
            </a:r>
            <a:endParaRPr lang="en-US" dirty="0"/>
          </a:p>
        </p:txBody>
      </p:sp>
      <p:sp>
        <p:nvSpPr>
          <p:cNvPr id="3" name="Content Placeholder 2"/>
          <p:cNvSpPr>
            <a:spLocks noGrp="1"/>
          </p:cNvSpPr>
          <p:nvPr>
            <p:ph idx="1"/>
          </p:nvPr>
        </p:nvSpPr>
        <p:spPr/>
        <p:txBody>
          <a:bodyPr/>
          <a:lstStyle/>
          <a:p>
            <a:pPr>
              <a:defRPr/>
            </a:pPr>
            <a:r>
              <a:rPr lang="en-US" dirty="0" smtClean="0"/>
              <a:t>Reduce the number of children in foster care by:</a:t>
            </a:r>
          </a:p>
          <a:p>
            <a:pPr lvl="1">
              <a:defRPr/>
            </a:pPr>
            <a:r>
              <a:rPr lang="en-US" dirty="0" smtClean="0"/>
              <a:t>Preventing entry into foster care in the first place (FAST)</a:t>
            </a:r>
          </a:p>
          <a:p>
            <a:pPr lvl="1">
              <a:defRPr/>
            </a:pPr>
            <a:r>
              <a:rPr lang="en-US" dirty="0" smtClean="0"/>
              <a:t>Shorten the length of stay in foster care by addressing specific safety factors/high priority needs first (CANS)</a:t>
            </a:r>
          </a:p>
          <a:p>
            <a:pPr marL="274638" lvl="1" indent="0">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788940A0-A38D-4C1B-B58A-BD5A4F66F832}"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itle 1"/>
          <p:cNvSpPr>
            <a:spLocks noGrp="1"/>
          </p:cNvSpPr>
          <p:nvPr>
            <p:ph type="title"/>
          </p:nvPr>
        </p:nvSpPr>
        <p:spPr/>
        <p:txBody>
          <a:bodyPr/>
          <a:lstStyle/>
          <a:p>
            <a:pPr eaLnBrk="1" hangingPunct="1"/>
            <a:endParaRPr lang="en-US" altLang="en-US" smtClean="0"/>
          </a:p>
        </p:txBody>
      </p:sp>
      <p:sp>
        <p:nvSpPr>
          <p:cNvPr id="35845" name="Text Placeholder 4"/>
          <p:cNvSpPr>
            <a:spLocks noGrp="1"/>
          </p:cNvSpPr>
          <p:nvPr>
            <p:ph type="body" idx="1"/>
          </p:nvPr>
        </p:nvSpPr>
        <p:spPr/>
        <p:txBody>
          <a:bodyPr/>
          <a:lstStyle/>
          <a:p>
            <a:pPr eaLnBrk="1" fontAlgn="auto" hangingPunct="1">
              <a:spcAft>
                <a:spcPts val="0"/>
              </a:spcAft>
              <a:buFont typeface="Wingdings 2"/>
              <a:buNone/>
              <a:defRPr/>
            </a:pPr>
            <a:endParaRPr alt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9940" name="Content Placeholder 2"/>
          <p:cNvSpPr>
            <a:spLocks noGrp="1"/>
          </p:cNvSpPr>
          <p:nvPr>
            <p:ph sz="quarter" idx="2"/>
          </p:nvPr>
        </p:nvSpPr>
        <p:spPr/>
        <p:txBody>
          <a:bodyPr/>
          <a:lstStyle/>
          <a:p>
            <a:pPr eaLnBrk="1" hangingPunct="1"/>
            <a:endParaRPr lang="en-US" altLang="en-US" smtClean="0"/>
          </a:p>
        </p:txBody>
      </p:sp>
      <p:sp>
        <p:nvSpPr>
          <p:cNvPr id="39941" name="Content Placeholder 3"/>
          <p:cNvSpPr>
            <a:spLocks noGrp="1"/>
          </p:cNvSpPr>
          <p:nvPr>
            <p:ph sz="quarter" idx="4"/>
          </p:nvPr>
        </p:nvSpPr>
        <p:spPr/>
        <p:txBody>
          <a:bodyPr/>
          <a:lstStyle/>
          <a:p>
            <a:pPr eaLnBrk="1" hangingPunct="1"/>
            <a:endParaRPr lang="en-US" altLang="en-US" smtClean="0"/>
          </a:p>
        </p:txBody>
      </p:sp>
      <p:sp>
        <p:nvSpPr>
          <p:cNvPr id="7" name="Slide Number Placeholder 6"/>
          <p:cNvSpPr>
            <a:spLocks noGrp="1"/>
          </p:cNvSpPr>
          <p:nvPr>
            <p:ph type="sldNum" sz="quarter" idx="12"/>
          </p:nvPr>
        </p:nvSpPr>
        <p:spPr/>
        <p:txBody>
          <a:bodyPr/>
          <a:lstStyle/>
          <a:p>
            <a:pPr>
              <a:defRPr/>
            </a:pPr>
            <a:fld id="{39F8B001-08B3-4C7D-B77C-1AAB6D624DE1}" type="slidenum">
              <a:rPr lang="en-US"/>
              <a:pPr>
                <a:defRPr/>
              </a:pPr>
              <a:t>21</a:t>
            </a:fld>
            <a:endParaRPr lang="en-US" dirty="0"/>
          </a:p>
        </p:txBody>
      </p:sp>
      <p:pic>
        <p:nvPicPr>
          <p:cNvPr id="399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5138"/>
            <a:ext cx="8809038" cy="608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Double Brace 21"/>
          <p:cNvSpPr/>
          <p:nvPr/>
        </p:nvSpPr>
        <p:spPr>
          <a:xfrm>
            <a:off x="3048000" y="2286000"/>
            <a:ext cx="325438" cy="12192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Down Arrow 22"/>
          <p:cNvSpPr/>
          <p:nvPr/>
        </p:nvSpPr>
        <p:spPr>
          <a:xfrm rot="17803191">
            <a:off x="2669382" y="2553493"/>
            <a:ext cx="304800" cy="3540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45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1870075"/>
            <a:ext cx="38893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486729">
            <a:off x="3226593" y="1339057"/>
            <a:ext cx="3603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TextBox 23"/>
          <p:cNvSpPr txBox="1">
            <a:spLocks noChangeArrowheads="1"/>
          </p:cNvSpPr>
          <p:nvPr/>
        </p:nvSpPr>
        <p:spPr bwMode="auto">
          <a:xfrm>
            <a:off x="1295400" y="1346453"/>
            <a:ext cx="152638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dirty="0">
                <a:latin typeface="Tw Cen MT" pitchFamily="34" charset="0"/>
              </a:rPr>
              <a:t>Domain</a:t>
            </a:r>
          </a:p>
        </p:txBody>
      </p:sp>
      <p:sp>
        <p:nvSpPr>
          <p:cNvPr id="24590" name="TextBox 25"/>
          <p:cNvSpPr txBox="1">
            <a:spLocks noChangeArrowheads="1"/>
          </p:cNvSpPr>
          <p:nvPr/>
        </p:nvSpPr>
        <p:spPr bwMode="auto">
          <a:xfrm>
            <a:off x="6438900" y="15859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Item</a:t>
            </a:r>
          </a:p>
        </p:txBody>
      </p:sp>
      <p:sp>
        <p:nvSpPr>
          <p:cNvPr id="24591" name="TextBox 26"/>
          <p:cNvSpPr txBox="1">
            <a:spLocks noChangeArrowheads="1"/>
          </p:cNvSpPr>
          <p:nvPr/>
        </p:nvSpPr>
        <p:spPr bwMode="auto">
          <a:xfrm>
            <a:off x="1579563" y="2030413"/>
            <a:ext cx="1447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Action Levels</a:t>
            </a:r>
          </a:p>
          <a:p>
            <a:pPr algn="ctr"/>
            <a:r>
              <a:rPr lang="en-US" altLang="en-US" sz="1800">
                <a:latin typeface="Tw Cen MT" pitchFamily="34" charset="0"/>
              </a:rPr>
              <a:t>(Ratings)</a:t>
            </a:r>
          </a:p>
          <a:p>
            <a:endParaRPr lang="en-US" altLang="en-US" sz="1800">
              <a:latin typeface="Tw Cen MT" pitchFamily="34" charset="0"/>
            </a:endParaRPr>
          </a:p>
        </p:txBody>
      </p:sp>
      <p:pic>
        <p:nvPicPr>
          <p:cNvPr id="245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77519">
            <a:off x="5877718" y="3056732"/>
            <a:ext cx="4937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93" name="TextBox 27"/>
          <p:cNvSpPr txBox="1">
            <a:spLocks noChangeArrowheads="1"/>
          </p:cNvSpPr>
          <p:nvPr/>
        </p:nvSpPr>
        <p:spPr bwMode="auto">
          <a:xfrm>
            <a:off x="6288088" y="3362325"/>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Anchor Definitions</a:t>
            </a:r>
          </a:p>
        </p:txBody>
      </p:sp>
      <p:sp>
        <p:nvSpPr>
          <p:cNvPr id="5" name="TextBox 4"/>
          <p:cNvSpPr txBox="1"/>
          <p:nvPr/>
        </p:nvSpPr>
        <p:spPr>
          <a:xfrm>
            <a:off x="228600" y="6172200"/>
            <a:ext cx="8809038" cy="373063"/>
          </a:xfrm>
          <a:prstGeom prst="rect">
            <a:avLst/>
          </a:prstGeom>
          <a:solidFill>
            <a:schemeClr val="bg1">
              <a:lumMod val="75000"/>
            </a:schemeClr>
          </a:solidFill>
        </p:spPr>
        <p:txBody>
          <a:bodyPr>
            <a:spAutoFit/>
          </a:bodyPr>
          <a:lstStyle/>
          <a:p>
            <a:pPr>
              <a:defRPr/>
            </a:pPr>
            <a:endParaRPr lang="en-US" dirty="0"/>
          </a:p>
        </p:txBody>
      </p:sp>
      <p:pic>
        <p:nvPicPr>
          <p:cNvPr id="3995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65138"/>
            <a:ext cx="8809038"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a:spLocks noChangeArrowheads="1"/>
          </p:cNvSpPr>
          <p:nvPr/>
        </p:nvSpPr>
        <p:spPr bwMode="auto">
          <a:xfrm>
            <a:off x="6397625" y="2144713"/>
            <a:ext cx="1862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Item Definition</a:t>
            </a:r>
          </a:p>
        </p:txBody>
      </p:sp>
      <p:pic>
        <p:nvPicPr>
          <p:cNvPr id="2050" name="Picture 2" descr="C:\Users\cmgriffin\AppData\Local\Microsoft\Windows\Temporary Internet Files\Content.IE5\5JYYXI4V\xgran-est6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28694" y="5257800"/>
            <a:ext cx="1019988" cy="843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9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59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589" grpId="0"/>
      <p:bldP spid="24590" grpId="0"/>
      <p:bldP spid="24591" grpId="0"/>
      <p:bldP spid="2459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altLang="en-US" smtClean="0">
                <a:solidFill>
                  <a:srgbClr val="7B9899"/>
                </a:solidFill>
              </a:rPr>
              <a:t>Dr. John Lyons – CANS Developer</a:t>
            </a:r>
          </a:p>
        </p:txBody>
      </p:sp>
      <p:sp>
        <p:nvSpPr>
          <p:cNvPr id="23555"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r>
              <a:rPr lang="en-US" altLang="en-US" dirty="0">
                <a:hlinkClick r:id="rId2"/>
              </a:rPr>
              <a:t>http://</a:t>
            </a:r>
            <a:r>
              <a:rPr lang="en-US" altLang="en-US" dirty="0" smtClean="0">
                <a:hlinkClick r:id="rId2"/>
              </a:rPr>
              <a:t>centervideo.forest.usf.edu/cans/CANSTraining.html</a:t>
            </a:r>
            <a:endParaRPr lang="en-US" altLang="en-US" dirty="0" smtClean="0"/>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r>
              <a:rPr lang="en-US" altLang="en-US" dirty="0" smtClean="0"/>
              <a:t>During the video please jot down a few ideas that “jump out at you” from the video to share with the class afterwards.</a:t>
            </a:r>
          </a:p>
          <a:p>
            <a:pPr marL="274320" indent="-274320" eaLnBrk="1" fontAlgn="auto" hangingPunct="1">
              <a:spcAft>
                <a:spcPts val="0"/>
              </a:spcAft>
              <a:buFont typeface="Wingdings 2"/>
              <a:buChar char=""/>
              <a:defRPr/>
            </a:pPr>
            <a:endParaRPr lang="en-US" altLang="en-US" dirty="0" smtClean="0"/>
          </a:p>
          <a:p>
            <a:pPr marL="274320" indent="-274320" eaLnBrk="1" fontAlgn="auto" hangingPunct="1">
              <a:spcAft>
                <a:spcPts val="0"/>
              </a:spcAft>
              <a:buFont typeface="Wingdings 2"/>
              <a:buChar char=""/>
              <a:defRPr/>
            </a:pPr>
            <a:endParaRPr lang="en-US" altLang="en-US" dirty="0" smtClean="0"/>
          </a:p>
          <a:p>
            <a:pPr marL="0" indent="0" eaLnBrk="1" fontAlgn="auto" hangingPunct="1">
              <a:spcAft>
                <a:spcPts val="0"/>
              </a:spcAft>
              <a:buFont typeface="Wingdings" pitchFamily="2" charset="2"/>
              <a:buNone/>
              <a:defRPr/>
            </a:pPr>
            <a:endParaRPr lang="en-US" altLang="en-US" dirty="0" smtClean="0"/>
          </a:p>
        </p:txBody>
      </p:sp>
      <p:sp>
        <p:nvSpPr>
          <p:cNvPr id="4" name="Slide Number Placeholder 3"/>
          <p:cNvSpPr>
            <a:spLocks noGrp="1"/>
          </p:cNvSpPr>
          <p:nvPr>
            <p:ph type="sldNum" sz="quarter" idx="12"/>
          </p:nvPr>
        </p:nvSpPr>
        <p:spPr/>
        <p:txBody>
          <a:bodyPr/>
          <a:lstStyle/>
          <a:p>
            <a:pPr>
              <a:defRPr/>
            </a:pPr>
            <a:fld id="{06BCFDFF-0886-40DE-AAFE-90F75C223B33}"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BOOST</a:t>
            </a:r>
            <a:endParaRPr lang="en-US" dirty="0"/>
          </a:p>
        </p:txBody>
      </p:sp>
      <p:sp>
        <p:nvSpPr>
          <p:cNvPr id="3" name="Content Placeholder 2"/>
          <p:cNvSpPr>
            <a:spLocks noGrp="1"/>
          </p:cNvSpPr>
          <p:nvPr>
            <p:ph idx="1"/>
          </p:nvPr>
        </p:nvSpPr>
        <p:spPr/>
        <p:txBody>
          <a:bodyPr/>
          <a:lstStyle/>
          <a:p>
            <a:r>
              <a:rPr lang="en-US" dirty="0" smtClean="0"/>
              <a:t>On my count begin moving until I say STOP</a:t>
            </a:r>
          </a:p>
          <a:p>
            <a:r>
              <a:rPr lang="en-US" dirty="0" smtClean="0"/>
              <a:t>Begin the count</a:t>
            </a:r>
          </a:p>
          <a:p>
            <a:r>
              <a:rPr lang="en-US" dirty="0" smtClean="0"/>
              <a:t>Call STOP</a:t>
            </a:r>
          </a:p>
          <a:p>
            <a:r>
              <a:rPr lang="en-US" dirty="0" smtClean="0"/>
              <a:t>Turn to you neighbor and talk about 1 thing you learned from the video about the CANS/FAST</a:t>
            </a:r>
          </a:p>
          <a:p>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23</a:t>
            </a:fld>
            <a:endParaRPr lang="en-US" dirty="0"/>
          </a:p>
        </p:txBody>
      </p:sp>
      <p:pic>
        <p:nvPicPr>
          <p:cNvPr id="2050" name="Picture 2" descr="C:\Users\cmgriffin\AppData\Local\Microsoft\Windows\Temporary Internet Files\Content.IE5\A3GHOHUE\sto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8194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mgriffin\AppData\Local\Microsoft\Windows\Temporary Internet Files\Content.IE5\DY3H2OES\turnandtal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724400"/>
            <a:ext cx="2336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962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b="1" dirty="0" smtClean="0">
                <a:solidFill>
                  <a:schemeClr val="accent1"/>
                </a:solidFill>
              </a:rPr>
              <a:t>CANS-FAST </a:t>
            </a:r>
          </a:p>
        </p:txBody>
      </p:sp>
      <p:sp>
        <p:nvSpPr>
          <p:cNvPr id="3" name="Content Placeholder 2"/>
          <p:cNvSpPr>
            <a:spLocks noGrp="1"/>
          </p:cNvSpPr>
          <p:nvPr>
            <p:ph idx="1"/>
          </p:nvPr>
        </p:nvSpPr>
        <p:spPr/>
        <p:txBody>
          <a:bodyPr>
            <a:normAutofit fontScale="92500" lnSpcReduction="20000"/>
          </a:bodyPr>
          <a:lstStyle/>
          <a:p>
            <a:pPr marL="457200" indent="-457200">
              <a:defRPr/>
            </a:pPr>
            <a:r>
              <a:rPr lang="en-US" sz="2800" b="1" dirty="0" smtClean="0">
                <a:cs typeface="Tahoma" pitchFamily="34" charset="0"/>
              </a:rPr>
              <a:t>The </a:t>
            </a:r>
            <a:r>
              <a:rPr lang="en-US" sz="2800" b="1" dirty="0">
                <a:cs typeface="Tahoma" pitchFamily="34" charset="0"/>
              </a:rPr>
              <a:t>purpose of the </a:t>
            </a:r>
            <a:r>
              <a:rPr lang="en-US" sz="2800" b="1" dirty="0" smtClean="0">
                <a:cs typeface="Tahoma" pitchFamily="34" charset="0"/>
              </a:rPr>
              <a:t>CANS-FAST </a:t>
            </a:r>
            <a:r>
              <a:rPr lang="en-US" sz="2800" b="1" dirty="0">
                <a:cs typeface="Tahoma" pitchFamily="34" charset="0"/>
              </a:rPr>
              <a:t>is to identify and communicate </a:t>
            </a:r>
            <a:r>
              <a:rPr lang="en-US" sz="2800" b="1" i="1" dirty="0">
                <a:cs typeface="Tahoma" pitchFamily="34" charset="0"/>
              </a:rPr>
              <a:t>a </a:t>
            </a:r>
            <a:r>
              <a:rPr lang="en-US" sz="2800" b="1" i="1" dirty="0">
                <a:solidFill>
                  <a:schemeClr val="accent1"/>
                </a:solidFill>
                <a:cs typeface="Tahoma" pitchFamily="34" charset="0"/>
              </a:rPr>
              <a:t>shared vision</a:t>
            </a:r>
            <a:r>
              <a:rPr lang="en-US" sz="2800" b="1" dirty="0">
                <a:solidFill>
                  <a:schemeClr val="accent1"/>
                </a:solidFill>
                <a:cs typeface="Tahoma" pitchFamily="34" charset="0"/>
              </a:rPr>
              <a:t> </a:t>
            </a:r>
            <a:r>
              <a:rPr lang="en-US" sz="2800" b="1" dirty="0">
                <a:cs typeface="Tahoma" pitchFamily="34" charset="0"/>
              </a:rPr>
              <a:t>of strengths and needs for children and </a:t>
            </a:r>
            <a:r>
              <a:rPr lang="en-US" sz="2800" b="1" dirty="0" smtClean="0">
                <a:cs typeface="Tahoma" pitchFamily="34" charset="0"/>
              </a:rPr>
              <a:t>families across different child servicing system.</a:t>
            </a:r>
          </a:p>
          <a:p>
            <a:pPr marL="457200" indent="-457200">
              <a:defRPr/>
            </a:pPr>
            <a:endParaRPr lang="en-US" sz="2800" b="1" dirty="0">
              <a:cs typeface="Tahoma" pitchFamily="34" charset="0"/>
            </a:endParaRPr>
          </a:p>
          <a:p>
            <a:pPr marL="457200" indent="-457200">
              <a:defRPr/>
            </a:pPr>
            <a:r>
              <a:rPr lang="en-US" sz="2800" b="1" dirty="0" smtClean="0">
                <a:cs typeface="Tahoma" pitchFamily="34" charset="0"/>
              </a:rPr>
              <a:t>The CANS-FAST allows for different parties to </a:t>
            </a:r>
            <a:r>
              <a:rPr lang="en-US" sz="2800" b="1" dirty="0" smtClean="0">
                <a:solidFill>
                  <a:schemeClr val="accent1"/>
                </a:solidFill>
                <a:cs typeface="Tahoma" pitchFamily="34" charset="0"/>
              </a:rPr>
              <a:t>communicate</a:t>
            </a:r>
            <a:r>
              <a:rPr lang="en-US" sz="2800" b="1" dirty="0" smtClean="0">
                <a:cs typeface="Tahoma" pitchFamily="34" charset="0"/>
              </a:rPr>
              <a:t> the shared vision.</a:t>
            </a:r>
          </a:p>
          <a:p>
            <a:pPr marL="457200" indent="-457200">
              <a:defRPr/>
            </a:pPr>
            <a:endParaRPr lang="en-US" sz="2800" b="1" dirty="0">
              <a:cs typeface="Tahoma" pitchFamily="34" charset="0"/>
            </a:endParaRPr>
          </a:p>
          <a:p>
            <a:pPr marL="457200" indent="-457200">
              <a:defRPr/>
            </a:pPr>
            <a:r>
              <a:rPr lang="en-US" sz="2800" b="1" dirty="0" smtClean="0">
                <a:cs typeface="Tahoma" pitchFamily="34" charset="0"/>
              </a:rPr>
              <a:t>Ratings in a CANS-FAST allow for the creation of a </a:t>
            </a:r>
            <a:r>
              <a:rPr lang="en-US" sz="2800" b="1" dirty="0" smtClean="0">
                <a:solidFill>
                  <a:schemeClr val="accent1"/>
                </a:solidFill>
                <a:cs typeface="Tahoma" pitchFamily="34" charset="0"/>
              </a:rPr>
              <a:t>collaborative</a:t>
            </a:r>
            <a:r>
              <a:rPr lang="en-US" sz="2800" b="1" dirty="0">
                <a:solidFill>
                  <a:schemeClr val="accent1"/>
                </a:solidFill>
                <a:cs typeface="Tahoma" pitchFamily="34" charset="0"/>
              </a:rPr>
              <a:t> </a:t>
            </a:r>
            <a:r>
              <a:rPr lang="en-US" sz="2800" b="1" dirty="0" smtClean="0">
                <a:cs typeface="Tahoma" pitchFamily="34" charset="0"/>
              </a:rPr>
              <a:t>case plan</a:t>
            </a:r>
            <a:r>
              <a:rPr lang="en-US" sz="2800" dirty="0">
                <a:cs typeface="Tahoma" pitchFamily="34" charset="0"/>
              </a:rPr>
              <a:t> </a:t>
            </a:r>
            <a:r>
              <a:rPr lang="en-US" sz="2800" b="1" dirty="0" smtClean="0">
                <a:cs typeface="Tahoma" pitchFamily="34" charset="0"/>
              </a:rPr>
              <a:t>that is measurable</a:t>
            </a:r>
            <a:r>
              <a:rPr lang="en-US" sz="2800" dirty="0" smtClean="0">
                <a:cs typeface="Tahoma" pitchFamily="34" charset="0"/>
              </a:rPr>
              <a:t>.</a:t>
            </a:r>
          </a:p>
          <a:p>
            <a:pPr marL="274320" indent="-274320" eaLnBrk="1" fontAlgn="auto" hangingPunct="1">
              <a:spcAft>
                <a:spcPts val="0"/>
              </a:spcAft>
              <a:buFont typeface="Wingdings" pitchFamily="2" charset="2"/>
              <a:buChar char="Ø"/>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0" indent="0" eaLnBrk="1" fontAlgn="auto" hangingPunct="1">
              <a:spcAft>
                <a:spcPts val="0"/>
              </a:spcAft>
              <a:buFont typeface="Wingdings" pitchFamily="2" charset="2"/>
              <a:buNone/>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p>
            <a:pPr>
              <a:defRPr/>
            </a:pPr>
            <a:fld id="{2D337A66-CBFE-4F2F-A558-981DA8B538EE}" type="slidenum">
              <a:rPr lang="en-US"/>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b="1" dirty="0" smtClean="0">
                <a:solidFill>
                  <a:srgbClr val="7B9899"/>
                </a:solidFill>
              </a:rPr>
              <a:t>CANS-FAST</a:t>
            </a:r>
          </a:p>
        </p:txBody>
      </p:sp>
      <p:sp>
        <p:nvSpPr>
          <p:cNvPr id="3" name="Content Placeholder 2"/>
          <p:cNvSpPr>
            <a:spLocks noGrp="1"/>
          </p:cNvSpPr>
          <p:nvPr>
            <p:ph idx="1"/>
          </p:nvPr>
        </p:nvSpPr>
        <p:spPr>
          <a:xfrm>
            <a:off x="457200" y="1219200"/>
            <a:ext cx="8229600" cy="5334000"/>
          </a:xfrm>
        </p:spPr>
        <p:txBody>
          <a:bodyPr>
            <a:normAutofit fontScale="85000" lnSpcReduction="20000"/>
          </a:bodyPr>
          <a:lstStyle/>
          <a:p>
            <a:pPr marL="0" indent="0" eaLnBrk="1" fontAlgn="auto" hangingPunct="1">
              <a:spcAft>
                <a:spcPts val="0"/>
              </a:spcAft>
              <a:buFont typeface="Wingdings" pitchFamily="2" charset="2"/>
              <a:buNone/>
              <a:defRPr/>
            </a:pPr>
            <a:r>
              <a:rPr lang="en-US" sz="2800" b="1" dirty="0" smtClean="0">
                <a:cs typeface="Tahoma" pitchFamily="34" charset="0"/>
              </a:rPr>
              <a:t>The CANS-FAST Assessments are </a:t>
            </a:r>
            <a:r>
              <a:rPr lang="en-US" sz="2800" b="1" dirty="0" smtClean="0">
                <a:solidFill>
                  <a:schemeClr val="accent1"/>
                </a:solidFill>
                <a:cs typeface="Tahoma" pitchFamily="34" charset="0"/>
              </a:rPr>
              <a:t>outcomes management tools</a:t>
            </a:r>
            <a:r>
              <a:rPr lang="en-US" sz="2800" b="1" dirty="0" smtClean="0">
                <a:cs typeface="Tahoma" pitchFamily="34" charset="0"/>
              </a:rPr>
              <a:t>.  In order to </a:t>
            </a:r>
            <a:r>
              <a:rPr lang="en-US" sz="2800" b="1" dirty="0" smtClean="0">
                <a:solidFill>
                  <a:schemeClr val="accent1"/>
                </a:solidFill>
                <a:cs typeface="Tahoma" pitchFamily="34" charset="0"/>
              </a:rPr>
              <a:t>manage</a:t>
            </a:r>
            <a:r>
              <a:rPr lang="en-US" sz="2800" b="1" dirty="0" smtClean="0">
                <a:cs typeface="Tahoma" pitchFamily="34" charset="0"/>
              </a:rPr>
              <a:t> </a:t>
            </a:r>
            <a:r>
              <a:rPr lang="en-US" sz="2800" b="1" dirty="0" smtClean="0">
                <a:solidFill>
                  <a:schemeClr val="accent1"/>
                </a:solidFill>
                <a:cs typeface="Tahoma" pitchFamily="34" charset="0"/>
              </a:rPr>
              <a:t>needs</a:t>
            </a:r>
            <a:r>
              <a:rPr lang="en-US" sz="2800" b="1" dirty="0" smtClean="0">
                <a:cs typeface="Tahoma" pitchFamily="34" charset="0"/>
              </a:rPr>
              <a:t>, we need to be able to </a:t>
            </a:r>
            <a:r>
              <a:rPr lang="en-US" sz="2800" b="1" dirty="0" smtClean="0">
                <a:solidFill>
                  <a:schemeClr val="accent1"/>
                </a:solidFill>
                <a:cs typeface="Tahoma" pitchFamily="34" charset="0"/>
              </a:rPr>
              <a:t>measure</a:t>
            </a:r>
            <a:r>
              <a:rPr lang="en-US" sz="2800" b="1" dirty="0" smtClean="0">
                <a:cs typeface="Tahoma" pitchFamily="34" charset="0"/>
              </a:rPr>
              <a:t> </a:t>
            </a:r>
            <a:r>
              <a:rPr lang="en-US" sz="2800" b="1" dirty="0" smtClean="0">
                <a:solidFill>
                  <a:schemeClr val="accent1"/>
                </a:solidFill>
                <a:cs typeface="Tahoma" pitchFamily="34" charset="0"/>
              </a:rPr>
              <a:t>needs</a:t>
            </a:r>
            <a:r>
              <a:rPr lang="en-US" sz="2800" b="1" dirty="0" smtClean="0">
                <a:cs typeface="Tahoma" pitchFamily="34" charset="0"/>
              </a:rPr>
              <a:t>.  </a:t>
            </a:r>
          </a:p>
          <a:p>
            <a:pPr marL="0" indent="0" eaLnBrk="1" fontAlgn="auto" hangingPunct="1">
              <a:spcAft>
                <a:spcPts val="0"/>
              </a:spcAft>
              <a:buFont typeface="Wingdings" pitchFamily="2" charset="2"/>
              <a:buNone/>
              <a:defRPr/>
            </a:pPr>
            <a:endParaRPr lang="en-US" sz="2800" b="1" dirty="0">
              <a:cs typeface="Tahoma" pitchFamily="34" charset="0"/>
            </a:endParaRPr>
          </a:p>
          <a:p>
            <a:pPr marL="0" indent="0" eaLnBrk="1" fontAlgn="auto" hangingPunct="1">
              <a:spcAft>
                <a:spcPts val="0"/>
              </a:spcAft>
              <a:buFont typeface="Wingdings" pitchFamily="2" charset="2"/>
              <a:buNone/>
              <a:defRPr/>
            </a:pPr>
            <a:r>
              <a:rPr lang="en-US" sz="2800" b="1" dirty="0" smtClean="0">
                <a:cs typeface="Tahoma" pitchFamily="34" charset="0"/>
              </a:rPr>
              <a:t>“We can’t manage what we don’t measure.”</a:t>
            </a:r>
          </a:p>
          <a:p>
            <a:pPr marL="0" indent="0">
              <a:buNone/>
              <a:defRPr/>
            </a:pPr>
            <a:endParaRPr lang="en-US" sz="2800" b="1" dirty="0" smtClean="0">
              <a:cs typeface="Tahoma" pitchFamily="34" charset="0"/>
            </a:endParaRPr>
          </a:p>
          <a:p>
            <a:pPr marL="0" indent="0">
              <a:buNone/>
              <a:defRPr/>
            </a:pPr>
            <a:r>
              <a:rPr lang="en-US" sz="2800" b="1" dirty="0" smtClean="0">
                <a:cs typeface="Tahoma" pitchFamily="34" charset="0"/>
              </a:rPr>
              <a:t>Use </a:t>
            </a:r>
            <a:r>
              <a:rPr lang="en-US" sz="2800" b="1" dirty="0">
                <a:cs typeface="Tahoma" pitchFamily="34" charset="0"/>
              </a:rPr>
              <a:t>the </a:t>
            </a:r>
            <a:r>
              <a:rPr lang="en-US" sz="2800" b="1" dirty="0" smtClean="0">
                <a:cs typeface="Tahoma" pitchFamily="34" charset="0"/>
              </a:rPr>
              <a:t>CANS-FAST Assessments:</a:t>
            </a:r>
            <a:endParaRPr lang="en-US" sz="2800" b="1" dirty="0">
              <a:cs typeface="Tahoma" pitchFamily="34" charset="0"/>
            </a:endParaRPr>
          </a:p>
          <a:p>
            <a:pPr marL="0" indent="0">
              <a:buNone/>
              <a:defRPr/>
            </a:pPr>
            <a:r>
              <a:rPr lang="en-US" sz="2800" b="1" dirty="0" smtClean="0">
                <a:cs typeface="Tahoma" pitchFamily="34" charset="0"/>
              </a:rPr>
              <a:t>* to </a:t>
            </a:r>
            <a:r>
              <a:rPr lang="en-US" sz="2800" b="1" dirty="0">
                <a:cs typeface="Tahoma" pitchFamily="34" charset="0"/>
              </a:rPr>
              <a:t>create more collaboration with families and with other people involved, i.e., therapists,</a:t>
            </a:r>
          </a:p>
          <a:p>
            <a:pPr marL="0" indent="0">
              <a:buNone/>
              <a:defRPr/>
            </a:pPr>
            <a:r>
              <a:rPr lang="en-US" sz="2800" b="1" dirty="0">
                <a:cs typeface="Tahoma" pitchFamily="34" charset="0"/>
              </a:rPr>
              <a:t>school, court teams, etc.</a:t>
            </a:r>
          </a:p>
          <a:p>
            <a:pPr marL="0" indent="0">
              <a:buNone/>
              <a:defRPr/>
            </a:pPr>
            <a:r>
              <a:rPr lang="en-US" sz="2800" b="1" dirty="0" smtClean="0">
                <a:cs typeface="Tahoma" pitchFamily="34" charset="0"/>
              </a:rPr>
              <a:t>* at </a:t>
            </a:r>
            <a:r>
              <a:rPr lang="en-US" sz="2800" b="1" dirty="0">
                <a:cs typeface="Tahoma" pitchFamily="34" charset="0"/>
              </a:rPr>
              <a:t>every staffing,</a:t>
            </a:r>
          </a:p>
          <a:p>
            <a:pPr marL="0" indent="0">
              <a:buNone/>
              <a:defRPr/>
            </a:pPr>
            <a:r>
              <a:rPr lang="en-US" sz="2800" b="1" dirty="0" smtClean="0">
                <a:cs typeface="Tahoma" pitchFamily="34" charset="0"/>
              </a:rPr>
              <a:t>* it </a:t>
            </a:r>
            <a:r>
              <a:rPr lang="en-US" sz="2800" b="1" dirty="0">
                <a:cs typeface="Tahoma" pitchFamily="34" charset="0"/>
              </a:rPr>
              <a:t>to “build transparency”,</a:t>
            </a:r>
          </a:p>
          <a:p>
            <a:pPr marL="0" indent="0">
              <a:buNone/>
              <a:defRPr/>
            </a:pPr>
            <a:r>
              <a:rPr lang="en-US" sz="2800" b="1" dirty="0" smtClean="0">
                <a:cs typeface="Tahoma" pitchFamily="34" charset="0"/>
              </a:rPr>
              <a:t>* to share </a:t>
            </a:r>
            <a:r>
              <a:rPr lang="en-US" sz="2800" b="1" dirty="0">
                <a:cs typeface="Tahoma" pitchFamily="34" charset="0"/>
              </a:rPr>
              <a:t>the full picture of what is going on,</a:t>
            </a:r>
          </a:p>
          <a:p>
            <a:pPr marL="0" indent="0">
              <a:buNone/>
              <a:defRPr/>
            </a:pPr>
            <a:r>
              <a:rPr lang="en-US" sz="2800" b="1" dirty="0" smtClean="0">
                <a:cs typeface="Tahoma" pitchFamily="34" charset="0"/>
              </a:rPr>
              <a:t>* to </a:t>
            </a:r>
            <a:r>
              <a:rPr lang="en-US" sz="2800" b="1" dirty="0">
                <a:cs typeface="Tahoma" pitchFamily="34" charset="0"/>
              </a:rPr>
              <a:t>share strengths.</a:t>
            </a:r>
            <a:endParaRPr lang="en-US" sz="2800" b="1" dirty="0" smtClean="0">
              <a:cs typeface="Tahoma" pitchFamily="34" charset="0"/>
            </a:endParaRPr>
          </a:p>
          <a:p>
            <a:pPr marL="0" indent="0" eaLnBrk="1" fontAlgn="auto" hangingPunct="1">
              <a:spcAft>
                <a:spcPts val="0"/>
              </a:spcAft>
              <a:buFont typeface="Wingdings" pitchFamily="2" charset="2"/>
              <a:buNone/>
              <a:defRPr/>
            </a:pPr>
            <a:endParaRPr lang="en-US" sz="2800" b="1" dirty="0" smtClean="0">
              <a:cs typeface="Tahoma" pitchFamily="34" charset="0"/>
            </a:endParaRPr>
          </a:p>
          <a:p>
            <a:pPr marL="0" indent="0" eaLnBrk="1" fontAlgn="auto" hangingPunct="1">
              <a:spcAft>
                <a:spcPts val="0"/>
              </a:spcAft>
              <a:buFont typeface="Wingdings" pitchFamily="2" charset="2"/>
              <a:buNone/>
              <a:defRPr/>
            </a:pPr>
            <a:endParaRPr lang="en-US" sz="2800" b="1" dirty="0" smtClean="0">
              <a:cs typeface="Tahoma" pitchFamily="34" charset="0"/>
            </a:endParaRPr>
          </a:p>
          <a:p>
            <a:pPr marL="274320" indent="-274320" eaLnBrk="1" fontAlgn="auto" hangingPunct="1">
              <a:spcAft>
                <a:spcPts val="0"/>
              </a:spcAft>
              <a:buFont typeface="Wingdings" pitchFamily="2" charset="2"/>
              <a:buChar char="Ø"/>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0" indent="0" eaLnBrk="1" fontAlgn="auto" hangingPunct="1">
              <a:spcAft>
                <a:spcPts val="0"/>
              </a:spcAft>
              <a:buFont typeface="Wingdings" pitchFamily="2" charset="2"/>
              <a:buNone/>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sz="2800" dirty="0" smtClean="0">
              <a:cs typeface="Tahoma" pitchFamily="34" charset="0"/>
            </a:endParaRP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p>
            <a:pPr>
              <a:defRPr/>
            </a:pPr>
            <a:fld id="{F0C05675-344D-4E3D-860F-0AE004FE2E56}" type="slidenum">
              <a:rPr lang="en-US"/>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eaLnBrk="1" fontAlgn="auto" hangingPunct="1">
              <a:spcAft>
                <a:spcPts val="0"/>
              </a:spcAft>
              <a:defRPr/>
            </a:pPr>
            <a:r>
              <a:rPr lang="en-US" altLang="en-US" dirty="0" smtClean="0">
                <a:solidFill>
                  <a:schemeClr val="accent1"/>
                </a:solidFill>
              </a:rPr>
              <a:t>AR DCFS Has </a:t>
            </a:r>
            <a:r>
              <a:rPr lang="en-US" altLang="en-US" b="1" dirty="0" smtClean="0">
                <a:solidFill>
                  <a:schemeClr val="accent1"/>
                </a:solidFill>
              </a:rPr>
              <a:t>3</a:t>
            </a:r>
            <a:r>
              <a:rPr lang="en-US" altLang="en-US" dirty="0" smtClean="0">
                <a:solidFill>
                  <a:schemeClr val="accent1"/>
                </a:solidFill>
              </a:rPr>
              <a:t> Child Welfare Assessment Tools</a:t>
            </a:r>
          </a:p>
        </p:txBody>
      </p:sp>
      <p:sp>
        <p:nvSpPr>
          <p:cNvPr id="37891" name="Text Placeholder 4"/>
          <p:cNvSpPr>
            <a:spLocks noGrp="1"/>
          </p:cNvSpPr>
          <p:nvPr>
            <p:ph type="body" idx="1"/>
          </p:nvPr>
        </p:nvSpPr>
        <p:spPr>
          <a:xfrm>
            <a:off x="2590800" y="1752600"/>
            <a:ext cx="5562600" cy="914400"/>
          </a:xfrm>
        </p:spPr>
        <p:txBody>
          <a:bodyPr/>
          <a:lstStyle/>
          <a:p>
            <a:pPr eaLnBrk="1" fontAlgn="auto" hangingPunct="1">
              <a:spcAft>
                <a:spcPts val="0"/>
              </a:spcAft>
              <a:buFont typeface="Wingdings 2"/>
              <a:buNone/>
              <a:defRPr/>
            </a:pPr>
            <a:r>
              <a:rPr altLang="en-US" sz="2800"/>
              <a:t>1)  AR CANS for Birth – 4 Years</a:t>
            </a:r>
          </a:p>
        </p:txBody>
      </p:sp>
      <p:sp>
        <p:nvSpPr>
          <p:cNvPr id="6" name="Text Placeholder 5"/>
          <p:cNvSpPr>
            <a:spLocks noGrp="1"/>
          </p:cNvSpPr>
          <p:nvPr>
            <p:ph type="body" sz="half" idx="3"/>
          </p:nvPr>
        </p:nvSpPr>
        <p:spPr>
          <a:xfrm>
            <a:off x="2590800" y="2971800"/>
            <a:ext cx="5562600" cy="1143000"/>
          </a:xfrm>
        </p:spPr>
        <p:txBody>
          <a:bodyPr/>
          <a:lstStyle/>
          <a:p>
            <a:pPr eaLnBrk="1" fontAlgn="auto" hangingPunct="1">
              <a:spcAft>
                <a:spcPts val="0"/>
              </a:spcAft>
              <a:buFont typeface="Wingdings 2"/>
              <a:buNone/>
              <a:defRPr/>
            </a:pPr>
            <a:r>
              <a:rPr lang="en-US" sz="2800" dirty="0" smtClean="0"/>
              <a:t>2)  AR CANS for Children and Youth 5 Years and Older</a:t>
            </a:r>
            <a:endParaRPr lang="en-US" sz="2800" dirty="0"/>
          </a:p>
        </p:txBody>
      </p:sp>
      <p:sp>
        <p:nvSpPr>
          <p:cNvPr id="7" name="Slide Number Placeholder 6"/>
          <p:cNvSpPr>
            <a:spLocks noGrp="1"/>
          </p:cNvSpPr>
          <p:nvPr>
            <p:ph type="sldNum" sz="quarter" idx="12"/>
          </p:nvPr>
        </p:nvSpPr>
        <p:spPr/>
        <p:txBody>
          <a:bodyPr/>
          <a:lstStyle/>
          <a:p>
            <a:pPr>
              <a:defRPr/>
            </a:pPr>
            <a:fld id="{F0414A63-E822-475C-A8F2-F0E013373171}" type="slidenum">
              <a:rPr lang="en-US"/>
              <a:pPr>
                <a:defRPr/>
              </a:pPr>
              <a:t>26</a:t>
            </a:fld>
            <a:endParaRPr lang="en-US" dirty="0"/>
          </a:p>
        </p:txBody>
      </p:sp>
      <p:sp>
        <p:nvSpPr>
          <p:cNvPr id="9" name="Text Placeholder 5"/>
          <p:cNvSpPr txBox="1">
            <a:spLocks/>
          </p:cNvSpPr>
          <p:nvPr/>
        </p:nvSpPr>
        <p:spPr bwMode="auto">
          <a:xfrm>
            <a:off x="2593975" y="4953000"/>
            <a:ext cx="5538788" cy="838200"/>
          </a:xfrm>
          <a:prstGeom prst="rect">
            <a:avLst/>
          </a:prstGeom>
          <a:noFill/>
          <a:ln>
            <a:noFill/>
          </a:ln>
          <a:extLst/>
        </p:spPr>
        <p:txBody>
          <a:bodyPr anchor="ctr"/>
          <a:lstStyle>
            <a:lvl1pPr marL="0" indent="0" algn="l" rtl="0" eaLnBrk="0" fontAlgn="base" hangingPunct="0">
              <a:spcBef>
                <a:spcPts val="700"/>
              </a:spcBef>
              <a:spcAft>
                <a:spcPct val="0"/>
              </a:spcAft>
              <a:buClr>
                <a:schemeClr val="accent2"/>
              </a:buClr>
              <a:buSzPct val="60000"/>
              <a:buFontTx/>
              <a:buNone/>
              <a:defRPr sz="2000" b="1" kern="1200">
                <a:solidFill>
                  <a:srgbClr val="FFFFFF"/>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defRPr/>
            </a:pPr>
            <a:r>
              <a:rPr lang="en-US" sz="2800" dirty="0" smtClean="0">
                <a:solidFill>
                  <a:schemeClr val="accent1"/>
                </a:solidFill>
              </a:rPr>
              <a:t>3)  AR FAST</a:t>
            </a:r>
            <a:endParaRPr lang="en-US" sz="2800" dirty="0">
              <a:solidFill>
                <a:schemeClr val="accent1"/>
              </a:solidFill>
            </a:endParaRPr>
          </a:p>
        </p:txBody>
      </p:sp>
      <p:sp>
        <p:nvSpPr>
          <p:cNvPr id="3" name="TextBox 2"/>
          <p:cNvSpPr txBox="1">
            <a:spLocks noChangeArrowheads="1"/>
          </p:cNvSpPr>
          <p:nvPr/>
        </p:nvSpPr>
        <p:spPr bwMode="auto">
          <a:xfrm>
            <a:off x="1058863" y="4524375"/>
            <a:ext cx="1447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pPr algn="ctr"/>
            <a:r>
              <a:rPr lang="en-US" altLang="en-US" sz="1800" b="1">
                <a:solidFill>
                  <a:schemeClr val="accent1"/>
                </a:solidFill>
                <a:latin typeface="Tw Cen MT" pitchFamily="34" charset="0"/>
              </a:rPr>
              <a:t>For Protective Services </a:t>
            </a:r>
          </a:p>
          <a:p>
            <a:pPr algn="ctr"/>
            <a:r>
              <a:rPr lang="en-US" altLang="en-US" sz="1800" b="1">
                <a:solidFill>
                  <a:schemeClr val="accent1"/>
                </a:solidFill>
                <a:latin typeface="Tw Cen MT" pitchFamily="34" charset="0"/>
              </a:rPr>
              <a:t>(In Home) Cases</a:t>
            </a:r>
          </a:p>
        </p:txBody>
      </p:sp>
      <p:sp>
        <p:nvSpPr>
          <p:cNvPr id="4" name="Double Brace 3"/>
          <p:cNvSpPr/>
          <p:nvPr/>
        </p:nvSpPr>
        <p:spPr>
          <a:xfrm>
            <a:off x="944563" y="1981200"/>
            <a:ext cx="1676400" cy="1747838"/>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 name="Rectangle 4"/>
          <p:cNvSpPr>
            <a:spLocks noChangeArrowheads="1"/>
          </p:cNvSpPr>
          <p:nvPr/>
        </p:nvSpPr>
        <p:spPr bwMode="auto">
          <a:xfrm>
            <a:off x="982663" y="2235200"/>
            <a:ext cx="1600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b="1" i="1">
                <a:solidFill>
                  <a:schemeClr val="accent1"/>
                </a:solidFill>
              </a:rPr>
              <a:t>For every child in Foster Care </a:t>
            </a:r>
          </a:p>
          <a:p>
            <a:pPr algn="ctr"/>
            <a:r>
              <a:rPr lang="en-US" altLang="en-US" b="1" i="1">
                <a:solidFill>
                  <a:schemeClr val="accent1"/>
                </a:solidFill>
              </a:rPr>
              <a:t>(Out of Home Placement Cases)</a:t>
            </a:r>
          </a:p>
        </p:txBody>
      </p:sp>
      <p:sp>
        <p:nvSpPr>
          <p:cNvPr id="8" name="Double Brace 7"/>
          <p:cNvSpPr/>
          <p:nvPr/>
        </p:nvSpPr>
        <p:spPr>
          <a:xfrm>
            <a:off x="982663" y="4524375"/>
            <a:ext cx="1600200" cy="1524000"/>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P spid="6" grpId="0" build="p" animBg="1"/>
      <p:bldP spid="9" grpId="0"/>
      <p:bldP spid="3" grpId="0"/>
      <p:bldP spid="4" grpId="0" animBg="1"/>
      <p:bldP spid="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09600" y="1600200"/>
            <a:ext cx="8153400" cy="4495800"/>
          </a:xfrm>
        </p:spPr>
        <p:txBody>
          <a:bodyPr/>
          <a:lstStyle/>
          <a:p>
            <a:pPr marL="0" indent="0" algn="ctr" eaLnBrk="1" hangingPunct="1">
              <a:buFont typeface="Wingdings" pitchFamily="2" charset="2"/>
              <a:buNone/>
            </a:pPr>
            <a:r>
              <a:rPr lang="en-US" altLang="en-US" sz="6600" b="1" smtClean="0"/>
              <a:t>What’s in this for me?</a:t>
            </a:r>
          </a:p>
        </p:txBody>
      </p:sp>
      <p:sp>
        <p:nvSpPr>
          <p:cNvPr id="5" name="Slide Number Placeholder 4"/>
          <p:cNvSpPr>
            <a:spLocks noGrp="1"/>
          </p:cNvSpPr>
          <p:nvPr>
            <p:ph type="sldNum" sz="quarter" idx="12"/>
          </p:nvPr>
        </p:nvSpPr>
        <p:spPr/>
        <p:txBody>
          <a:bodyPr/>
          <a:lstStyle/>
          <a:p>
            <a:pPr>
              <a:defRPr/>
            </a:pPr>
            <a:fld id="{73E26BAA-C5D6-433A-84F9-83FF6AB4C2A6}" type="slidenum">
              <a:rPr lang="en-US"/>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8534400" cy="758825"/>
          </a:xfrm>
        </p:spPr>
        <p:txBody>
          <a:bodyPr>
            <a:normAutofit/>
          </a:bodyPr>
          <a:lstStyle/>
          <a:p>
            <a:pPr eaLnBrk="1" hangingPunct="1"/>
            <a:r>
              <a:rPr lang="en-US" altLang="en-US" sz="2800" dirty="0" smtClean="0">
                <a:solidFill>
                  <a:schemeClr val="accent1"/>
                </a:solidFill>
              </a:rPr>
              <a:t>CANS-FAST Benefits for a Case Worker</a:t>
            </a:r>
          </a:p>
        </p:txBody>
      </p:sp>
      <p:sp>
        <p:nvSpPr>
          <p:cNvPr id="3" name="Content Placeholder 2"/>
          <p:cNvSpPr>
            <a:spLocks noGrp="1"/>
          </p:cNvSpPr>
          <p:nvPr>
            <p:ph idx="1"/>
          </p:nvPr>
        </p:nvSpPr>
        <p:spPr>
          <a:xfrm>
            <a:off x="609600" y="1371600"/>
            <a:ext cx="8153400" cy="4495800"/>
          </a:xfrm>
        </p:spPr>
        <p:txBody>
          <a:bodyPr>
            <a:normAutofit fontScale="92500" lnSpcReduction="20000"/>
          </a:bodyPr>
          <a:lstStyle/>
          <a:p>
            <a:pPr marL="0" indent="0" eaLnBrk="1" fontAlgn="auto" hangingPunct="1">
              <a:spcBef>
                <a:spcPct val="0"/>
              </a:spcBef>
              <a:spcAft>
                <a:spcPts val="0"/>
              </a:spcAft>
              <a:buClrTx/>
              <a:buSzTx/>
              <a:buFont typeface="Wingdings" pitchFamily="2" charset="2"/>
              <a:buNone/>
              <a:defRPr/>
            </a:pPr>
            <a:endParaRPr lang="en-US" altLang="en-US" sz="2000" b="1" dirty="0" smtClean="0">
              <a:solidFill>
                <a:prstClr val="black"/>
              </a:solidFill>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rPr>
              <a:t>Can </a:t>
            </a:r>
            <a:r>
              <a:rPr lang="en-US" altLang="en-US" sz="2400" b="1" dirty="0">
                <a:cs typeface="Arial" charset="0"/>
              </a:rPr>
              <a:t>use this approach to work smarter rather than harder by avoiding problems ahead of </a:t>
            </a:r>
            <a:r>
              <a:rPr lang="en-US" altLang="en-US" sz="2400" b="1" dirty="0" smtClean="0">
                <a:cs typeface="Arial" charset="0"/>
              </a:rPr>
              <a:t>time.</a:t>
            </a:r>
          </a:p>
          <a:p>
            <a:pPr marL="0" indent="0" eaLnBrk="1" fontAlgn="auto" hangingPunct="1">
              <a:spcBef>
                <a:spcPct val="0"/>
              </a:spcBef>
              <a:spcAft>
                <a:spcPts val="0"/>
              </a:spcAft>
              <a:buClrTx/>
              <a:buSzTx/>
              <a:buFont typeface="Wingdings" pitchFamily="2" charset="2"/>
              <a:buNone/>
              <a:defRPr/>
            </a:pPr>
            <a:endParaRPr lang="en-US" altLang="en-US" sz="2400" b="1" dirty="0" smtClean="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rPr>
              <a:t>Can </a:t>
            </a:r>
            <a:r>
              <a:rPr lang="en-US" altLang="en-US" sz="2400" b="1" dirty="0">
                <a:cs typeface="Arial" charset="0"/>
              </a:rPr>
              <a:t>better engage families and youth by creating a shared vision where all of our perspectives matter</a:t>
            </a:r>
            <a:r>
              <a:rPr lang="en-US" altLang="en-US" sz="2400" b="1" dirty="0" smtClean="0">
                <a:cs typeface="Arial" charset="0"/>
              </a:rPr>
              <a:t>.</a:t>
            </a:r>
          </a:p>
          <a:p>
            <a:pPr marL="0" indent="0" eaLnBrk="1" fontAlgn="auto" hangingPunct="1">
              <a:spcBef>
                <a:spcPct val="0"/>
              </a:spcBef>
              <a:spcAft>
                <a:spcPts val="0"/>
              </a:spcAft>
              <a:buClrTx/>
              <a:buSzTx/>
              <a:buFont typeface="Wingdings" pitchFamily="2" charset="2"/>
              <a:buNone/>
              <a:defRPr/>
            </a:pPr>
            <a:endParaRPr lang="en-US" altLang="en-US" sz="2400" b="1" dirty="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rPr>
              <a:t>Can </a:t>
            </a:r>
            <a:r>
              <a:rPr lang="en-US" altLang="en-US" sz="2400" b="1" dirty="0">
                <a:cs typeface="Arial" charset="0"/>
              </a:rPr>
              <a:t>organize a personalized </a:t>
            </a:r>
            <a:r>
              <a:rPr lang="en-US" altLang="en-US" sz="2400" b="1" dirty="0" smtClean="0">
                <a:cs typeface="Arial" charset="0"/>
              </a:rPr>
              <a:t>case plan.</a:t>
            </a:r>
          </a:p>
          <a:p>
            <a:pPr marL="0" indent="0" eaLnBrk="1" fontAlgn="auto" hangingPunct="1">
              <a:spcBef>
                <a:spcPct val="0"/>
              </a:spcBef>
              <a:spcAft>
                <a:spcPts val="0"/>
              </a:spcAft>
              <a:buClrTx/>
              <a:buSzTx/>
              <a:buFont typeface="Wingdings" pitchFamily="2" charset="2"/>
              <a:buNone/>
              <a:defRPr/>
            </a:pPr>
            <a:endParaRPr lang="en-US" altLang="en-US" sz="2400" b="1" dirty="0" smtClean="0">
              <a:cs typeface="Arial" charset="0"/>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cs typeface="Arial" charset="0"/>
              </a:rPr>
              <a:t>Can </a:t>
            </a:r>
            <a:r>
              <a:rPr lang="en-US" altLang="en-US" sz="2400" b="1" dirty="0">
                <a:cs typeface="Arial" charset="0"/>
              </a:rPr>
              <a:t>measure </a:t>
            </a:r>
            <a:r>
              <a:rPr lang="en-US" altLang="en-US" sz="2400" b="1" dirty="0" smtClean="0">
                <a:cs typeface="Arial" charset="0"/>
              </a:rPr>
              <a:t>the progress </a:t>
            </a:r>
            <a:r>
              <a:rPr lang="en-US" altLang="en-US" sz="2400" b="1" dirty="0">
                <a:cs typeface="Arial" charset="0"/>
              </a:rPr>
              <a:t>of </a:t>
            </a:r>
            <a:r>
              <a:rPr lang="en-US" altLang="en-US" sz="2400" b="1" dirty="0" smtClean="0">
                <a:cs typeface="Arial" charset="0"/>
              </a:rPr>
              <a:t>children and families </a:t>
            </a:r>
            <a:r>
              <a:rPr lang="en-US" altLang="en-US" sz="2400" b="1" dirty="0">
                <a:cs typeface="Arial" charset="0"/>
              </a:rPr>
              <a:t>based on </a:t>
            </a:r>
            <a:r>
              <a:rPr lang="en-US" altLang="en-US" sz="2400" b="1" dirty="0" smtClean="0">
                <a:cs typeface="Arial" charset="0"/>
              </a:rPr>
              <a:t>their specific needs.</a:t>
            </a:r>
            <a:r>
              <a:rPr lang="en-US" altLang="en-US" sz="2400" b="1" i="1" dirty="0">
                <a:cs typeface="Arial" charset="0"/>
                <a:sym typeface="Wingdings" panose="05000000000000000000" pitchFamily="2" charset="2"/>
              </a:rPr>
              <a:t> </a:t>
            </a:r>
            <a:endParaRPr lang="en-US" altLang="en-US" sz="2400" b="1" i="1" dirty="0" smtClean="0">
              <a:cs typeface="Arial" charset="0"/>
              <a:sym typeface="Wingdings" panose="05000000000000000000" pitchFamily="2" charset="2"/>
            </a:endParaRPr>
          </a:p>
          <a:p>
            <a:pPr marL="274320" indent="-274320" eaLnBrk="1" fontAlgn="auto" hangingPunct="1">
              <a:spcBef>
                <a:spcPct val="0"/>
              </a:spcBef>
              <a:spcAft>
                <a:spcPts val="0"/>
              </a:spcAft>
              <a:buClrTx/>
              <a:buSzTx/>
              <a:buFont typeface="Wingdings" pitchFamily="2" charset="2"/>
              <a:buChar char="Ø"/>
              <a:defRPr/>
            </a:pPr>
            <a:endParaRPr lang="en-US" altLang="en-US" sz="2400" b="1" i="1" dirty="0">
              <a:cs typeface="Arial" charset="0"/>
              <a:sym typeface="Wingdings" panose="05000000000000000000" pitchFamily="2" charset="2"/>
            </a:endParaRPr>
          </a:p>
          <a:p>
            <a:pPr marL="274320" indent="-274320" eaLnBrk="1" fontAlgn="auto" hangingPunct="1">
              <a:spcBef>
                <a:spcPct val="0"/>
              </a:spcBef>
              <a:spcAft>
                <a:spcPts val="0"/>
              </a:spcAft>
              <a:buClrTx/>
              <a:buSzTx/>
              <a:buFont typeface="Wingdings" pitchFamily="2" charset="2"/>
              <a:buChar char="Ø"/>
              <a:defRPr/>
            </a:pPr>
            <a:r>
              <a:rPr lang="en-US" altLang="en-US" sz="2400" b="1" dirty="0" smtClean="0">
                <a:solidFill>
                  <a:srgbClr val="00B0F0"/>
                </a:solidFill>
                <a:cs typeface="Arial" charset="0"/>
                <a:sym typeface="Wingdings" panose="05000000000000000000" pitchFamily="2" charset="2"/>
              </a:rPr>
              <a:t>Can </a:t>
            </a:r>
            <a:r>
              <a:rPr lang="en-US" altLang="en-US" sz="2400" b="1" dirty="0">
                <a:solidFill>
                  <a:srgbClr val="00B0F0"/>
                </a:solidFill>
                <a:cs typeface="Arial" charset="0"/>
                <a:sym typeface="Wingdings" panose="05000000000000000000" pitchFamily="2" charset="2"/>
              </a:rPr>
              <a:t>use a common language with others in the </a:t>
            </a:r>
            <a:r>
              <a:rPr lang="en-US" altLang="en-US" sz="2400" b="1" dirty="0" smtClean="0">
                <a:solidFill>
                  <a:srgbClr val="00B0F0"/>
                </a:solidFill>
                <a:cs typeface="Arial" charset="0"/>
                <a:sym typeface="Wingdings" panose="05000000000000000000" pitchFamily="2" charset="2"/>
              </a:rPr>
              <a:t>systems serving children and families. This is where stakeholders come in.</a:t>
            </a:r>
            <a:endParaRPr lang="en-US" altLang="en-US" sz="2400" b="1" dirty="0" smtClean="0">
              <a:solidFill>
                <a:srgbClr val="00B0F0"/>
              </a:solidFill>
              <a:cs typeface="Arial" charset="0"/>
            </a:endParaRPr>
          </a:p>
          <a:p>
            <a:pPr marL="0" indent="0" eaLnBrk="1" fontAlgn="auto" hangingPunct="1">
              <a:spcBef>
                <a:spcPct val="0"/>
              </a:spcBef>
              <a:spcAft>
                <a:spcPts val="0"/>
              </a:spcAft>
              <a:buClrTx/>
              <a:buSzTx/>
              <a:buFont typeface="Wingdings" pitchFamily="2" charset="2"/>
              <a:buNone/>
              <a:defRPr/>
            </a:pPr>
            <a:endParaRPr lang="en-US" altLang="en-US" sz="2400" b="1" dirty="0">
              <a:cs typeface="Arial" charset="0"/>
            </a:endParaRPr>
          </a:p>
          <a:p>
            <a:pPr marL="274320" indent="-274320" eaLnBrk="1" fontAlgn="auto" hangingPunct="1">
              <a:spcBef>
                <a:spcPct val="0"/>
              </a:spcBef>
              <a:spcAft>
                <a:spcPts val="0"/>
              </a:spcAft>
              <a:buClrTx/>
              <a:buSzTx/>
              <a:buFont typeface="Wingdings" pitchFamily="2" charset="2"/>
              <a:buChar char="Ø"/>
              <a:defRPr/>
            </a:pPr>
            <a:endParaRPr lang="en-US" altLang="en-US" sz="2400" b="1" i="1" dirty="0" smtClean="0">
              <a:cs typeface="Arial" charset="0"/>
              <a:sym typeface="Wingdings" panose="05000000000000000000" pitchFamily="2" charset="2"/>
            </a:endParaRPr>
          </a:p>
        </p:txBody>
      </p:sp>
      <p:sp>
        <p:nvSpPr>
          <p:cNvPr id="5" name="Slide Number Placeholder 4"/>
          <p:cNvSpPr>
            <a:spLocks noGrp="1"/>
          </p:cNvSpPr>
          <p:nvPr>
            <p:ph type="sldNum" sz="quarter" idx="12"/>
          </p:nvPr>
        </p:nvSpPr>
        <p:spPr/>
        <p:txBody>
          <a:bodyPr/>
          <a:lstStyle/>
          <a:p>
            <a:pPr>
              <a:defRPr/>
            </a:pPr>
            <a:fld id="{3743AF93-B824-4E09-BD40-F01EDEB6938A}" type="slidenum">
              <a:rPr lang="en-US"/>
              <a:pPr>
                <a:defRPr/>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2800" dirty="0" smtClean="0">
                <a:solidFill>
                  <a:schemeClr val="accent1"/>
                </a:solidFill>
              </a:rPr>
              <a:t>CANS-FAST Benefits for a Parent or Guardian</a:t>
            </a:r>
          </a:p>
        </p:txBody>
      </p:sp>
      <p:sp>
        <p:nvSpPr>
          <p:cNvPr id="3" name="Content Placeholder 2"/>
          <p:cNvSpPr>
            <a:spLocks noGrp="1"/>
          </p:cNvSpPr>
          <p:nvPr>
            <p:ph idx="1"/>
          </p:nvPr>
        </p:nvSpPr>
        <p:spPr/>
        <p:txBody>
          <a:bodyPr>
            <a:normAutofit fontScale="92500" lnSpcReduction="20000"/>
          </a:bodyPr>
          <a:lstStyle/>
          <a:p>
            <a:pPr marL="457200" indent="-457200">
              <a:spcBef>
                <a:spcPct val="0"/>
              </a:spcBef>
              <a:buClrTx/>
              <a:buSzTx/>
              <a:defRPr/>
            </a:pPr>
            <a:r>
              <a:rPr lang="en-US" altLang="en-US" sz="3200" b="1" dirty="0" smtClean="0">
                <a:cs typeface="Arial" charset="0"/>
              </a:rPr>
              <a:t>The CANS-FAST </a:t>
            </a:r>
            <a:r>
              <a:rPr lang="en-US" altLang="en-US" sz="3200" b="1" dirty="0">
                <a:cs typeface="Arial" charset="0"/>
              </a:rPr>
              <a:t>helps </a:t>
            </a:r>
            <a:r>
              <a:rPr lang="en-US" altLang="en-US" sz="3200" b="1" dirty="0" smtClean="0">
                <a:cs typeface="Arial" charset="0"/>
              </a:rPr>
              <a:t>parents understand their </a:t>
            </a:r>
            <a:r>
              <a:rPr lang="en-US" altLang="en-US" sz="3200" b="1" dirty="0">
                <a:cs typeface="Arial" charset="0"/>
              </a:rPr>
              <a:t>child and family </a:t>
            </a:r>
            <a:r>
              <a:rPr lang="en-US" altLang="en-US" sz="3200" b="1" dirty="0" smtClean="0">
                <a:cs typeface="Arial" charset="0"/>
              </a:rPr>
              <a:t>better.</a:t>
            </a:r>
          </a:p>
          <a:p>
            <a:pPr marL="457200" indent="-457200">
              <a:spcBef>
                <a:spcPct val="0"/>
              </a:spcBef>
              <a:buClrTx/>
              <a:buSzTx/>
              <a:defRPr/>
            </a:pPr>
            <a:endParaRPr lang="en-US" altLang="en-US" sz="3200" b="1" dirty="0" smtClean="0">
              <a:cs typeface="Arial" charset="0"/>
            </a:endParaRPr>
          </a:p>
          <a:p>
            <a:pPr marL="457200" indent="-457200">
              <a:spcBef>
                <a:spcPct val="0"/>
              </a:spcBef>
              <a:buClrTx/>
              <a:buSzTx/>
              <a:defRPr/>
            </a:pPr>
            <a:r>
              <a:rPr lang="en-US" altLang="en-US" sz="3200" b="1" dirty="0" smtClean="0">
                <a:cs typeface="Arial" charset="0"/>
              </a:rPr>
              <a:t>The CANS-FAST is </a:t>
            </a:r>
            <a:r>
              <a:rPr lang="en-US" altLang="en-US" sz="3200" b="1" dirty="0">
                <a:cs typeface="Arial" charset="0"/>
              </a:rPr>
              <a:t>an approach where </a:t>
            </a:r>
            <a:r>
              <a:rPr lang="en-US" altLang="en-US" sz="3200" b="1" dirty="0" smtClean="0">
                <a:cs typeface="Arial" charset="0"/>
              </a:rPr>
              <a:t>the parent’s perspective </a:t>
            </a:r>
            <a:r>
              <a:rPr lang="en-US" altLang="en-US" sz="3200" b="1" dirty="0">
                <a:cs typeface="Arial" charset="0"/>
              </a:rPr>
              <a:t>matters </a:t>
            </a:r>
            <a:r>
              <a:rPr lang="en-US" altLang="en-US" sz="3200" b="1" dirty="0" smtClean="0">
                <a:cs typeface="Arial" charset="0"/>
              </a:rPr>
              <a:t>too.</a:t>
            </a:r>
          </a:p>
          <a:p>
            <a:pPr marL="457200" indent="-457200">
              <a:spcBef>
                <a:spcPct val="0"/>
              </a:spcBef>
              <a:buClrTx/>
              <a:buSzTx/>
              <a:defRPr/>
            </a:pPr>
            <a:endParaRPr lang="en-US" altLang="en-US" sz="3200" b="1" dirty="0" smtClean="0">
              <a:cs typeface="Arial" charset="0"/>
            </a:endParaRPr>
          </a:p>
          <a:p>
            <a:pPr marL="457200" indent="-457200">
              <a:spcBef>
                <a:spcPct val="0"/>
              </a:spcBef>
              <a:buClrTx/>
              <a:buSzTx/>
              <a:defRPr/>
            </a:pPr>
            <a:r>
              <a:rPr lang="en-US" altLang="en-US" sz="3200" b="1" dirty="0" smtClean="0">
                <a:cs typeface="Arial" charset="0"/>
              </a:rPr>
              <a:t>The CANS-FAST helps families and DCFS agree </a:t>
            </a:r>
            <a:r>
              <a:rPr lang="en-US" altLang="en-US" sz="3200" b="1" dirty="0">
                <a:cs typeface="Arial" charset="0"/>
              </a:rPr>
              <a:t>on what </a:t>
            </a:r>
            <a:r>
              <a:rPr lang="en-US" altLang="en-US" sz="3200" b="1" dirty="0" smtClean="0">
                <a:cs typeface="Arial" charset="0"/>
              </a:rPr>
              <a:t>they need </a:t>
            </a:r>
            <a:r>
              <a:rPr lang="en-US" altLang="en-US" sz="3200" b="1" dirty="0">
                <a:cs typeface="Arial" charset="0"/>
              </a:rPr>
              <a:t>to work on together.</a:t>
            </a:r>
          </a:p>
          <a:p>
            <a:pPr marL="274320" indent="-274320" eaLnBrk="1" fontAlgn="auto" hangingPunct="1">
              <a:spcAft>
                <a:spcPts val="0"/>
              </a:spcAft>
              <a:buFont typeface="Wingdings 2"/>
              <a:buChar char=""/>
              <a:defRPr/>
            </a:pPr>
            <a:endParaRPr lang="en-US" sz="3200" b="1" dirty="0"/>
          </a:p>
        </p:txBody>
      </p:sp>
      <p:sp>
        <p:nvSpPr>
          <p:cNvPr id="5" name="Slide Number Placeholder 4"/>
          <p:cNvSpPr>
            <a:spLocks noGrp="1"/>
          </p:cNvSpPr>
          <p:nvPr>
            <p:ph type="sldNum" sz="quarter" idx="12"/>
          </p:nvPr>
        </p:nvSpPr>
        <p:spPr/>
        <p:txBody>
          <a:bodyPr/>
          <a:lstStyle/>
          <a:p>
            <a:pPr>
              <a:defRPr/>
            </a:pPr>
            <a:fld id="{D77CC0D3-C254-4A46-8583-0AF2A1EC730A}" type="slidenum">
              <a:rPr lang="en-US"/>
              <a:pPr>
                <a:defRPr/>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Who We Are and What We Need</a:t>
            </a:r>
            <a:endParaRPr lang="en-US" dirty="0"/>
          </a:p>
        </p:txBody>
      </p:sp>
      <p:sp>
        <p:nvSpPr>
          <p:cNvPr id="6" name="Content Placeholder 5"/>
          <p:cNvSpPr>
            <a:spLocks noGrp="1"/>
          </p:cNvSpPr>
          <p:nvPr>
            <p:ph sz="half" idx="1"/>
          </p:nvPr>
        </p:nvSpPr>
        <p:spPr/>
        <p:txBody>
          <a:bodyPr/>
          <a:lstStyle/>
          <a:p>
            <a:r>
              <a:rPr lang="en-US" dirty="0" smtClean="0"/>
              <a:t>Name</a:t>
            </a:r>
          </a:p>
          <a:p>
            <a:r>
              <a:rPr lang="en-US" dirty="0" smtClean="0"/>
              <a:t>Agency</a:t>
            </a:r>
          </a:p>
          <a:p>
            <a:r>
              <a:rPr lang="en-US" dirty="0" smtClean="0"/>
              <a:t>Job Title</a:t>
            </a:r>
          </a:p>
          <a:p>
            <a:r>
              <a:rPr lang="en-US" dirty="0" smtClean="0"/>
              <a:t>Location</a:t>
            </a:r>
          </a:p>
          <a:p>
            <a:endParaRPr lang="en-US" dirty="0"/>
          </a:p>
        </p:txBody>
      </p:sp>
      <p:sp>
        <p:nvSpPr>
          <p:cNvPr id="7" name="Content Placeholder 6"/>
          <p:cNvSpPr>
            <a:spLocks noGrp="1"/>
          </p:cNvSpPr>
          <p:nvPr>
            <p:ph sz="half" idx="2"/>
          </p:nvPr>
        </p:nvSpPr>
        <p:spPr/>
        <p:txBody>
          <a:bodyPr/>
          <a:lstStyle/>
          <a:p>
            <a:r>
              <a:rPr lang="en-US" dirty="0" smtClean="0"/>
              <a:t>What were you hoping to learn about CANS/FAST?</a:t>
            </a:r>
          </a:p>
          <a:p>
            <a:r>
              <a:rPr lang="en-US" dirty="0" smtClean="0"/>
              <a:t>How do you see your role in CANS?</a:t>
            </a:r>
          </a:p>
          <a:p>
            <a:r>
              <a:rPr lang="en-US" dirty="0" smtClean="0"/>
              <a:t>Are you using in your agency?</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3</a:t>
            </a:fld>
            <a:endParaRPr lang="en-US" dirty="0"/>
          </a:p>
        </p:txBody>
      </p:sp>
      <p:pic>
        <p:nvPicPr>
          <p:cNvPr id="1026" name="Picture 2" descr="C:\Users\cmgriffin\AppData\Local\Microsoft\Windows\Temporary Internet Files\Content.IE5\A3GHOHUE\clip-art0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2844800"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21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z="2800" dirty="0" smtClean="0">
                <a:solidFill>
                  <a:schemeClr val="accent1"/>
                </a:solidFill>
              </a:rPr>
              <a:t>CANS-FAST Benefits for a Stakeholder</a:t>
            </a:r>
          </a:p>
        </p:txBody>
      </p:sp>
      <p:sp>
        <p:nvSpPr>
          <p:cNvPr id="3" name="Content Placeholder 2"/>
          <p:cNvSpPr>
            <a:spLocks noGrp="1"/>
          </p:cNvSpPr>
          <p:nvPr>
            <p:ph idx="1"/>
          </p:nvPr>
        </p:nvSpPr>
        <p:spPr>
          <a:xfrm>
            <a:off x="457200" y="1600201"/>
            <a:ext cx="7467600" cy="1447800"/>
          </a:xfrm>
        </p:spPr>
        <p:txBody>
          <a:bodyPr>
            <a:normAutofit/>
          </a:bodyPr>
          <a:lstStyle/>
          <a:p>
            <a:pPr marL="0" indent="0" algn="ctr" eaLnBrk="1" fontAlgn="auto" hangingPunct="1">
              <a:spcAft>
                <a:spcPts val="0"/>
              </a:spcAft>
              <a:buNone/>
              <a:defRPr/>
            </a:pPr>
            <a:r>
              <a:rPr lang="en-US" sz="2800" b="1" dirty="0" smtClean="0"/>
              <a:t>What benefits do you see from the CANS/FAST?</a:t>
            </a:r>
            <a:endParaRPr lang="en-US" sz="2800" b="1" dirty="0"/>
          </a:p>
        </p:txBody>
      </p:sp>
      <p:sp>
        <p:nvSpPr>
          <p:cNvPr id="5" name="Slide Number Placeholder 4"/>
          <p:cNvSpPr>
            <a:spLocks noGrp="1"/>
          </p:cNvSpPr>
          <p:nvPr>
            <p:ph type="sldNum" sz="quarter" idx="12"/>
          </p:nvPr>
        </p:nvSpPr>
        <p:spPr/>
        <p:txBody>
          <a:bodyPr/>
          <a:lstStyle/>
          <a:p>
            <a:pPr>
              <a:defRPr/>
            </a:pPr>
            <a:fld id="{D77CC0D3-C254-4A46-8583-0AF2A1EC730A}" type="slidenum">
              <a:rPr lang="en-US"/>
              <a:pPr>
                <a:defRPr/>
              </a:pPr>
              <a:t>30</a:t>
            </a:fld>
            <a:endParaRPr lang="en-US" dirty="0"/>
          </a:p>
        </p:txBody>
      </p:sp>
      <p:pic>
        <p:nvPicPr>
          <p:cNvPr id="6146" name="Picture 2" descr="C:\Users\mlpaschall\AppData\Local\Microsoft\Windows\Temporary Internet Files\Content.IE5\H796LAYY\idea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429000"/>
            <a:ext cx="4136895" cy="253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8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b="1" dirty="0" smtClean="0">
                <a:solidFill>
                  <a:schemeClr val="accent1"/>
                </a:solidFill>
              </a:rPr>
              <a:t>Six Key Characteristics</a:t>
            </a:r>
          </a:p>
        </p:txBody>
      </p:sp>
      <p:sp>
        <p:nvSpPr>
          <p:cNvPr id="3" name="Content Placeholder 2"/>
          <p:cNvSpPr>
            <a:spLocks noGrp="1"/>
          </p:cNvSpPr>
          <p:nvPr>
            <p:ph sz="half" idx="1"/>
          </p:nvPr>
        </p:nvSpPr>
        <p:spPr/>
        <p:txBody>
          <a:bodyPr>
            <a:normAutofit fontScale="62500" lnSpcReduction="20000"/>
          </a:bodyPr>
          <a:lstStyle/>
          <a:p>
            <a:pPr marL="320040" indent="-320040" eaLnBrk="1" fontAlgn="auto" hangingPunct="1">
              <a:spcAft>
                <a:spcPts val="0"/>
              </a:spcAft>
              <a:buFont typeface="Wingdings"/>
              <a:buChar char=""/>
              <a:defRPr/>
            </a:pPr>
            <a:endParaRPr lang="en-US" sz="3200" dirty="0" smtClean="0">
              <a:solidFill>
                <a:srgbClr val="663300"/>
              </a:solidFill>
            </a:endParaRPr>
          </a:p>
          <a:p>
            <a:pPr marL="274320" indent="-274320" eaLnBrk="1" fontAlgn="auto" hangingPunct="1">
              <a:spcAft>
                <a:spcPts val="0"/>
              </a:spcAft>
              <a:buFont typeface="Wingdings 2"/>
              <a:buChar char=""/>
              <a:defRPr/>
            </a:pPr>
            <a:r>
              <a:rPr lang="en-US" sz="3200" dirty="0" smtClean="0"/>
              <a:t>Items are included because they might impact service [case] planning</a:t>
            </a:r>
          </a:p>
          <a:p>
            <a:pPr marL="320040" indent="-320040" eaLnBrk="1" fontAlgn="auto" hangingPunct="1">
              <a:spcAft>
                <a:spcPts val="0"/>
              </a:spcAft>
              <a:buFont typeface="Wingdings"/>
              <a:buNone/>
              <a:defRPr/>
            </a:pPr>
            <a:endParaRPr lang="en-US" sz="3200" dirty="0" smtClean="0"/>
          </a:p>
          <a:p>
            <a:pPr marL="274320" indent="-274320" eaLnBrk="1" fontAlgn="auto" hangingPunct="1">
              <a:spcAft>
                <a:spcPts val="0"/>
              </a:spcAft>
              <a:buFont typeface="Wingdings 2"/>
              <a:buChar char=""/>
              <a:defRPr/>
            </a:pPr>
            <a:r>
              <a:rPr lang="en-US" sz="3200" dirty="0" smtClean="0"/>
              <a:t>Level of items translate immediately into action levels </a:t>
            </a:r>
          </a:p>
          <a:p>
            <a:pPr marL="320040" indent="-320040" eaLnBrk="1" fontAlgn="auto" hangingPunct="1">
              <a:spcAft>
                <a:spcPts val="0"/>
              </a:spcAft>
              <a:buFont typeface="Wingdings"/>
              <a:buNone/>
              <a:defRPr/>
            </a:pPr>
            <a:endParaRPr lang="en-US" sz="3200" dirty="0" smtClean="0"/>
          </a:p>
          <a:p>
            <a:pPr marL="274320" indent="-274320" eaLnBrk="1" fontAlgn="auto" hangingPunct="1">
              <a:spcAft>
                <a:spcPts val="0"/>
              </a:spcAft>
              <a:buFont typeface="Wingdings 2"/>
              <a:buChar char=""/>
              <a:defRPr/>
            </a:pPr>
            <a:r>
              <a:rPr lang="en-US" sz="3200" dirty="0" smtClean="0"/>
              <a:t>It is about the child not about the service</a:t>
            </a:r>
          </a:p>
          <a:p>
            <a:pPr marL="320040" indent="-320040" eaLnBrk="1" fontAlgn="auto" hangingPunct="1">
              <a:spcAft>
                <a:spcPts val="0"/>
              </a:spcAft>
              <a:buFont typeface="Wingdings"/>
              <a:buChar char=""/>
              <a:defRPr/>
            </a:pPr>
            <a:endParaRPr lang="en-US" dirty="0"/>
          </a:p>
        </p:txBody>
      </p:sp>
      <p:sp>
        <p:nvSpPr>
          <p:cNvPr id="4" name="Content Placeholder 3"/>
          <p:cNvSpPr>
            <a:spLocks noGrp="1"/>
          </p:cNvSpPr>
          <p:nvPr>
            <p:ph sz="half" idx="2"/>
          </p:nvPr>
        </p:nvSpPr>
        <p:spPr/>
        <p:txBody>
          <a:bodyPr>
            <a:normAutofit fontScale="62500" lnSpcReduction="20000"/>
          </a:bodyPr>
          <a:lstStyle/>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Consider culture and development</a:t>
            </a:r>
          </a:p>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It is agnostic as to etiology (it is not based on the cause)—</a:t>
            </a:r>
            <a:r>
              <a:rPr lang="en-US" sz="3200" b="1" dirty="0" smtClean="0"/>
              <a:t>it is about the ‘</a:t>
            </a:r>
            <a:r>
              <a:rPr lang="en-US" sz="3200" b="1" u="sng" dirty="0" smtClean="0"/>
              <a:t>what</a:t>
            </a:r>
            <a:r>
              <a:rPr lang="en-US" sz="3200" b="1" dirty="0" smtClean="0"/>
              <a:t>’ not about the ‘</a:t>
            </a:r>
            <a:r>
              <a:rPr lang="en-US" sz="3200" b="1" u="sng" dirty="0" smtClean="0"/>
              <a:t>why</a:t>
            </a:r>
            <a:r>
              <a:rPr lang="en-US" sz="3200" b="1" dirty="0" smtClean="0"/>
              <a:t>’ </a:t>
            </a:r>
            <a:r>
              <a:rPr lang="en-US" sz="3200" dirty="0" smtClean="0"/>
              <a:t>(2 exceptions: trauma and child behavior)</a:t>
            </a:r>
          </a:p>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The 30 day window is to remind us to keep assessments relevant and ‘fresh’</a:t>
            </a:r>
          </a:p>
          <a:p>
            <a:pPr marL="320040" indent="-320040" eaLnBrk="1" fontAlgn="auto" hangingPunct="1">
              <a:spcAft>
                <a:spcPts val="0"/>
              </a:spcAft>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ECD1A981-C995-4BC2-8712-3A1F41230165}" type="slidenum">
              <a:rPr lang="en-US"/>
              <a:pPr>
                <a:defRPr/>
              </a:pPr>
              <a:t>31</a:t>
            </a:fld>
            <a:endParaRPr lang="en-US" dirty="0"/>
          </a:p>
        </p:txBody>
      </p:sp>
      <p:pic>
        <p:nvPicPr>
          <p:cNvPr id="33798" name="Picture 7" descr="C:\Users\jcthompson\AppData\Local\Microsoft\Windows\Temporary Internet Files\Content.IE5\NCP1MP5N\key-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mgriffin\AppData\Local\Microsoft\Windows\Temporary Internet Files\Content.IE5\8KONUP1R\Italian_traffic_signs_-_fermarsi_e_dare_precedenza_-_stop.svg[1].png">
            <a:hlinkClick r:id="" action="ppaction://hlinkshowjump?jump=nextslid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8862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5867400"/>
            <a:ext cx="2743200" cy="646331"/>
          </a:xfrm>
          <a:prstGeom prst="rect">
            <a:avLst/>
          </a:prstGeom>
          <a:noFill/>
        </p:spPr>
        <p:txBody>
          <a:bodyPr wrap="square" rtlCol="0">
            <a:spAutoFit/>
          </a:bodyPr>
          <a:lstStyle/>
          <a:p>
            <a:pPr algn="ctr"/>
            <a:r>
              <a:rPr lang="en-US" sz="3600" dirty="0" smtClean="0"/>
              <a:t>Click the </a:t>
            </a:r>
            <a:r>
              <a:rPr lang="en-US" sz="3600" b="1" u="sng" dirty="0" smtClean="0"/>
              <a:t>Sign</a:t>
            </a:r>
            <a:endParaRPr lang="en-US" sz="3600" b="1"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A30246F-A743-49AC-828C-84E4381A4DA6}" type="slidenum">
              <a:rPr lang="en-US" smtClean="0"/>
              <a:pPr>
                <a:defRPr/>
              </a:pPr>
              <a:t>32</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428" y="2016053"/>
            <a:ext cx="7010400" cy="3781822"/>
          </a:xfrm>
          <a:prstGeom prst="rect">
            <a:avLst/>
          </a:prstGeom>
          <a:ln w="28575">
            <a:solidFill>
              <a:schemeClr val="accent1"/>
            </a:solidFill>
          </a:ln>
        </p:spPr>
      </p:pic>
      <p:sp>
        <p:nvSpPr>
          <p:cNvPr id="6" name="TextBox 5"/>
          <p:cNvSpPr txBox="1"/>
          <p:nvPr/>
        </p:nvSpPr>
        <p:spPr>
          <a:xfrm rot="18953777">
            <a:off x="1823771" y="1833809"/>
            <a:ext cx="2057400" cy="461665"/>
          </a:xfrm>
          <a:prstGeom prst="rect">
            <a:avLst/>
          </a:prstGeom>
          <a:noFill/>
        </p:spPr>
        <p:txBody>
          <a:bodyPr wrap="square" rtlCol="0">
            <a:spAutoFit/>
          </a:bodyPr>
          <a:lstStyle/>
          <a:p>
            <a:r>
              <a:rPr lang="en-US" sz="2400" dirty="0" smtClean="0">
                <a:solidFill>
                  <a:schemeClr val="accent1"/>
                </a:solidFill>
              </a:rPr>
              <a:t>No Evidence</a:t>
            </a:r>
            <a:endParaRPr lang="en-US" sz="2400" dirty="0">
              <a:solidFill>
                <a:schemeClr val="accent1"/>
              </a:solidFill>
            </a:endParaRPr>
          </a:p>
        </p:txBody>
      </p:sp>
      <p:sp>
        <p:nvSpPr>
          <p:cNvPr id="8" name="Rectangle 7"/>
          <p:cNvSpPr/>
          <p:nvPr/>
        </p:nvSpPr>
        <p:spPr>
          <a:xfrm rot="18953777">
            <a:off x="4439607" y="1840924"/>
            <a:ext cx="2058935" cy="461665"/>
          </a:xfrm>
          <a:prstGeom prst="rect">
            <a:avLst/>
          </a:prstGeom>
        </p:spPr>
        <p:txBody>
          <a:bodyPr wrap="square">
            <a:spAutoFit/>
          </a:bodyPr>
          <a:lstStyle/>
          <a:p>
            <a:r>
              <a:rPr lang="en-US" sz="2400" dirty="0" smtClean="0">
                <a:solidFill>
                  <a:schemeClr val="accent1"/>
                </a:solidFill>
              </a:rPr>
              <a:t>Action </a:t>
            </a:r>
            <a:r>
              <a:rPr lang="en-US" sz="2400" dirty="0">
                <a:solidFill>
                  <a:schemeClr val="accent1"/>
                </a:solidFill>
              </a:rPr>
              <a:t>Needed</a:t>
            </a:r>
          </a:p>
        </p:txBody>
      </p:sp>
      <p:sp>
        <p:nvSpPr>
          <p:cNvPr id="10" name="Rectangle 9"/>
          <p:cNvSpPr/>
          <p:nvPr/>
        </p:nvSpPr>
        <p:spPr>
          <a:xfrm rot="18953777">
            <a:off x="3073033" y="1706588"/>
            <a:ext cx="2565135" cy="461665"/>
          </a:xfrm>
          <a:prstGeom prst="rect">
            <a:avLst/>
          </a:prstGeom>
        </p:spPr>
        <p:txBody>
          <a:bodyPr wrap="square">
            <a:spAutoFit/>
          </a:bodyPr>
          <a:lstStyle/>
          <a:p>
            <a:r>
              <a:rPr lang="en-US" sz="2400" dirty="0" smtClean="0">
                <a:solidFill>
                  <a:schemeClr val="accent1"/>
                </a:solidFill>
              </a:rPr>
              <a:t>Watchful Waiting</a:t>
            </a:r>
            <a:endParaRPr lang="en-US" sz="2400" dirty="0">
              <a:solidFill>
                <a:schemeClr val="accent1"/>
              </a:solidFill>
            </a:endParaRPr>
          </a:p>
        </p:txBody>
      </p:sp>
      <p:sp>
        <p:nvSpPr>
          <p:cNvPr id="11" name="Rectangle 10"/>
          <p:cNvSpPr/>
          <p:nvPr/>
        </p:nvSpPr>
        <p:spPr>
          <a:xfrm rot="18953777">
            <a:off x="5483332" y="1367677"/>
            <a:ext cx="3473100" cy="461665"/>
          </a:xfrm>
          <a:prstGeom prst="rect">
            <a:avLst/>
          </a:prstGeom>
        </p:spPr>
        <p:txBody>
          <a:bodyPr wrap="square">
            <a:spAutoFit/>
          </a:bodyPr>
          <a:lstStyle/>
          <a:p>
            <a:r>
              <a:rPr lang="en-US" sz="2400" dirty="0" smtClean="0">
                <a:solidFill>
                  <a:srgbClr val="FF0000"/>
                </a:solidFill>
              </a:rPr>
              <a:t>Immediate</a:t>
            </a:r>
            <a:r>
              <a:rPr lang="en-US" sz="2400" dirty="0" smtClean="0">
                <a:solidFill>
                  <a:schemeClr val="accent1"/>
                </a:solidFill>
              </a:rPr>
              <a:t> Action </a:t>
            </a:r>
            <a:r>
              <a:rPr lang="en-US" sz="2400" dirty="0">
                <a:solidFill>
                  <a:schemeClr val="accent1"/>
                </a:solidFill>
              </a:rPr>
              <a:t>Needed</a:t>
            </a:r>
          </a:p>
        </p:txBody>
      </p:sp>
      <p:sp>
        <p:nvSpPr>
          <p:cNvPr id="12" name="TextBox 11"/>
          <p:cNvSpPr txBox="1"/>
          <p:nvPr/>
        </p:nvSpPr>
        <p:spPr>
          <a:xfrm>
            <a:off x="267723" y="1219200"/>
            <a:ext cx="3370813" cy="523220"/>
          </a:xfrm>
          <a:prstGeom prst="rect">
            <a:avLst/>
          </a:prstGeom>
          <a:noFill/>
        </p:spPr>
        <p:txBody>
          <a:bodyPr wrap="square" rtlCol="0">
            <a:spAutoFit/>
          </a:bodyPr>
          <a:lstStyle/>
          <a:p>
            <a:r>
              <a:rPr lang="en-US" sz="2800" b="1" dirty="0" smtClean="0"/>
              <a:t>NEEDS RANKING</a:t>
            </a:r>
            <a:endParaRPr lang="en-US" sz="2800" b="1" dirty="0"/>
          </a:p>
        </p:txBody>
      </p:sp>
      <p:sp>
        <p:nvSpPr>
          <p:cNvPr id="17" name="Rectangle 16"/>
          <p:cNvSpPr/>
          <p:nvPr/>
        </p:nvSpPr>
        <p:spPr>
          <a:xfrm rot="2615275">
            <a:off x="2939595" y="5585225"/>
            <a:ext cx="2493858" cy="461665"/>
          </a:xfrm>
          <a:prstGeom prst="rect">
            <a:avLst/>
          </a:prstGeom>
        </p:spPr>
        <p:txBody>
          <a:bodyPr wrap="square">
            <a:spAutoFit/>
          </a:bodyPr>
          <a:lstStyle/>
          <a:p>
            <a:r>
              <a:rPr lang="en-US" sz="2400" dirty="0" smtClean="0">
                <a:solidFill>
                  <a:schemeClr val="accent1"/>
                </a:solidFill>
              </a:rPr>
              <a:t>Useful Strength</a:t>
            </a:r>
            <a:endParaRPr lang="en-US" sz="2400" dirty="0">
              <a:solidFill>
                <a:schemeClr val="accent1"/>
              </a:solidFill>
            </a:endParaRPr>
          </a:p>
        </p:txBody>
      </p:sp>
      <p:sp>
        <p:nvSpPr>
          <p:cNvPr id="18" name="Rectangle 17"/>
          <p:cNvSpPr/>
          <p:nvPr/>
        </p:nvSpPr>
        <p:spPr>
          <a:xfrm rot="2615275">
            <a:off x="4291387" y="5510979"/>
            <a:ext cx="2350451" cy="461665"/>
          </a:xfrm>
          <a:prstGeom prst="rect">
            <a:avLst/>
          </a:prstGeom>
        </p:spPr>
        <p:txBody>
          <a:bodyPr wrap="square">
            <a:spAutoFit/>
          </a:bodyPr>
          <a:lstStyle/>
          <a:p>
            <a:r>
              <a:rPr lang="en-US" sz="2400" dirty="0" smtClean="0">
                <a:solidFill>
                  <a:schemeClr val="accent1"/>
                </a:solidFill>
              </a:rPr>
              <a:t>Potential Strength</a:t>
            </a:r>
            <a:endParaRPr lang="en-US" sz="2400" dirty="0">
              <a:solidFill>
                <a:schemeClr val="accent1"/>
              </a:solidFill>
            </a:endParaRPr>
          </a:p>
        </p:txBody>
      </p:sp>
      <p:sp>
        <p:nvSpPr>
          <p:cNvPr id="20" name="Rectangle 19"/>
          <p:cNvSpPr/>
          <p:nvPr/>
        </p:nvSpPr>
        <p:spPr>
          <a:xfrm>
            <a:off x="298358" y="6029980"/>
            <a:ext cx="3587842" cy="523220"/>
          </a:xfrm>
          <a:prstGeom prst="rect">
            <a:avLst/>
          </a:prstGeom>
        </p:spPr>
        <p:txBody>
          <a:bodyPr wrap="none">
            <a:spAutoFit/>
          </a:bodyPr>
          <a:lstStyle/>
          <a:p>
            <a:r>
              <a:rPr lang="en-US" sz="2800" b="1" dirty="0" smtClean="0"/>
              <a:t>STRENGTHS </a:t>
            </a:r>
            <a:r>
              <a:rPr lang="en-US" sz="2800" b="1" dirty="0"/>
              <a:t>RANKING</a:t>
            </a:r>
          </a:p>
        </p:txBody>
      </p:sp>
      <p:sp>
        <p:nvSpPr>
          <p:cNvPr id="19" name="Rectangle 18"/>
          <p:cNvSpPr/>
          <p:nvPr/>
        </p:nvSpPr>
        <p:spPr>
          <a:xfrm rot="2615275">
            <a:off x="5683665" y="5510978"/>
            <a:ext cx="2087431" cy="461665"/>
          </a:xfrm>
          <a:prstGeom prst="rect">
            <a:avLst/>
          </a:prstGeom>
        </p:spPr>
        <p:txBody>
          <a:bodyPr wrap="none">
            <a:spAutoFit/>
          </a:bodyPr>
          <a:lstStyle/>
          <a:p>
            <a:r>
              <a:rPr lang="en-US" sz="2400" dirty="0" smtClean="0">
                <a:solidFill>
                  <a:schemeClr val="accent1"/>
                </a:solidFill>
              </a:rPr>
              <a:t>None Identified</a:t>
            </a:r>
            <a:endParaRPr lang="en-US" sz="2400" dirty="0">
              <a:solidFill>
                <a:schemeClr val="accent1"/>
              </a:solidFill>
            </a:endParaRPr>
          </a:p>
        </p:txBody>
      </p:sp>
      <p:sp>
        <p:nvSpPr>
          <p:cNvPr id="16" name="Rectangle 15"/>
          <p:cNvSpPr/>
          <p:nvPr/>
        </p:nvSpPr>
        <p:spPr>
          <a:xfrm rot="2615275">
            <a:off x="1354961" y="5567042"/>
            <a:ext cx="2995021" cy="461665"/>
          </a:xfrm>
          <a:prstGeom prst="rect">
            <a:avLst/>
          </a:prstGeom>
        </p:spPr>
        <p:txBody>
          <a:bodyPr wrap="square">
            <a:spAutoFit/>
          </a:bodyPr>
          <a:lstStyle/>
          <a:p>
            <a:r>
              <a:rPr lang="en-US" sz="2400" dirty="0" smtClean="0">
                <a:solidFill>
                  <a:schemeClr val="accent1"/>
                </a:solidFill>
              </a:rPr>
              <a:t>Centerpiece Strength</a:t>
            </a:r>
            <a:endParaRPr lang="en-US" sz="2400" dirty="0">
              <a:solidFill>
                <a:schemeClr val="accent1"/>
              </a:solidFill>
            </a:endParaRPr>
          </a:p>
        </p:txBody>
      </p:sp>
      <p:sp>
        <p:nvSpPr>
          <p:cNvPr id="23" name="TextBox 22"/>
          <p:cNvSpPr txBox="1"/>
          <p:nvPr/>
        </p:nvSpPr>
        <p:spPr>
          <a:xfrm>
            <a:off x="2133600" y="3429000"/>
            <a:ext cx="914400" cy="1015663"/>
          </a:xfrm>
          <a:prstGeom prst="rect">
            <a:avLst/>
          </a:prstGeom>
          <a:noFill/>
        </p:spPr>
        <p:txBody>
          <a:bodyPr wrap="square" rtlCol="0">
            <a:spAutoFit/>
          </a:bodyPr>
          <a:lstStyle/>
          <a:p>
            <a:pPr algn="ctr"/>
            <a:r>
              <a:rPr lang="en-US" sz="6000" dirty="0" smtClean="0"/>
              <a:t>0</a:t>
            </a:r>
            <a:endParaRPr lang="en-US" sz="6000" dirty="0"/>
          </a:p>
        </p:txBody>
      </p:sp>
      <p:sp>
        <p:nvSpPr>
          <p:cNvPr id="24" name="TextBox 23"/>
          <p:cNvSpPr txBox="1"/>
          <p:nvPr/>
        </p:nvSpPr>
        <p:spPr>
          <a:xfrm>
            <a:off x="3430772" y="3429000"/>
            <a:ext cx="988828" cy="1015663"/>
          </a:xfrm>
          <a:prstGeom prst="rect">
            <a:avLst/>
          </a:prstGeom>
          <a:noFill/>
        </p:spPr>
        <p:txBody>
          <a:bodyPr wrap="square" rtlCol="0">
            <a:spAutoFit/>
          </a:bodyPr>
          <a:lstStyle/>
          <a:p>
            <a:pPr algn="ctr"/>
            <a:r>
              <a:rPr lang="en-US" sz="6000" dirty="0" smtClean="0"/>
              <a:t>1</a:t>
            </a:r>
            <a:endParaRPr lang="en-US" sz="6000" dirty="0"/>
          </a:p>
        </p:txBody>
      </p:sp>
      <p:sp>
        <p:nvSpPr>
          <p:cNvPr id="25" name="TextBox 24"/>
          <p:cNvSpPr txBox="1"/>
          <p:nvPr/>
        </p:nvSpPr>
        <p:spPr>
          <a:xfrm>
            <a:off x="4721583" y="3429000"/>
            <a:ext cx="993417" cy="1015663"/>
          </a:xfrm>
          <a:prstGeom prst="rect">
            <a:avLst/>
          </a:prstGeom>
          <a:noFill/>
        </p:spPr>
        <p:txBody>
          <a:bodyPr wrap="square" rtlCol="0">
            <a:spAutoFit/>
          </a:bodyPr>
          <a:lstStyle/>
          <a:p>
            <a:pPr algn="ctr"/>
            <a:r>
              <a:rPr lang="en-US" sz="6000" dirty="0" smtClean="0"/>
              <a:t>2</a:t>
            </a:r>
            <a:endParaRPr lang="en-US" sz="6000" dirty="0"/>
          </a:p>
        </p:txBody>
      </p:sp>
      <p:sp>
        <p:nvSpPr>
          <p:cNvPr id="26" name="TextBox 25"/>
          <p:cNvSpPr txBox="1"/>
          <p:nvPr/>
        </p:nvSpPr>
        <p:spPr>
          <a:xfrm>
            <a:off x="6172200" y="3429000"/>
            <a:ext cx="838200" cy="1015663"/>
          </a:xfrm>
          <a:prstGeom prst="rect">
            <a:avLst/>
          </a:prstGeom>
          <a:noFill/>
        </p:spPr>
        <p:txBody>
          <a:bodyPr wrap="square" rtlCol="0">
            <a:spAutoFit/>
          </a:bodyPr>
          <a:lstStyle/>
          <a:p>
            <a:r>
              <a:rPr lang="en-US" sz="6000" dirty="0" smtClean="0"/>
              <a:t>3</a:t>
            </a:r>
            <a:endParaRPr lang="en-US" sz="6000" dirty="0"/>
          </a:p>
        </p:txBody>
      </p:sp>
    </p:spTree>
    <p:extLst>
      <p:ext uri="{BB962C8B-B14F-4D97-AF65-F5344CB8AC3E}">
        <p14:creationId xmlns:p14="http://schemas.microsoft.com/office/powerpoint/2010/main" val="338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17" grpId="0"/>
      <p:bldP spid="18" grpId="0"/>
      <p:bldP spid="20" grpId="0"/>
      <p:bldP spid="19"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solidFill>
              </a:rPr>
              <a:t>Change in Thinking</a:t>
            </a:r>
            <a:endParaRPr lang="en-US" b="1" dirty="0">
              <a:solidFill>
                <a:schemeClr val="accent1"/>
              </a:solidFill>
            </a:endParaRPr>
          </a:p>
        </p:txBody>
      </p:sp>
      <p:sp>
        <p:nvSpPr>
          <p:cNvPr id="4" name="Content Placeholder 3"/>
          <p:cNvSpPr>
            <a:spLocks noGrp="1"/>
          </p:cNvSpPr>
          <p:nvPr>
            <p:ph sz="half" idx="2"/>
          </p:nvPr>
        </p:nvSpPr>
        <p:spPr>
          <a:xfrm>
            <a:off x="4267200" y="1600200"/>
            <a:ext cx="4343400" cy="4525963"/>
          </a:xfrm>
        </p:spPr>
        <p:txBody>
          <a:bodyPr/>
          <a:lstStyle/>
          <a:p>
            <a:r>
              <a:rPr lang="en-US" dirty="0" smtClean="0"/>
              <a:t>Strengths/needs are not on opposite ends of a spectrum</a:t>
            </a:r>
          </a:p>
          <a:p>
            <a:r>
              <a:rPr lang="en-US" dirty="0" smtClean="0"/>
              <a:t>This is a change in some of our linear thinking</a:t>
            </a:r>
          </a:p>
          <a:p>
            <a:r>
              <a:rPr lang="en-US" dirty="0" smtClean="0"/>
              <a:t>Absence of a need does not </a:t>
            </a:r>
            <a:r>
              <a:rPr lang="en-US" i="1" dirty="0" smtClean="0"/>
              <a:t>equal</a:t>
            </a:r>
            <a:r>
              <a:rPr lang="en-US" dirty="0" smtClean="0"/>
              <a:t> a strength</a:t>
            </a:r>
          </a:p>
          <a:p>
            <a:r>
              <a:rPr lang="en-US" dirty="0" smtClean="0"/>
              <a:t>Likewise absence of a strength does not equal a need</a:t>
            </a:r>
            <a:endParaRPr lang="en-US" dirty="0"/>
          </a:p>
        </p:txBody>
      </p:sp>
      <p:sp>
        <p:nvSpPr>
          <p:cNvPr id="5" name="Slide Number Placeholder 4"/>
          <p:cNvSpPr>
            <a:spLocks noGrp="1"/>
          </p:cNvSpPr>
          <p:nvPr>
            <p:ph type="sldNum" sz="quarter" idx="12"/>
          </p:nvPr>
        </p:nvSpPr>
        <p:spPr/>
        <p:txBody>
          <a:bodyPr/>
          <a:lstStyle/>
          <a:p>
            <a:pPr>
              <a:defRPr/>
            </a:pPr>
            <a:fld id="{83D979C3-826A-4CA0-BB1B-B6D575681B94}" type="slidenum">
              <a:rPr lang="en-US" smtClean="0"/>
              <a:pPr>
                <a:defRPr/>
              </a:pPr>
              <a:t>33</a:t>
            </a:fld>
            <a:endParaRPr lang="en-US" dirty="0"/>
          </a:p>
        </p:txBody>
      </p:sp>
      <p:pic>
        <p:nvPicPr>
          <p:cNvPr id="4098" name="Picture 2" descr="C:\Users\cmgriffin\AppData\Local\Microsoft\Windows\Temporary Internet Files\Content.IE5\5JYYXI4V\respuestas[1].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42925" y="2120106"/>
            <a:ext cx="34861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99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b="1" dirty="0" smtClean="0">
                <a:solidFill>
                  <a:schemeClr val="accent1"/>
                </a:solidFill>
              </a:rPr>
              <a:t>Six Key Characteristics</a:t>
            </a:r>
          </a:p>
        </p:txBody>
      </p:sp>
      <p:sp>
        <p:nvSpPr>
          <p:cNvPr id="3" name="Content Placeholder 2"/>
          <p:cNvSpPr>
            <a:spLocks noGrp="1"/>
          </p:cNvSpPr>
          <p:nvPr>
            <p:ph sz="half" idx="1"/>
          </p:nvPr>
        </p:nvSpPr>
        <p:spPr/>
        <p:txBody>
          <a:bodyPr>
            <a:normAutofit fontScale="62500" lnSpcReduction="20000"/>
          </a:bodyPr>
          <a:lstStyle/>
          <a:p>
            <a:pPr marL="320040" indent="-320040" eaLnBrk="1" fontAlgn="auto" hangingPunct="1">
              <a:spcAft>
                <a:spcPts val="0"/>
              </a:spcAft>
              <a:buFont typeface="Wingdings"/>
              <a:buChar char=""/>
              <a:defRPr/>
            </a:pPr>
            <a:endParaRPr lang="en-US" sz="3200" dirty="0" smtClean="0">
              <a:solidFill>
                <a:srgbClr val="663300"/>
              </a:solidFill>
            </a:endParaRPr>
          </a:p>
          <a:p>
            <a:pPr marL="274320" indent="-274320" eaLnBrk="1" fontAlgn="auto" hangingPunct="1">
              <a:spcAft>
                <a:spcPts val="0"/>
              </a:spcAft>
              <a:buFont typeface="Wingdings 2"/>
              <a:buChar char=""/>
              <a:defRPr/>
            </a:pPr>
            <a:r>
              <a:rPr lang="en-US" sz="3200" dirty="0" smtClean="0"/>
              <a:t>Items are included because they might impact service [case] planning</a:t>
            </a:r>
          </a:p>
          <a:p>
            <a:pPr marL="320040" indent="-320040" eaLnBrk="1" fontAlgn="auto" hangingPunct="1">
              <a:spcAft>
                <a:spcPts val="0"/>
              </a:spcAft>
              <a:buFont typeface="Wingdings"/>
              <a:buNone/>
              <a:defRPr/>
            </a:pPr>
            <a:endParaRPr lang="en-US" sz="3200" dirty="0" smtClean="0"/>
          </a:p>
          <a:p>
            <a:pPr marL="274320" indent="-274320" eaLnBrk="1" fontAlgn="auto" hangingPunct="1">
              <a:spcAft>
                <a:spcPts val="0"/>
              </a:spcAft>
              <a:buFont typeface="Wingdings 2"/>
              <a:buChar char=""/>
              <a:defRPr/>
            </a:pPr>
            <a:r>
              <a:rPr lang="en-US" sz="3200" dirty="0" smtClean="0"/>
              <a:t>Level of items translate immediately into action levels</a:t>
            </a:r>
          </a:p>
          <a:p>
            <a:pPr marL="320040" indent="-320040" eaLnBrk="1" fontAlgn="auto" hangingPunct="1">
              <a:spcAft>
                <a:spcPts val="0"/>
              </a:spcAft>
              <a:buFont typeface="Wingdings"/>
              <a:buNone/>
              <a:defRPr/>
            </a:pPr>
            <a:endParaRPr lang="en-US" sz="3200" dirty="0" smtClean="0"/>
          </a:p>
          <a:p>
            <a:pPr marL="274320" indent="-274320" eaLnBrk="1" fontAlgn="auto" hangingPunct="1">
              <a:spcAft>
                <a:spcPts val="0"/>
              </a:spcAft>
              <a:buFont typeface="Wingdings 2"/>
              <a:buChar char=""/>
              <a:defRPr/>
            </a:pPr>
            <a:r>
              <a:rPr lang="en-US" sz="3200" dirty="0" smtClean="0"/>
              <a:t>It is about the child not about the service</a:t>
            </a:r>
          </a:p>
          <a:p>
            <a:pPr marL="320040" indent="-320040" eaLnBrk="1" fontAlgn="auto" hangingPunct="1">
              <a:spcAft>
                <a:spcPts val="0"/>
              </a:spcAft>
              <a:buFont typeface="Wingdings"/>
              <a:buChar char=""/>
              <a:defRPr/>
            </a:pPr>
            <a:endParaRPr lang="en-US" dirty="0"/>
          </a:p>
        </p:txBody>
      </p:sp>
      <p:sp>
        <p:nvSpPr>
          <p:cNvPr id="4" name="Content Placeholder 3"/>
          <p:cNvSpPr>
            <a:spLocks noGrp="1"/>
          </p:cNvSpPr>
          <p:nvPr>
            <p:ph sz="half" idx="2"/>
          </p:nvPr>
        </p:nvSpPr>
        <p:spPr/>
        <p:txBody>
          <a:bodyPr>
            <a:normAutofit fontScale="62500" lnSpcReduction="20000"/>
          </a:bodyPr>
          <a:lstStyle/>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Consider culture and development</a:t>
            </a:r>
          </a:p>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It is agnostic as to etiology (it is not based on the cause)—</a:t>
            </a:r>
            <a:r>
              <a:rPr lang="en-US" sz="3200" b="1" dirty="0" smtClean="0"/>
              <a:t>it is about the ‘</a:t>
            </a:r>
            <a:r>
              <a:rPr lang="en-US" sz="3200" b="1" u="sng" dirty="0" smtClean="0"/>
              <a:t>what</a:t>
            </a:r>
            <a:r>
              <a:rPr lang="en-US" sz="3200" b="1" dirty="0" smtClean="0"/>
              <a:t>’ not about the ‘</a:t>
            </a:r>
            <a:r>
              <a:rPr lang="en-US" sz="3200" b="1" u="sng" dirty="0" smtClean="0"/>
              <a:t>why</a:t>
            </a:r>
            <a:r>
              <a:rPr lang="en-US" sz="3200" b="1" dirty="0" smtClean="0"/>
              <a:t>’ </a:t>
            </a:r>
            <a:r>
              <a:rPr lang="en-US" sz="3200" dirty="0" smtClean="0"/>
              <a:t>(2 exceptions: trauma and child behavior)</a:t>
            </a:r>
          </a:p>
          <a:p>
            <a:pPr marL="320040" indent="-320040" eaLnBrk="1" fontAlgn="auto" hangingPunct="1">
              <a:spcAft>
                <a:spcPts val="0"/>
              </a:spcAft>
              <a:buFont typeface="Wingdings"/>
              <a:buChar char=""/>
              <a:defRPr/>
            </a:pPr>
            <a:endParaRPr lang="en-US" dirty="0" smtClean="0"/>
          </a:p>
          <a:p>
            <a:pPr marL="274320" indent="-274320" eaLnBrk="1" fontAlgn="auto" hangingPunct="1">
              <a:spcAft>
                <a:spcPts val="0"/>
              </a:spcAft>
              <a:buFont typeface="Wingdings 2"/>
              <a:buChar char=""/>
              <a:defRPr/>
            </a:pPr>
            <a:r>
              <a:rPr lang="en-US" sz="3200" dirty="0" smtClean="0"/>
              <a:t>The 30 day window is to remind us to keep assessments relevant and ‘fresh’</a:t>
            </a:r>
          </a:p>
          <a:p>
            <a:pPr marL="320040" indent="-320040" eaLnBrk="1" fontAlgn="auto" hangingPunct="1">
              <a:spcAft>
                <a:spcPts val="0"/>
              </a:spcAft>
              <a:buFont typeface="Wingdings"/>
              <a:buChar char=""/>
              <a:defRPr/>
            </a:pPr>
            <a:endParaRPr lang="en-US" dirty="0"/>
          </a:p>
        </p:txBody>
      </p:sp>
      <p:sp>
        <p:nvSpPr>
          <p:cNvPr id="5" name="Slide Number Placeholder 4"/>
          <p:cNvSpPr>
            <a:spLocks noGrp="1"/>
          </p:cNvSpPr>
          <p:nvPr>
            <p:ph type="sldNum" sz="quarter" idx="12"/>
          </p:nvPr>
        </p:nvSpPr>
        <p:spPr/>
        <p:txBody>
          <a:bodyPr/>
          <a:lstStyle/>
          <a:p>
            <a:pPr>
              <a:defRPr/>
            </a:pPr>
            <a:fld id="{ECD1A981-C995-4BC2-8712-3A1F41230165}" type="slidenum">
              <a:rPr lang="en-US"/>
              <a:pPr>
                <a:defRPr/>
              </a:pPr>
              <a:t>34</a:t>
            </a:fld>
            <a:endParaRPr lang="en-US" dirty="0"/>
          </a:p>
        </p:txBody>
      </p:sp>
      <p:pic>
        <p:nvPicPr>
          <p:cNvPr id="33798" name="Picture 7" descr="C:\Users\jcthompson\AppData\Local\Microsoft\Windows\Temporary Internet Files\Content.IE5\NCP1MP5N\key-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04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mgriffin\AppData\Local\Microsoft\Windows\Temporary Internet Files\Content.IE5\8KONUP1R\brain-cog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257799"/>
            <a:ext cx="919685" cy="91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05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2"/>
          <p:cNvSpPr>
            <a:spLocks noGrp="1"/>
          </p:cNvSpPr>
          <p:nvPr>
            <p:ph type="title"/>
          </p:nvPr>
        </p:nvSpPr>
        <p:spPr>
          <a:xfrm>
            <a:off x="609600" y="228600"/>
            <a:ext cx="6629400" cy="1826363"/>
          </a:xfrm>
        </p:spPr>
        <p:txBody>
          <a:bodyPr/>
          <a:lstStyle/>
          <a:p>
            <a:pPr eaLnBrk="1" hangingPunct="1"/>
            <a:r>
              <a:rPr lang="en-US" altLang="en-US" b="1" dirty="0" smtClean="0"/>
              <a:t>AR CANS-FAST</a:t>
            </a:r>
          </a:p>
        </p:txBody>
      </p:sp>
      <p:sp>
        <p:nvSpPr>
          <p:cNvPr id="40962" name="Text Placeholder 1"/>
          <p:cNvSpPr>
            <a:spLocks noGrp="1"/>
          </p:cNvSpPr>
          <p:nvPr>
            <p:ph type="body" idx="1"/>
          </p:nvPr>
        </p:nvSpPr>
        <p:spPr>
          <a:xfrm>
            <a:off x="609600" y="1600200"/>
            <a:ext cx="6629400" cy="1066688"/>
          </a:xfrm>
        </p:spPr>
        <p:txBody>
          <a:bodyPr>
            <a:normAutofit/>
          </a:bodyPr>
          <a:lstStyle/>
          <a:p>
            <a:pPr eaLnBrk="1" fontAlgn="auto" hangingPunct="1">
              <a:spcBef>
                <a:spcPct val="0"/>
              </a:spcBef>
              <a:spcAft>
                <a:spcPts val="0"/>
              </a:spcAft>
              <a:buFont typeface="Wingdings 2"/>
              <a:buNone/>
              <a:defRPr/>
            </a:pPr>
            <a:r>
              <a:rPr lang="en-US" altLang="en-US" sz="1800" dirty="0" smtClean="0"/>
              <a:t>CANS-FAST User Guides And Forms</a:t>
            </a:r>
          </a:p>
          <a:p>
            <a:pPr eaLnBrk="1" fontAlgn="auto" hangingPunct="1">
              <a:spcAft>
                <a:spcPts val="0"/>
              </a:spcAft>
              <a:buFont typeface="Wingdings 2"/>
              <a:buNone/>
              <a:defRPr/>
            </a:pPr>
            <a:endParaRPr lang="en-US" altLang="en-US" dirty="0" smtClean="0"/>
          </a:p>
        </p:txBody>
      </p:sp>
      <p:pic>
        <p:nvPicPr>
          <p:cNvPr id="44037" name="Picture 5" descr="C:\Users\Owner\AppData\Local\Microsoft\Windows\Temporary Internet Files\Content.IE5\YIPVJAMT\MP9004383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411480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b="1" smtClean="0">
                <a:solidFill>
                  <a:schemeClr val="accent1"/>
                </a:solidFill>
              </a:rPr>
              <a:t>Child Strengths</a:t>
            </a:r>
          </a:p>
        </p:txBody>
      </p:sp>
      <p:pic>
        <p:nvPicPr>
          <p:cNvPr id="45060" name="Picture 2" descr="C:\Users\Owner\AppData\Local\Microsoft\Windows\Temporary Internet Files\Content.IE5\01V5SVBC\MP900439433[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68725" y="1600200"/>
            <a:ext cx="3034550" cy="4525963"/>
          </a:xfrm>
        </p:spPr>
      </p:pic>
      <p:sp>
        <p:nvSpPr>
          <p:cNvPr id="7" name="Content Placeholder 3"/>
          <p:cNvSpPr>
            <a:spLocks noGrp="1"/>
          </p:cNvSpPr>
          <p:nvPr>
            <p:ph sz="half" idx="2"/>
          </p:nvPr>
        </p:nvSpPr>
        <p:spPr/>
        <p:txBody>
          <a:bodyPr>
            <a:normAutofit fontScale="70000" lnSpcReduction="20000"/>
          </a:bodyPr>
          <a:lstStyle/>
          <a:p>
            <a:pPr marL="320040" indent="-320040" eaLnBrk="1" fontAlgn="auto" hangingPunct="1">
              <a:spcAft>
                <a:spcPts val="0"/>
              </a:spcAft>
              <a:buFont typeface="Wingdings"/>
              <a:buChar char=""/>
              <a:defRPr/>
            </a:pPr>
            <a:r>
              <a:rPr lang="en-US" dirty="0" smtClean="0"/>
              <a:t>Family-Nuclear</a:t>
            </a:r>
          </a:p>
          <a:p>
            <a:pPr marL="320040" indent="-320040" eaLnBrk="1" fontAlgn="auto" hangingPunct="1">
              <a:spcAft>
                <a:spcPts val="0"/>
              </a:spcAft>
              <a:buFont typeface="Wingdings"/>
              <a:buChar char=""/>
              <a:defRPr/>
            </a:pPr>
            <a:r>
              <a:rPr lang="en-US" dirty="0" smtClean="0"/>
              <a:t>Family-Extended</a:t>
            </a:r>
          </a:p>
          <a:p>
            <a:pPr marL="320040" indent="-320040" eaLnBrk="1" fontAlgn="auto" hangingPunct="1">
              <a:spcAft>
                <a:spcPts val="0"/>
              </a:spcAft>
              <a:buFont typeface="Wingdings"/>
              <a:buChar char=""/>
              <a:defRPr/>
            </a:pPr>
            <a:r>
              <a:rPr lang="en-US" dirty="0" smtClean="0"/>
              <a:t>Interpersonal</a:t>
            </a:r>
          </a:p>
          <a:p>
            <a:pPr marL="320040" indent="-320040" eaLnBrk="1" fontAlgn="auto" hangingPunct="1">
              <a:spcAft>
                <a:spcPts val="0"/>
              </a:spcAft>
              <a:buFont typeface="Wingdings"/>
              <a:buChar char=""/>
              <a:defRPr/>
            </a:pPr>
            <a:r>
              <a:rPr lang="en-US" dirty="0" smtClean="0"/>
              <a:t>Educational</a:t>
            </a:r>
          </a:p>
          <a:p>
            <a:pPr marL="320040" indent="-320040" eaLnBrk="1" fontAlgn="auto" hangingPunct="1">
              <a:spcAft>
                <a:spcPts val="0"/>
              </a:spcAft>
              <a:buFont typeface="Wingdings"/>
              <a:buChar char=""/>
              <a:defRPr/>
            </a:pPr>
            <a:r>
              <a:rPr lang="en-US" dirty="0" smtClean="0"/>
              <a:t>Talents/Interests</a:t>
            </a:r>
          </a:p>
          <a:p>
            <a:pPr marL="320040" indent="-320040" eaLnBrk="1" fontAlgn="auto" hangingPunct="1">
              <a:spcAft>
                <a:spcPts val="0"/>
              </a:spcAft>
              <a:buFont typeface="Wingdings"/>
              <a:buChar char=""/>
              <a:defRPr/>
            </a:pPr>
            <a:r>
              <a:rPr lang="en-US" dirty="0" smtClean="0"/>
              <a:t>Spiritual/Religious</a:t>
            </a:r>
          </a:p>
          <a:p>
            <a:pPr marL="320040" indent="-320040" eaLnBrk="1" fontAlgn="auto" hangingPunct="1">
              <a:spcAft>
                <a:spcPts val="0"/>
              </a:spcAft>
              <a:buFont typeface="Wingdings"/>
              <a:buChar char=""/>
              <a:defRPr/>
            </a:pPr>
            <a:r>
              <a:rPr lang="en-US" dirty="0" smtClean="0"/>
              <a:t>Community Life</a:t>
            </a:r>
          </a:p>
          <a:p>
            <a:pPr marL="320040" indent="-320040" eaLnBrk="1" fontAlgn="auto" hangingPunct="1">
              <a:spcAft>
                <a:spcPts val="0"/>
              </a:spcAft>
              <a:buFont typeface="Wingdings"/>
              <a:buChar char=""/>
              <a:defRPr/>
            </a:pPr>
            <a:r>
              <a:rPr lang="en-US" dirty="0" smtClean="0"/>
              <a:t>Relationship Permanence</a:t>
            </a:r>
          </a:p>
          <a:p>
            <a:pPr marL="320040" indent="-320040" eaLnBrk="1" fontAlgn="auto" hangingPunct="1">
              <a:spcAft>
                <a:spcPts val="0"/>
              </a:spcAft>
              <a:buFont typeface="Wingdings"/>
              <a:buChar char=""/>
              <a:defRPr/>
            </a:pPr>
            <a:r>
              <a:rPr lang="en-US" dirty="0" smtClean="0"/>
              <a:t>Child Involvement with Care</a:t>
            </a:r>
          </a:p>
          <a:p>
            <a:pPr marL="320040" indent="-320040" eaLnBrk="1" fontAlgn="auto" hangingPunct="1">
              <a:spcAft>
                <a:spcPts val="0"/>
              </a:spcAft>
              <a:buFont typeface="Wingdings"/>
              <a:buChar char=""/>
              <a:defRPr/>
            </a:pPr>
            <a:r>
              <a:rPr lang="en-US" dirty="0" smtClean="0"/>
              <a:t>Natural Supports</a:t>
            </a:r>
          </a:p>
          <a:p>
            <a:pPr marL="320040" indent="-320040" eaLnBrk="1" fontAlgn="auto" hangingPunct="1">
              <a:spcAft>
                <a:spcPts val="0"/>
              </a:spcAft>
              <a:buFont typeface="Wingdings"/>
              <a:buChar char=""/>
              <a:defRPr/>
            </a:pPr>
            <a:r>
              <a:rPr lang="en-US" dirty="0" smtClean="0"/>
              <a:t>Adaptability</a:t>
            </a:r>
          </a:p>
          <a:p>
            <a:pPr marL="320040" indent="-320040" eaLnBrk="1" fontAlgn="auto" hangingPunct="1">
              <a:spcAft>
                <a:spcPts val="0"/>
              </a:spcAft>
              <a:buFont typeface="Wingdings"/>
              <a:buChar char=""/>
              <a:defRPr/>
            </a:pPr>
            <a:r>
              <a:rPr lang="en-US" dirty="0" smtClean="0"/>
              <a:t>Building Relationships</a:t>
            </a:r>
          </a:p>
          <a:p>
            <a:pPr marL="320040" indent="-320040" eaLnBrk="1" fontAlgn="auto" hangingPunct="1">
              <a:spcAft>
                <a:spcPts val="0"/>
              </a:spcAft>
              <a:buFont typeface="Wingdings"/>
              <a:buChar char=""/>
              <a:defRPr/>
            </a:pPr>
            <a:r>
              <a:rPr lang="en-US" dirty="0" smtClean="0"/>
              <a:t>Resilience</a:t>
            </a:r>
          </a:p>
          <a:p>
            <a:pPr marL="320040" indent="-320040" eaLnBrk="1" fontAlgn="auto" hangingPunct="1">
              <a:spcAft>
                <a:spcPts val="0"/>
              </a:spcAft>
              <a:buFont typeface="Wingdings"/>
              <a:buChar char=""/>
              <a:defRPr/>
            </a:pPr>
            <a:r>
              <a:rPr lang="en-US" dirty="0" smtClean="0"/>
              <a:t>Resourcefulness</a:t>
            </a:r>
            <a:endParaRPr lang="en-US" dirty="0"/>
          </a:p>
        </p:txBody>
      </p:sp>
      <p:sp>
        <p:nvSpPr>
          <p:cNvPr id="5" name="Slide Number Placeholder 4"/>
          <p:cNvSpPr>
            <a:spLocks noGrp="1"/>
          </p:cNvSpPr>
          <p:nvPr>
            <p:ph type="sldNum" sz="quarter" idx="12"/>
          </p:nvPr>
        </p:nvSpPr>
        <p:spPr/>
        <p:txBody>
          <a:bodyPr/>
          <a:lstStyle/>
          <a:p>
            <a:pPr>
              <a:defRPr/>
            </a:pPr>
            <a:fld id="{3F672B59-9A0A-4A10-8B25-A123C59D4CD8}" type="slidenum">
              <a:rPr lang="en-US"/>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9525"/>
            <a:ext cx="8153400" cy="990600"/>
          </a:xfrm>
        </p:spPr>
        <p:txBody>
          <a:bodyPr/>
          <a:lstStyle/>
          <a:p>
            <a:pPr eaLnBrk="1" hangingPunct="1"/>
            <a:r>
              <a:rPr lang="en-US" altLang="en-US" b="1" smtClean="0">
                <a:solidFill>
                  <a:schemeClr val="accent1"/>
                </a:solidFill>
              </a:rPr>
              <a:t>Life Domain Functioning</a:t>
            </a:r>
          </a:p>
        </p:txBody>
      </p:sp>
      <p:sp>
        <p:nvSpPr>
          <p:cNvPr id="46084" name="Content Placeholder 5"/>
          <p:cNvSpPr>
            <a:spLocks noGrp="1"/>
          </p:cNvSpPr>
          <p:nvPr>
            <p:ph sz="half" idx="1"/>
          </p:nvPr>
        </p:nvSpPr>
        <p:spPr>
          <a:xfrm>
            <a:off x="533400" y="1600200"/>
            <a:ext cx="3886200" cy="4572000"/>
          </a:xfrm>
        </p:spPr>
        <p:txBody>
          <a:bodyPr/>
          <a:lstStyle/>
          <a:p>
            <a:pPr eaLnBrk="1" hangingPunct="1"/>
            <a:r>
              <a:rPr lang="en-US" altLang="en-US" smtClean="0"/>
              <a:t>Family-Nuclear</a:t>
            </a:r>
          </a:p>
          <a:p>
            <a:pPr eaLnBrk="1" hangingPunct="1"/>
            <a:r>
              <a:rPr lang="en-US" altLang="en-US" smtClean="0"/>
              <a:t>Family Extended</a:t>
            </a:r>
          </a:p>
          <a:p>
            <a:pPr eaLnBrk="1" hangingPunct="1"/>
            <a:r>
              <a:rPr lang="en-US" altLang="en-US" smtClean="0"/>
              <a:t>Living Situation</a:t>
            </a:r>
          </a:p>
          <a:p>
            <a:pPr eaLnBrk="1" hangingPunct="1"/>
            <a:r>
              <a:rPr lang="en-US" altLang="en-US" smtClean="0"/>
              <a:t>Sleep</a:t>
            </a:r>
          </a:p>
          <a:p>
            <a:pPr eaLnBrk="1" hangingPunct="1"/>
            <a:r>
              <a:rPr lang="en-US" altLang="en-US" smtClean="0"/>
              <a:t>Social Functioning-Peer</a:t>
            </a:r>
          </a:p>
          <a:p>
            <a:pPr eaLnBrk="1" hangingPunct="1"/>
            <a:r>
              <a:rPr lang="en-US" altLang="en-US" smtClean="0"/>
              <a:t>Social Functioning-Adult</a:t>
            </a:r>
          </a:p>
          <a:p>
            <a:pPr eaLnBrk="1" hangingPunct="1"/>
            <a:r>
              <a:rPr lang="en-US" altLang="en-US" smtClean="0"/>
              <a:t>Sexual Development</a:t>
            </a:r>
          </a:p>
        </p:txBody>
      </p:sp>
      <p:sp>
        <p:nvSpPr>
          <p:cNvPr id="46085" name="Content Placeholder 6"/>
          <p:cNvSpPr>
            <a:spLocks noGrp="1"/>
          </p:cNvSpPr>
          <p:nvPr>
            <p:ph sz="half" idx="2"/>
          </p:nvPr>
        </p:nvSpPr>
        <p:spPr>
          <a:xfrm>
            <a:off x="4953000" y="2819400"/>
            <a:ext cx="3886200" cy="3733800"/>
          </a:xfrm>
        </p:spPr>
        <p:txBody>
          <a:bodyPr/>
          <a:lstStyle/>
          <a:p>
            <a:pPr eaLnBrk="1" hangingPunct="1"/>
            <a:r>
              <a:rPr lang="en-US" altLang="en-US" smtClean="0"/>
              <a:t>Developmental</a:t>
            </a:r>
            <a:r>
              <a:rPr lang="en-US" altLang="en-US" baseline="30000" smtClean="0"/>
              <a:t>2</a:t>
            </a:r>
            <a:endParaRPr lang="en-US" altLang="en-US" smtClean="0"/>
          </a:p>
          <a:p>
            <a:pPr eaLnBrk="1" hangingPunct="1"/>
            <a:r>
              <a:rPr lang="en-US" altLang="en-US" smtClean="0"/>
              <a:t>Communication</a:t>
            </a:r>
          </a:p>
          <a:p>
            <a:pPr eaLnBrk="1" hangingPunct="1"/>
            <a:r>
              <a:rPr lang="en-US" altLang="en-US" smtClean="0"/>
              <a:t>Cultural</a:t>
            </a:r>
            <a:r>
              <a:rPr lang="en-US" altLang="en-US" baseline="30000" smtClean="0"/>
              <a:t>3</a:t>
            </a:r>
            <a:endParaRPr lang="en-US" altLang="en-US" smtClean="0"/>
          </a:p>
          <a:p>
            <a:pPr eaLnBrk="1" hangingPunct="1"/>
            <a:r>
              <a:rPr lang="en-US" altLang="en-US" smtClean="0"/>
              <a:t>Legal</a:t>
            </a:r>
          </a:p>
          <a:p>
            <a:pPr eaLnBrk="1" hangingPunct="1"/>
            <a:r>
              <a:rPr lang="en-US" altLang="en-US" smtClean="0"/>
              <a:t>Medical</a:t>
            </a:r>
          </a:p>
          <a:p>
            <a:pPr eaLnBrk="1" hangingPunct="1"/>
            <a:r>
              <a:rPr lang="en-US" altLang="en-US" smtClean="0"/>
              <a:t>Physical Health</a:t>
            </a:r>
          </a:p>
          <a:p>
            <a:pPr eaLnBrk="1" hangingPunct="1"/>
            <a:r>
              <a:rPr lang="en-US" altLang="en-US" smtClean="0"/>
              <a:t>Daily Functioning</a:t>
            </a:r>
          </a:p>
        </p:txBody>
      </p:sp>
      <p:sp>
        <p:nvSpPr>
          <p:cNvPr id="4" name="Slide Number Placeholder 3"/>
          <p:cNvSpPr>
            <a:spLocks noGrp="1"/>
          </p:cNvSpPr>
          <p:nvPr>
            <p:ph type="sldNum" sz="quarter" idx="12"/>
          </p:nvPr>
        </p:nvSpPr>
        <p:spPr/>
        <p:txBody>
          <a:bodyPr/>
          <a:lstStyle/>
          <a:p>
            <a:pPr>
              <a:defRPr/>
            </a:pPr>
            <a:fld id="{F8BF462D-0E4E-4132-9564-0B180D5128F5}" type="slidenum">
              <a:rPr lang="en-US"/>
              <a:pPr>
                <a:defRPr/>
              </a:pPr>
              <a:t>37</a:t>
            </a:fld>
            <a:endParaRPr lang="en-US" dirty="0"/>
          </a:p>
        </p:txBody>
      </p:sp>
      <p:pic>
        <p:nvPicPr>
          <p:cNvPr id="46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79488"/>
            <a:ext cx="2876550" cy="191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smtClean="0">
                <a:solidFill>
                  <a:schemeClr val="accent1"/>
                </a:solidFill>
              </a:rPr>
              <a:t>School</a:t>
            </a:r>
          </a:p>
        </p:txBody>
      </p:sp>
      <p:sp>
        <p:nvSpPr>
          <p:cNvPr id="47108" name="Content Placeholder 6"/>
          <p:cNvSpPr>
            <a:spLocks noGrp="1"/>
          </p:cNvSpPr>
          <p:nvPr>
            <p:ph idx="1"/>
          </p:nvPr>
        </p:nvSpPr>
        <p:spPr/>
        <p:txBody>
          <a:bodyPr/>
          <a:lstStyle/>
          <a:p>
            <a:pPr eaLnBrk="1" hangingPunct="1"/>
            <a:r>
              <a:rPr lang="en-US" altLang="en-US" smtClean="0"/>
              <a:t>School Behavior</a:t>
            </a:r>
          </a:p>
          <a:p>
            <a:pPr eaLnBrk="1" hangingPunct="1"/>
            <a:r>
              <a:rPr lang="en-US" altLang="en-US" smtClean="0"/>
              <a:t>School Achievement</a:t>
            </a:r>
          </a:p>
          <a:p>
            <a:pPr eaLnBrk="1" hangingPunct="1"/>
            <a:r>
              <a:rPr lang="en-US" altLang="en-US" smtClean="0"/>
              <a:t>School Attendance</a:t>
            </a:r>
          </a:p>
          <a:p>
            <a:pPr eaLnBrk="1" hangingPunct="1"/>
            <a:r>
              <a:rPr lang="en-US" altLang="en-US" smtClean="0"/>
              <a:t>Special Education</a:t>
            </a:r>
          </a:p>
        </p:txBody>
      </p:sp>
      <p:sp>
        <p:nvSpPr>
          <p:cNvPr id="5" name="Slide Number Placeholder 4"/>
          <p:cNvSpPr>
            <a:spLocks noGrp="1"/>
          </p:cNvSpPr>
          <p:nvPr>
            <p:ph type="sldNum" sz="quarter" idx="12"/>
          </p:nvPr>
        </p:nvSpPr>
        <p:spPr/>
        <p:txBody>
          <a:bodyPr/>
          <a:lstStyle/>
          <a:p>
            <a:pPr>
              <a:defRPr/>
            </a:pPr>
            <a:fld id="{BDD4EEA8-67A8-44EA-BD5B-5FD2A6DDA85C}" type="slidenum">
              <a:rPr lang="en-US"/>
              <a:pPr>
                <a:defRPr/>
              </a:pPr>
              <a:t>38</a:t>
            </a:fld>
            <a:endParaRPr lang="en-US" dirty="0"/>
          </a:p>
        </p:txBody>
      </p:sp>
      <p:pic>
        <p:nvPicPr>
          <p:cNvPr id="4710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33800"/>
            <a:ext cx="390842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US" altLang="en-US" b="1" smtClean="0">
                <a:solidFill>
                  <a:schemeClr val="accent1"/>
                </a:solidFill>
              </a:rPr>
              <a:t>Child Behavioral/Emotional Needs</a:t>
            </a:r>
          </a:p>
        </p:txBody>
      </p:sp>
      <p:pic>
        <p:nvPicPr>
          <p:cNvPr id="48132" name="Picture 2" descr="C:\Users\Owner\AppData\Local\Microsoft\Windows\Temporary Internet Files\Content.IE5\M8MANJBF\MP900448468[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02605"/>
            <a:ext cx="3657600" cy="3121152"/>
          </a:xfrm>
        </p:spPr>
      </p:pic>
      <p:sp>
        <p:nvSpPr>
          <p:cNvPr id="4" name="Content Placeholder 3"/>
          <p:cNvSpPr>
            <a:spLocks noGrp="1"/>
          </p:cNvSpPr>
          <p:nvPr>
            <p:ph sz="half" idx="2"/>
          </p:nvPr>
        </p:nvSpPr>
        <p:spPr/>
        <p:txBody>
          <a:bodyPr>
            <a:normAutofit fontScale="92500" lnSpcReduction="10000"/>
          </a:bodyPr>
          <a:lstStyle/>
          <a:p>
            <a:pPr marL="320040" indent="-320040" eaLnBrk="1" fontAlgn="auto" hangingPunct="1">
              <a:spcAft>
                <a:spcPts val="0"/>
              </a:spcAft>
              <a:buFont typeface="Wingdings"/>
              <a:buChar char=""/>
              <a:defRPr/>
            </a:pPr>
            <a:r>
              <a:rPr lang="en-US" dirty="0" smtClean="0"/>
              <a:t>Psychosis</a:t>
            </a:r>
          </a:p>
          <a:p>
            <a:pPr marL="320040" indent="-320040" eaLnBrk="1" fontAlgn="auto" hangingPunct="1">
              <a:spcAft>
                <a:spcPts val="0"/>
              </a:spcAft>
              <a:buFont typeface="Wingdings"/>
              <a:buChar char=""/>
              <a:defRPr/>
            </a:pPr>
            <a:r>
              <a:rPr lang="en-US" dirty="0" smtClean="0"/>
              <a:t>Attachment</a:t>
            </a:r>
          </a:p>
          <a:p>
            <a:pPr marL="320040" indent="-320040" eaLnBrk="1" fontAlgn="auto" hangingPunct="1">
              <a:spcAft>
                <a:spcPts val="0"/>
              </a:spcAft>
              <a:buFont typeface="Wingdings"/>
              <a:buChar char=""/>
              <a:defRPr/>
            </a:pPr>
            <a:r>
              <a:rPr lang="en-US" dirty="0" smtClean="0"/>
              <a:t>Impulsivity/Hyper-activity</a:t>
            </a:r>
          </a:p>
          <a:p>
            <a:pPr marL="320040" indent="-320040" eaLnBrk="1" fontAlgn="auto" hangingPunct="1">
              <a:spcAft>
                <a:spcPts val="0"/>
              </a:spcAft>
              <a:buFont typeface="Wingdings"/>
              <a:buChar char=""/>
              <a:defRPr/>
            </a:pPr>
            <a:r>
              <a:rPr lang="en-US" dirty="0" smtClean="0"/>
              <a:t>Depression</a:t>
            </a:r>
          </a:p>
          <a:p>
            <a:pPr marL="320040" indent="-320040" eaLnBrk="1" fontAlgn="auto" hangingPunct="1">
              <a:spcAft>
                <a:spcPts val="0"/>
              </a:spcAft>
              <a:buFont typeface="Wingdings"/>
              <a:buChar char=""/>
              <a:defRPr/>
            </a:pPr>
            <a:r>
              <a:rPr lang="en-US" dirty="0" smtClean="0"/>
              <a:t>Anxiety</a:t>
            </a:r>
          </a:p>
          <a:p>
            <a:pPr marL="320040" indent="-320040" eaLnBrk="1" fontAlgn="auto" hangingPunct="1">
              <a:spcAft>
                <a:spcPts val="0"/>
              </a:spcAft>
              <a:buFont typeface="Wingdings"/>
              <a:buChar char=""/>
              <a:defRPr/>
            </a:pPr>
            <a:r>
              <a:rPr lang="en-US" dirty="0" smtClean="0"/>
              <a:t>Oppositional</a:t>
            </a:r>
          </a:p>
          <a:p>
            <a:pPr marL="320040" indent="-320040" eaLnBrk="1" fontAlgn="auto" hangingPunct="1">
              <a:spcAft>
                <a:spcPts val="0"/>
              </a:spcAft>
              <a:buFont typeface="Wingdings"/>
              <a:buChar char=""/>
              <a:defRPr/>
            </a:pPr>
            <a:r>
              <a:rPr lang="en-US" dirty="0" smtClean="0"/>
              <a:t>Conduct</a:t>
            </a:r>
          </a:p>
          <a:p>
            <a:pPr marL="320040" indent="-320040" eaLnBrk="1" fontAlgn="auto" hangingPunct="1">
              <a:spcAft>
                <a:spcPts val="0"/>
              </a:spcAft>
              <a:buFont typeface="Wingdings"/>
              <a:buChar char=""/>
              <a:defRPr/>
            </a:pPr>
            <a:r>
              <a:rPr lang="en-US" dirty="0" smtClean="0"/>
              <a:t>Adjustment to Trauma</a:t>
            </a:r>
          </a:p>
          <a:p>
            <a:pPr marL="320040" indent="-320040" eaLnBrk="1" fontAlgn="auto" hangingPunct="1">
              <a:spcAft>
                <a:spcPts val="0"/>
              </a:spcAft>
              <a:buFont typeface="Wingdings"/>
              <a:buChar char=""/>
              <a:defRPr/>
            </a:pPr>
            <a:r>
              <a:rPr lang="en-US" dirty="0" smtClean="0"/>
              <a:t>Anger Control</a:t>
            </a:r>
          </a:p>
          <a:p>
            <a:pPr marL="320040" indent="-320040" eaLnBrk="1" fontAlgn="auto" hangingPunct="1">
              <a:spcAft>
                <a:spcPts val="0"/>
              </a:spcAft>
              <a:buFont typeface="Wingdings"/>
              <a:buChar char=""/>
              <a:defRPr/>
            </a:pPr>
            <a:r>
              <a:rPr lang="en-US" dirty="0" smtClean="0"/>
              <a:t>Substance Use</a:t>
            </a:r>
            <a:r>
              <a:rPr lang="en-US" baseline="30000" dirty="0" smtClean="0"/>
              <a:t>4</a:t>
            </a:r>
            <a:endParaRPr lang="en-US" dirty="0"/>
          </a:p>
        </p:txBody>
      </p:sp>
      <p:sp>
        <p:nvSpPr>
          <p:cNvPr id="5" name="Slide Number Placeholder 4"/>
          <p:cNvSpPr>
            <a:spLocks noGrp="1"/>
          </p:cNvSpPr>
          <p:nvPr>
            <p:ph type="sldNum" sz="quarter" idx="12"/>
          </p:nvPr>
        </p:nvSpPr>
        <p:spPr/>
        <p:txBody>
          <a:bodyPr/>
          <a:lstStyle/>
          <a:p>
            <a:pPr>
              <a:defRPr/>
            </a:pPr>
            <a:fld id="{FE4C866D-9DD6-46C3-84F3-815C27DF2190}" type="slidenum">
              <a:rPr lang="en-US"/>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Provide an overview of the CANS-FAST instruments</a:t>
            </a:r>
          </a:p>
          <a:p>
            <a:r>
              <a:rPr lang="en-US" dirty="0" smtClean="0"/>
              <a:t>Provide an opportunity to discover how you can help DCFS make accurate child and family assessments</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4</a:t>
            </a:fld>
            <a:endParaRPr lang="en-US" dirty="0"/>
          </a:p>
        </p:txBody>
      </p:sp>
    </p:spTree>
    <p:extLst>
      <p:ext uri="{BB962C8B-B14F-4D97-AF65-F5344CB8AC3E}">
        <p14:creationId xmlns:p14="http://schemas.microsoft.com/office/powerpoint/2010/main" val="951324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b="1" smtClean="0">
                <a:solidFill>
                  <a:schemeClr val="accent1"/>
                </a:solidFill>
              </a:rPr>
              <a:t>Child Risk Behaviors</a:t>
            </a:r>
          </a:p>
        </p:txBody>
      </p:sp>
      <p:sp>
        <p:nvSpPr>
          <p:cNvPr id="3" name="Content Placeholder 2"/>
          <p:cNvSpPr>
            <a:spLocks noGrp="1"/>
          </p:cNvSpPr>
          <p:nvPr>
            <p:ph sz="half" idx="1"/>
          </p:nvPr>
        </p:nvSpPr>
        <p:spPr>
          <a:xfrm>
            <a:off x="609600" y="1600200"/>
            <a:ext cx="3886200" cy="45720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Suicide Risk</a:t>
            </a:r>
          </a:p>
          <a:p>
            <a:pPr marL="320040" indent="-320040" eaLnBrk="1" fontAlgn="auto" hangingPunct="1">
              <a:spcAft>
                <a:spcPts val="0"/>
              </a:spcAft>
              <a:buFont typeface="Wingdings"/>
              <a:buChar char=""/>
              <a:defRPr/>
            </a:pPr>
            <a:r>
              <a:rPr lang="en-US" dirty="0" smtClean="0"/>
              <a:t>Self-Injurious Behavior</a:t>
            </a:r>
          </a:p>
          <a:p>
            <a:pPr marL="320040" indent="-320040" eaLnBrk="1" fontAlgn="auto" hangingPunct="1">
              <a:spcAft>
                <a:spcPts val="0"/>
              </a:spcAft>
              <a:buFont typeface="Wingdings"/>
              <a:buChar char=""/>
              <a:defRPr/>
            </a:pPr>
            <a:r>
              <a:rPr lang="en-US" dirty="0" smtClean="0"/>
              <a:t>Other Self-Harm</a:t>
            </a:r>
          </a:p>
          <a:p>
            <a:pPr marL="320040" indent="-320040" eaLnBrk="1" fontAlgn="auto" hangingPunct="1">
              <a:spcAft>
                <a:spcPts val="0"/>
              </a:spcAft>
              <a:buFont typeface="Wingdings"/>
              <a:buChar char=""/>
              <a:defRPr/>
            </a:pPr>
            <a:r>
              <a:rPr lang="en-US" dirty="0" smtClean="0"/>
              <a:t>Danger to Others</a:t>
            </a:r>
          </a:p>
          <a:p>
            <a:pPr marL="320040" indent="-320040" eaLnBrk="1" fontAlgn="auto" hangingPunct="1">
              <a:spcAft>
                <a:spcPts val="0"/>
              </a:spcAft>
              <a:buFont typeface="Wingdings"/>
              <a:buChar char=""/>
              <a:defRPr/>
            </a:pPr>
            <a:r>
              <a:rPr lang="en-US" dirty="0" smtClean="0"/>
              <a:t>Sexual Aggression</a:t>
            </a:r>
          </a:p>
          <a:p>
            <a:pPr marL="320040" indent="-320040" eaLnBrk="1" fontAlgn="auto" hangingPunct="1">
              <a:spcAft>
                <a:spcPts val="0"/>
              </a:spcAft>
              <a:buFont typeface="Wingdings"/>
              <a:buChar char=""/>
              <a:defRPr/>
            </a:pPr>
            <a:r>
              <a:rPr lang="en-US" dirty="0" smtClean="0"/>
              <a:t>Runaway</a:t>
            </a:r>
            <a:r>
              <a:rPr lang="en-US" baseline="30000" dirty="0" smtClean="0"/>
              <a:t>5</a:t>
            </a:r>
            <a:endParaRPr lang="en-US" dirty="0" smtClean="0"/>
          </a:p>
          <a:p>
            <a:pPr marL="320040" indent="-320040" eaLnBrk="1" fontAlgn="auto" hangingPunct="1">
              <a:spcAft>
                <a:spcPts val="0"/>
              </a:spcAft>
              <a:buFont typeface="Wingdings"/>
              <a:buChar char=""/>
              <a:defRPr/>
            </a:pPr>
            <a:r>
              <a:rPr lang="en-US" dirty="0" smtClean="0"/>
              <a:t>Delinquent Behavior</a:t>
            </a:r>
          </a:p>
          <a:p>
            <a:pPr marL="320040" indent="-320040" eaLnBrk="1" fontAlgn="auto" hangingPunct="1">
              <a:spcAft>
                <a:spcPts val="0"/>
              </a:spcAft>
              <a:buFont typeface="Wingdings"/>
              <a:buChar char=""/>
              <a:defRPr/>
            </a:pPr>
            <a:r>
              <a:rPr lang="en-US" dirty="0" smtClean="0"/>
              <a:t>Bullying</a:t>
            </a:r>
          </a:p>
          <a:p>
            <a:pPr marL="320040" indent="-320040" eaLnBrk="1" fontAlgn="auto" hangingPunct="1">
              <a:spcAft>
                <a:spcPts val="0"/>
              </a:spcAft>
              <a:buFont typeface="Wingdings"/>
              <a:buChar char=""/>
              <a:defRPr/>
            </a:pPr>
            <a:r>
              <a:rPr lang="en-US" dirty="0" smtClean="0"/>
              <a:t>Intentional Misbehavior</a:t>
            </a:r>
          </a:p>
          <a:p>
            <a:pPr marL="320040" indent="-320040" eaLnBrk="1" fontAlgn="auto" hangingPunct="1">
              <a:spcAft>
                <a:spcPts val="0"/>
              </a:spcAft>
              <a:buFont typeface="Wingdings"/>
              <a:buChar char=""/>
              <a:defRPr/>
            </a:pPr>
            <a:r>
              <a:rPr lang="en-US" dirty="0" smtClean="0"/>
              <a:t>Aggressive Behavior</a:t>
            </a:r>
          </a:p>
          <a:p>
            <a:pPr marL="320040" indent="-320040" eaLnBrk="1" fontAlgn="auto" hangingPunct="1">
              <a:spcAft>
                <a:spcPts val="0"/>
              </a:spcAft>
              <a:buFont typeface="Wingdings"/>
              <a:buChar char=""/>
              <a:defRPr/>
            </a:pPr>
            <a:r>
              <a:rPr lang="en-US" dirty="0" smtClean="0"/>
              <a:t>Exploited</a:t>
            </a:r>
            <a:endParaRPr lang="en-US" dirty="0"/>
          </a:p>
        </p:txBody>
      </p:sp>
      <p:pic>
        <p:nvPicPr>
          <p:cNvPr id="49157"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2643006"/>
            <a:ext cx="3657600" cy="2440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54BE258C-F567-4942-A3BA-D3B3C6741172}" type="slidenum">
              <a:rPr lang="en-US"/>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b="1" dirty="0" smtClean="0">
                <a:solidFill>
                  <a:schemeClr val="accent1"/>
                </a:solidFill>
              </a:rPr>
              <a:t>Trauma</a:t>
            </a:r>
          </a:p>
        </p:txBody>
      </p:sp>
      <p:pic>
        <p:nvPicPr>
          <p:cNvPr id="5018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925471"/>
            <a:ext cx="3657600" cy="387542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4267200" y="685800"/>
            <a:ext cx="3657600" cy="5638800"/>
          </a:xfrm>
        </p:spPr>
        <p:txBody>
          <a:bodyPr>
            <a:normAutofit/>
          </a:bodyPr>
          <a:lstStyle/>
          <a:p>
            <a:pPr marL="320040" indent="-320040" eaLnBrk="1" fontAlgn="auto" hangingPunct="1">
              <a:spcAft>
                <a:spcPts val="0"/>
              </a:spcAft>
              <a:buFont typeface="Wingdings"/>
              <a:buChar char=""/>
              <a:defRPr/>
            </a:pPr>
            <a:r>
              <a:rPr lang="en-US" sz="2000" dirty="0" smtClean="0"/>
              <a:t>Sexual Abuse</a:t>
            </a:r>
          </a:p>
          <a:p>
            <a:pPr marL="320040" indent="-320040" eaLnBrk="1" fontAlgn="auto" hangingPunct="1">
              <a:spcAft>
                <a:spcPts val="0"/>
              </a:spcAft>
              <a:buFont typeface="Wingdings"/>
              <a:buChar char=""/>
              <a:defRPr/>
            </a:pPr>
            <a:r>
              <a:rPr lang="en-US" sz="2000" dirty="0" smtClean="0"/>
              <a:t>Physical Abuse</a:t>
            </a:r>
          </a:p>
          <a:p>
            <a:pPr marL="320040" indent="-320040" eaLnBrk="1" fontAlgn="auto" hangingPunct="1">
              <a:spcAft>
                <a:spcPts val="0"/>
              </a:spcAft>
              <a:buFont typeface="Wingdings"/>
              <a:buChar char=""/>
              <a:defRPr/>
            </a:pPr>
            <a:r>
              <a:rPr lang="en-US" sz="2000" dirty="0" smtClean="0"/>
              <a:t>Emotional Abuse</a:t>
            </a:r>
          </a:p>
          <a:p>
            <a:pPr marL="320040" indent="-320040" eaLnBrk="1" fontAlgn="auto" hangingPunct="1">
              <a:spcAft>
                <a:spcPts val="0"/>
              </a:spcAft>
              <a:buFont typeface="Wingdings"/>
              <a:buChar char=""/>
              <a:defRPr/>
            </a:pPr>
            <a:r>
              <a:rPr lang="en-US" sz="2000" dirty="0" smtClean="0"/>
              <a:t>Neglect</a:t>
            </a:r>
          </a:p>
          <a:p>
            <a:pPr marL="320040" indent="-320040" eaLnBrk="1" fontAlgn="auto" hangingPunct="1">
              <a:spcAft>
                <a:spcPts val="0"/>
              </a:spcAft>
              <a:buFont typeface="Wingdings"/>
              <a:buChar char=""/>
              <a:defRPr/>
            </a:pPr>
            <a:r>
              <a:rPr lang="en-US" sz="2000" dirty="0" smtClean="0"/>
              <a:t>Medical Trauma</a:t>
            </a:r>
          </a:p>
          <a:p>
            <a:pPr marL="320040" indent="-320040" eaLnBrk="1" fontAlgn="auto" hangingPunct="1">
              <a:spcAft>
                <a:spcPts val="0"/>
              </a:spcAft>
              <a:buFont typeface="Wingdings"/>
              <a:buChar char=""/>
              <a:defRPr/>
            </a:pPr>
            <a:r>
              <a:rPr lang="en-US" sz="2000" dirty="0" smtClean="0"/>
              <a:t>Natural Disaster</a:t>
            </a:r>
          </a:p>
          <a:p>
            <a:pPr marL="320040" indent="-320040" eaLnBrk="1" fontAlgn="auto" hangingPunct="1">
              <a:spcAft>
                <a:spcPts val="0"/>
              </a:spcAft>
              <a:buFont typeface="Wingdings"/>
              <a:buChar char=""/>
              <a:defRPr/>
            </a:pPr>
            <a:r>
              <a:rPr lang="en-US" sz="2000" dirty="0" smtClean="0"/>
              <a:t>Witness to </a:t>
            </a:r>
            <a:r>
              <a:rPr lang="en-US" sz="2000" dirty="0" smtClean="0"/>
              <a:t>Family</a:t>
            </a:r>
            <a:r>
              <a:rPr lang="en-US" sz="2000" dirty="0" smtClean="0"/>
              <a:t> </a:t>
            </a:r>
            <a:r>
              <a:rPr lang="en-US" sz="2000" dirty="0" smtClean="0"/>
              <a:t>Violence</a:t>
            </a:r>
          </a:p>
          <a:p>
            <a:pPr marL="320040" indent="-320040" eaLnBrk="1" fontAlgn="auto" hangingPunct="1">
              <a:spcAft>
                <a:spcPts val="0"/>
              </a:spcAft>
              <a:buFont typeface="Wingdings"/>
              <a:buChar char=""/>
              <a:defRPr/>
            </a:pPr>
            <a:r>
              <a:rPr lang="en-US" sz="2000" dirty="0" smtClean="0"/>
              <a:t>Witness to Community Violence</a:t>
            </a:r>
          </a:p>
          <a:p>
            <a:pPr marL="320040" indent="-320040" eaLnBrk="1" fontAlgn="auto" hangingPunct="1">
              <a:spcAft>
                <a:spcPts val="0"/>
              </a:spcAft>
              <a:buFont typeface="Wingdings"/>
              <a:buChar char=""/>
              <a:defRPr/>
            </a:pPr>
            <a:r>
              <a:rPr lang="en-US" sz="2000" dirty="0" smtClean="0"/>
              <a:t>Witness/Victim to Criminal </a:t>
            </a:r>
            <a:r>
              <a:rPr lang="en-US" sz="2000" dirty="0" smtClean="0"/>
              <a:t>Activity</a:t>
            </a:r>
          </a:p>
          <a:p>
            <a:pPr marL="320040" indent="-320040" eaLnBrk="1" fontAlgn="auto" hangingPunct="1">
              <a:spcAft>
                <a:spcPts val="0"/>
              </a:spcAft>
              <a:buFont typeface="Wingdings"/>
              <a:buChar char=""/>
              <a:defRPr/>
            </a:pPr>
            <a:r>
              <a:rPr lang="en-US" sz="2000" dirty="0" smtClean="0"/>
              <a:t>War/Terrorism</a:t>
            </a:r>
          </a:p>
          <a:p>
            <a:pPr marL="320040" indent="-320040" eaLnBrk="1" fontAlgn="auto" hangingPunct="1">
              <a:spcAft>
                <a:spcPts val="0"/>
              </a:spcAft>
              <a:buFont typeface="Wingdings"/>
              <a:buChar char=""/>
              <a:defRPr/>
            </a:pPr>
            <a:r>
              <a:rPr lang="en-US" sz="2000" dirty="0" smtClean="0"/>
              <a:t>Disruption in Caregiver</a:t>
            </a:r>
          </a:p>
          <a:p>
            <a:pPr marL="320040" indent="-320040" eaLnBrk="1" fontAlgn="auto" hangingPunct="1">
              <a:spcAft>
                <a:spcPts val="0"/>
              </a:spcAft>
              <a:buFont typeface="Wingdings"/>
              <a:buChar char=""/>
              <a:defRPr/>
            </a:pPr>
            <a:r>
              <a:rPr lang="en-US" sz="2000" dirty="0" smtClean="0"/>
              <a:t>Grief and Loss</a:t>
            </a:r>
            <a:endParaRPr lang="en-US" sz="2000" dirty="0"/>
          </a:p>
        </p:txBody>
      </p:sp>
      <p:sp>
        <p:nvSpPr>
          <p:cNvPr id="5" name="Slide Number Placeholder 4"/>
          <p:cNvSpPr>
            <a:spLocks noGrp="1"/>
          </p:cNvSpPr>
          <p:nvPr>
            <p:ph type="sldNum" sz="quarter" idx="12"/>
          </p:nvPr>
        </p:nvSpPr>
        <p:spPr/>
        <p:txBody>
          <a:bodyPr/>
          <a:lstStyle/>
          <a:p>
            <a:pPr>
              <a:defRPr/>
            </a:pPr>
            <a:fld id="{640EC848-4AD9-4CA4-878C-5E2C895FEC4E}" type="slidenum">
              <a:rPr lang="en-US"/>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301625" y="228600"/>
            <a:ext cx="8534400" cy="914400"/>
          </a:xfrm>
        </p:spPr>
        <p:txBody>
          <a:bodyPr>
            <a:normAutofit fontScale="90000"/>
          </a:bodyPr>
          <a:lstStyle/>
          <a:p>
            <a:pPr eaLnBrk="1" hangingPunct="1"/>
            <a:r>
              <a:rPr lang="en-US" altLang="en-US" sz="3200" b="1" smtClean="0">
                <a:solidFill>
                  <a:schemeClr val="accent1"/>
                </a:solidFill>
              </a:rPr>
              <a:t>Permanency Planning - </a:t>
            </a:r>
            <a:r>
              <a:rPr lang="en-US" altLang="en-US" sz="3200" b="1" u="sng" smtClean="0">
                <a:solidFill>
                  <a:schemeClr val="accent1"/>
                </a:solidFill>
              </a:rPr>
              <a:t>Caregiver </a:t>
            </a:r>
            <a:r>
              <a:rPr lang="en-US" altLang="en-US" sz="3200" b="1" smtClean="0">
                <a:solidFill>
                  <a:schemeClr val="accent1"/>
                </a:solidFill>
              </a:rPr>
              <a:t>Strengths &amp; Needs</a:t>
            </a:r>
          </a:p>
        </p:txBody>
      </p:sp>
      <p:sp>
        <p:nvSpPr>
          <p:cNvPr id="7" name="Content Placeholder 6"/>
          <p:cNvSpPr>
            <a:spLocks noGrp="1"/>
          </p:cNvSpPr>
          <p:nvPr>
            <p:ph sz="half" idx="1"/>
          </p:nvPr>
        </p:nvSpPr>
        <p:spPr/>
        <p:txBody>
          <a:bodyPr>
            <a:normAutofit fontScale="85000" lnSpcReduction="10000"/>
          </a:bodyPr>
          <a:lstStyle/>
          <a:p>
            <a:pPr marL="320040" indent="-320040" eaLnBrk="1" fontAlgn="auto" hangingPunct="1">
              <a:spcAft>
                <a:spcPts val="0"/>
              </a:spcAft>
              <a:buFont typeface="Wingdings"/>
              <a:buChar char=""/>
              <a:defRPr/>
            </a:pPr>
            <a:r>
              <a:rPr lang="en-US" dirty="0" smtClean="0"/>
              <a:t>Supervision</a:t>
            </a:r>
          </a:p>
          <a:p>
            <a:pPr marL="320040" indent="-320040" eaLnBrk="1" fontAlgn="auto" hangingPunct="1">
              <a:spcAft>
                <a:spcPts val="0"/>
              </a:spcAft>
              <a:buFont typeface="Wingdings"/>
              <a:buChar char=""/>
              <a:defRPr/>
            </a:pPr>
            <a:r>
              <a:rPr lang="en-US" dirty="0" smtClean="0"/>
              <a:t>Parenting Skills</a:t>
            </a:r>
          </a:p>
          <a:p>
            <a:pPr marL="320040" indent="-320040" eaLnBrk="1" fontAlgn="auto" hangingPunct="1">
              <a:spcAft>
                <a:spcPts val="0"/>
              </a:spcAft>
              <a:buFont typeface="Wingdings"/>
              <a:buChar char=""/>
              <a:defRPr/>
            </a:pPr>
            <a:r>
              <a:rPr lang="en-US" dirty="0" smtClean="0"/>
              <a:t>Knowledge of Child</a:t>
            </a:r>
          </a:p>
          <a:p>
            <a:pPr marL="320040" indent="-320040" eaLnBrk="1" fontAlgn="auto" hangingPunct="1">
              <a:spcAft>
                <a:spcPts val="0"/>
              </a:spcAft>
              <a:buFont typeface="Wingdings"/>
              <a:buChar char=""/>
              <a:defRPr/>
            </a:pPr>
            <a:r>
              <a:rPr lang="en-US" dirty="0" smtClean="0"/>
              <a:t>Knowledge of Rights &amp; Responsibilities</a:t>
            </a:r>
          </a:p>
          <a:p>
            <a:pPr marL="320040" indent="-320040" eaLnBrk="1" fontAlgn="auto" hangingPunct="1">
              <a:spcAft>
                <a:spcPts val="0"/>
              </a:spcAft>
              <a:buFont typeface="Wingdings"/>
              <a:buChar char=""/>
              <a:defRPr/>
            </a:pPr>
            <a:r>
              <a:rPr lang="en-US" dirty="0" smtClean="0"/>
              <a:t>Organization</a:t>
            </a:r>
          </a:p>
          <a:p>
            <a:pPr marL="320040" indent="-320040" eaLnBrk="1" fontAlgn="auto" hangingPunct="1">
              <a:spcAft>
                <a:spcPts val="0"/>
              </a:spcAft>
              <a:buFont typeface="Wingdings"/>
              <a:buChar char=""/>
              <a:defRPr/>
            </a:pPr>
            <a:r>
              <a:rPr lang="en-US" dirty="0" smtClean="0"/>
              <a:t>Social Resources</a:t>
            </a:r>
          </a:p>
          <a:p>
            <a:pPr marL="320040" indent="-320040" eaLnBrk="1" fontAlgn="auto" hangingPunct="1">
              <a:spcAft>
                <a:spcPts val="0"/>
              </a:spcAft>
              <a:buFont typeface="Wingdings"/>
              <a:buChar char=""/>
              <a:defRPr/>
            </a:pPr>
            <a:r>
              <a:rPr lang="en-US" dirty="0" smtClean="0"/>
              <a:t>Residential Stability</a:t>
            </a:r>
          </a:p>
          <a:p>
            <a:pPr marL="320040" indent="-320040" eaLnBrk="1" fontAlgn="auto" hangingPunct="1">
              <a:spcAft>
                <a:spcPts val="0"/>
              </a:spcAft>
              <a:buFont typeface="Wingdings"/>
              <a:buChar char=""/>
              <a:defRPr/>
            </a:pPr>
            <a:r>
              <a:rPr lang="en-US" dirty="0" smtClean="0"/>
              <a:t>Empathy with Children</a:t>
            </a:r>
          </a:p>
          <a:p>
            <a:pPr marL="320040" indent="-320040" eaLnBrk="1" fontAlgn="auto" hangingPunct="1">
              <a:spcAft>
                <a:spcPts val="0"/>
              </a:spcAft>
              <a:buFont typeface="Wingdings"/>
              <a:buChar char=""/>
              <a:defRPr/>
            </a:pPr>
            <a:r>
              <a:rPr lang="en-US" dirty="0" smtClean="0"/>
              <a:t>Boundaries</a:t>
            </a:r>
          </a:p>
          <a:p>
            <a:pPr marL="320040" indent="-320040" eaLnBrk="1" fontAlgn="auto" hangingPunct="1">
              <a:spcAft>
                <a:spcPts val="0"/>
              </a:spcAft>
              <a:buFont typeface="Wingdings"/>
              <a:buChar char=""/>
              <a:defRPr/>
            </a:pPr>
            <a:r>
              <a:rPr lang="en-US" dirty="0" smtClean="0"/>
              <a:t>Involvement</a:t>
            </a:r>
            <a:endParaRPr lang="en-US" dirty="0"/>
          </a:p>
          <a:p>
            <a:pPr marL="320040" indent="-320040" eaLnBrk="1" fontAlgn="auto" hangingPunct="1">
              <a:spcAft>
                <a:spcPts val="0"/>
              </a:spcAft>
              <a:buFont typeface="Wingdings"/>
              <a:buChar char=""/>
              <a:defRPr/>
            </a:pPr>
            <a:r>
              <a:rPr lang="en-US" dirty="0" smtClean="0"/>
              <a:t>Posttraumatic Reactions</a:t>
            </a:r>
          </a:p>
        </p:txBody>
      </p:sp>
      <p:pic>
        <p:nvPicPr>
          <p:cNvPr id="51205" name="Picture 3" descr="C:\Users\Owner\AppData\Local\Microsoft\Windows\Temporary Internet Files\Content.IE5\P9EFXG83\MP90040024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676400"/>
            <a:ext cx="3886200" cy="3108325"/>
          </a:xfrm>
        </p:spPr>
      </p:pic>
      <p:sp>
        <p:nvSpPr>
          <p:cNvPr id="4" name="Slide Number Placeholder 3"/>
          <p:cNvSpPr>
            <a:spLocks noGrp="1"/>
          </p:cNvSpPr>
          <p:nvPr>
            <p:ph type="sldNum" sz="quarter" idx="12"/>
          </p:nvPr>
        </p:nvSpPr>
        <p:spPr/>
        <p:txBody>
          <a:bodyPr/>
          <a:lstStyle/>
          <a:p>
            <a:pPr>
              <a:defRPr/>
            </a:pPr>
            <a:fld id="{F06682F5-F9C8-4690-A353-72794455DFD8}" type="slidenum">
              <a:rPr lang="en-US"/>
              <a:pPr>
                <a:defRPr/>
              </a:pPr>
              <a:t>42</a:t>
            </a:fld>
            <a:endParaRPr lang="en-US" dirty="0"/>
          </a:p>
        </p:txBody>
      </p:sp>
      <p:sp>
        <p:nvSpPr>
          <p:cNvPr id="2" name="TextBox 1"/>
          <p:cNvSpPr txBox="1">
            <a:spLocks noChangeArrowheads="1"/>
          </p:cNvSpPr>
          <p:nvPr/>
        </p:nvSpPr>
        <p:spPr bwMode="auto">
          <a:xfrm>
            <a:off x="4648200" y="4886325"/>
            <a:ext cx="4419600" cy="1200150"/>
          </a:xfrm>
          <a:prstGeom prst="rect">
            <a:avLst/>
          </a:prstGeom>
          <a:noFill/>
          <a:ln w="2857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latin typeface="Tw Cen MT" pitchFamily="34" charset="0"/>
              </a:rPr>
              <a:t>If a child is in a temporary placement (foster home, treatment facility, and etc.) the “caregiver” section is not to be rated UNLESS the goal is </a:t>
            </a:r>
            <a:r>
              <a:rPr lang="en-US" altLang="en-US" sz="1800" b="1">
                <a:latin typeface="Tw Cen MT" pitchFamily="34" charset="0"/>
              </a:rPr>
              <a:t>REUNIFICATION</a:t>
            </a:r>
            <a:r>
              <a:rPr lang="en-US" altLang="en-US" sz="1800">
                <a:latin typeface="Tw Cen MT" pitchFamily="34" charset="0"/>
              </a:rPr>
              <a:t> or </a:t>
            </a:r>
            <a:r>
              <a:rPr lang="en-US" altLang="en-US" sz="1800" b="1">
                <a:latin typeface="Tw Cen MT" pitchFamily="34" charset="0"/>
              </a:rPr>
              <a:t>ADOPTION.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a:xfrm>
            <a:off x="228600" y="304800"/>
            <a:ext cx="8534400" cy="838200"/>
          </a:xfrm>
        </p:spPr>
        <p:txBody>
          <a:bodyPr>
            <a:normAutofit fontScale="90000"/>
          </a:bodyPr>
          <a:lstStyle/>
          <a:p>
            <a:pPr eaLnBrk="1" hangingPunct="1"/>
            <a:r>
              <a:rPr lang="en-US" altLang="en-US" sz="3200" b="1" smtClean="0">
                <a:solidFill>
                  <a:schemeClr val="accent1"/>
                </a:solidFill>
              </a:rPr>
              <a:t>Permanency Planning - Caregiver Strengths &amp; Needs Continued</a:t>
            </a:r>
          </a:p>
        </p:txBody>
      </p:sp>
      <p:sp>
        <p:nvSpPr>
          <p:cNvPr id="7" name="Content Placeholder 6"/>
          <p:cNvSpPr>
            <a:spLocks noGrp="1"/>
          </p:cNvSpPr>
          <p:nvPr>
            <p:ph sz="half" idx="1"/>
          </p:nvPr>
        </p:nvSpPr>
        <p:spPr/>
        <p:txBody>
          <a:bodyPr>
            <a:normAutofit fontScale="77500" lnSpcReduction="20000"/>
          </a:bodyPr>
          <a:lstStyle/>
          <a:p>
            <a:pPr marL="320040" indent="-320040" eaLnBrk="1" fontAlgn="auto" hangingPunct="1">
              <a:spcAft>
                <a:spcPts val="0"/>
              </a:spcAft>
              <a:buFont typeface="Wingdings"/>
              <a:buChar char=""/>
              <a:defRPr/>
            </a:pPr>
            <a:r>
              <a:rPr lang="en-US" dirty="0" smtClean="0"/>
              <a:t>Knowledge of Family/Child Needs</a:t>
            </a:r>
          </a:p>
          <a:p>
            <a:pPr marL="320040" indent="-320040" eaLnBrk="1" fontAlgn="auto" hangingPunct="1">
              <a:spcAft>
                <a:spcPts val="0"/>
              </a:spcAft>
              <a:buFont typeface="Wingdings"/>
              <a:buChar char=""/>
              <a:defRPr/>
            </a:pPr>
            <a:r>
              <a:rPr lang="en-US" dirty="0" smtClean="0"/>
              <a:t>Knowledge of Service Options</a:t>
            </a:r>
          </a:p>
          <a:p>
            <a:pPr marL="320040" indent="-320040" eaLnBrk="1" fontAlgn="auto" hangingPunct="1">
              <a:spcAft>
                <a:spcPts val="0"/>
              </a:spcAft>
              <a:buFont typeface="Wingdings"/>
              <a:buChar char=""/>
              <a:defRPr/>
            </a:pPr>
            <a:r>
              <a:rPr lang="en-US" dirty="0" smtClean="0"/>
              <a:t>Ability to Listen</a:t>
            </a:r>
          </a:p>
          <a:p>
            <a:pPr marL="320040" indent="-320040" eaLnBrk="1" fontAlgn="auto" hangingPunct="1">
              <a:spcAft>
                <a:spcPts val="0"/>
              </a:spcAft>
              <a:buFont typeface="Wingdings"/>
              <a:buChar char=""/>
              <a:defRPr/>
            </a:pPr>
            <a:r>
              <a:rPr lang="en-US" dirty="0" smtClean="0"/>
              <a:t>Ability to Communicate</a:t>
            </a:r>
          </a:p>
          <a:p>
            <a:pPr marL="320040" indent="-320040" eaLnBrk="1" fontAlgn="auto" hangingPunct="1">
              <a:spcAft>
                <a:spcPts val="0"/>
              </a:spcAft>
              <a:buFont typeface="Wingdings"/>
              <a:buChar char=""/>
              <a:defRPr/>
            </a:pPr>
            <a:r>
              <a:rPr lang="en-US" dirty="0" smtClean="0"/>
              <a:t>Satisfaction with Services Arrangement</a:t>
            </a:r>
          </a:p>
          <a:p>
            <a:pPr marL="320040" indent="-320040" eaLnBrk="1" fontAlgn="auto" hangingPunct="1">
              <a:spcAft>
                <a:spcPts val="0"/>
              </a:spcAft>
              <a:buFont typeface="Wingdings"/>
              <a:buChar char=""/>
              <a:defRPr/>
            </a:pPr>
            <a:r>
              <a:rPr lang="en-US" dirty="0" smtClean="0"/>
              <a:t>Physical Health</a:t>
            </a:r>
          </a:p>
          <a:p>
            <a:pPr marL="320040" indent="-320040" eaLnBrk="1" fontAlgn="auto" hangingPunct="1">
              <a:spcAft>
                <a:spcPts val="0"/>
              </a:spcAft>
              <a:buFont typeface="Wingdings"/>
              <a:buChar char=""/>
              <a:defRPr/>
            </a:pPr>
            <a:r>
              <a:rPr lang="en-US" dirty="0" smtClean="0"/>
              <a:t>Mental Health</a:t>
            </a:r>
          </a:p>
          <a:p>
            <a:pPr marL="320040" indent="-320040" eaLnBrk="1" fontAlgn="auto" hangingPunct="1">
              <a:spcAft>
                <a:spcPts val="0"/>
              </a:spcAft>
              <a:buFont typeface="Wingdings"/>
              <a:buChar char=""/>
              <a:defRPr/>
            </a:pPr>
            <a:r>
              <a:rPr lang="en-US" dirty="0" smtClean="0"/>
              <a:t>Substance Use</a:t>
            </a:r>
            <a:r>
              <a:rPr lang="en-US" baseline="30000" dirty="0" smtClean="0"/>
              <a:t>7</a:t>
            </a:r>
            <a:endParaRPr lang="en-US" dirty="0" smtClean="0"/>
          </a:p>
          <a:p>
            <a:pPr marL="320040" indent="-320040" eaLnBrk="1" fontAlgn="auto" hangingPunct="1">
              <a:spcAft>
                <a:spcPts val="0"/>
              </a:spcAft>
              <a:buFont typeface="Wingdings"/>
              <a:buChar char=""/>
              <a:defRPr/>
            </a:pPr>
            <a:r>
              <a:rPr lang="en-US" dirty="0" smtClean="0"/>
              <a:t>Developmental</a:t>
            </a:r>
          </a:p>
          <a:p>
            <a:pPr marL="320040" indent="-320040" eaLnBrk="1" fontAlgn="auto" hangingPunct="1">
              <a:spcAft>
                <a:spcPts val="0"/>
              </a:spcAft>
              <a:buFont typeface="Wingdings"/>
              <a:buChar char=""/>
              <a:defRPr/>
            </a:pPr>
            <a:r>
              <a:rPr lang="en-US" dirty="0" smtClean="0"/>
              <a:t>Accessibility to Child Care Arrangement</a:t>
            </a:r>
          </a:p>
          <a:p>
            <a:pPr marL="320040" indent="-320040" eaLnBrk="1" fontAlgn="auto" hangingPunct="1">
              <a:spcAft>
                <a:spcPts val="0"/>
              </a:spcAft>
              <a:buFont typeface="Wingdings"/>
              <a:buChar char=""/>
              <a:defRPr/>
            </a:pPr>
            <a:r>
              <a:rPr lang="en-US" dirty="0" smtClean="0"/>
              <a:t>Family Stress</a:t>
            </a:r>
          </a:p>
        </p:txBody>
      </p:sp>
      <p:pic>
        <p:nvPicPr>
          <p:cNvPr id="52229" name="Picture 3" descr="C:\Users\Owner\AppData\Local\Microsoft\Windows\Temporary Internet Files\Content.IE5\P9EFXG83\MP900400242[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76800" y="1447800"/>
            <a:ext cx="3733800" cy="2671763"/>
          </a:xfrm>
        </p:spPr>
      </p:pic>
      <p:sp>
        <p:nvSpPr>
          <p:cNvPr id="4" name="Slide Number Placeholder 3"/>
          <p:cNvSpPr>
            <a:spLocks noGrp="1"/>
          </p:cNvSpPr>
          <p:nvPr>
            <p:ph type="sldNum" sz="quarter" idx="12"/>
          </p:nvPr>
        </p:nvSpPr>
        <p:spPr/>
        <p:txBody>
          <a:bodyPr/>
          <a:lstStyle/>
          <a:p>
            <a:pPr>
              <a:defRPr/>
            </a:pPr>
            <a:fld id="{6DABA412-7E68-4A99-B310-61D9337BA557}" type="slidenum">
              <a:rPr lang="en-US"/>
              <a:pPr>
                <a:defRPr/>
              </a:pPr>
              <a:t>43</a:t>
            </a:fld>
            <a:endParaRPr lang="en-US" dirty="0"/>
          </a:p>
        </p:txBody>
      </p:sp>
      <p:sp>
        <p:nvSpPr>
          <p:cNvPr id="8" name="Content Placeholder 6"/>
          <p:cNvSpPr txBox="1">
            <a:spLocks/>
          </p:cNvSpPr>
          <p:nvPr/>
        </p:nvSpPr>
        <p:spPr bwMode="auto">
          <a:xfrm>
            <a:off x="4495800" y="4343400"/>
            <a:ext cx="449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indent="-320040" eaLnBrk="1" fontAlgn="auto" hangingPunct="1">
              <a:spcAft>
                <a:spcPts val="0"/>
              </a:spcAft>
              <a:buFont typeface="Wingdings"/>
              <a:buChar char=""/>
              <a:defRPr/>
            </a:pPr>
            <a:r>
              <a:rPr lang="en-US" dirty="0" smtClean="0"/>
              <a:t>Employment/Educational Functioning</a:t>
            </a:r>
          </a:p>
          <a:p>
            <a:pPr marL="320040" indent="-320040" eaLnBrk="1" fontAlgn="auto" hangingPunct="1">
              <a:spcAft>
                <a:spcPts val="0"/>
              </a:spcAft>
              <a:buFont typeface="Wingdings"/>
              <a:buChar char=""/>
              <a:defRPr/>
            </a:pPr>
            <a:r>
              <a:rPr lang="en-US" dirty="0" smtClean="0"/>
              <a:t>Educational Attainment</a:t>
            </a:r>
          </a:p>
          <a:p>
            <a:pPr marL="320040" indent="-320040" eaLnBrk="1" fontAlgn="auto" hangingPunct="1">
              <a:spcAft>
                <a:spcPts val="0"/>
              </a:spcAft>
              <a:buFont typeface="Wingdings"/>
              <a:buChar char=""/>
              <a:defRPr/>
            </a:pPr>
            <a:r>
              <a:rPr lang="en-US" dirty="0" smtClean="0"/>
              <a:t>Legal</a:t>
            </a:r>
          </a:p>
          <a:p>
            <a:pPr marL="320040" indent="-320040" eaLnBrk="1" fontAlgn="auto" hangingPunct="1">
              <a:spcAft>
                <a:spcPts val="0"/>
              </a:spcAft>
              <a:buFont typeface="Wingdings"/>
              <a:buChar char=""/>
              <a:defRPr/>
            </a:pPr>
            <a:r>
              <a:rPr lang="en-US" dirty="0" smtClean="0"/>
              <a:t>Financial Resources</a:t>
            </a:r>
          </a:p>
          <a:p>
            <a:pPr marL="320040" indent="-320040" eaLnBrk="1" fontAlgn="auto" hangingPunct="1">
              <a:spcAft>
                <a:spcPts val="0"/>
              </a:spcAft>
              <a:buFont typeface="Wingdings"/>
              <a:buChar char=""/>
              <a:defRPr/>
            </a:pPr>
            <a:r>
              <a:rPr lang="en-US" dirty="0" smtClean="0"/>
              <a:t>Transportation</a:t>
            </a:r>
          </a:p>
          <a:p>
            <a:pPr marL="320040" indent="-320040" eaLnBrk="1" fontAlgn="auto" hangingPunct="1">
              <a:spcAft>
                <a:spcPts val="0"/>
              </a:spcAft>
              <a:buFont typeface="Wingdings"/>
              <a:buChar char=""/>
              <a:defRPr/>
            </a:pPr>
            <a:r>
              <a:rPr lang="en-US" dirty="0" smtClean="0"/>
              <a:t>Safety</a:t>
            </a:r>
          </a:p>
          <a:p>
            <a:pPr marL="320040" indent="-320040" eaLnBrk="1" fontAlgn="auto" hangingPunct="1">
              <a:spcAft>
                <a:spcPts val="0"/>
              </a:spcAft>
              <a:buFont typeface="Wingdings"/>
              <a:buChar char=""/>
              <a:defRPr/>
            </a:pPr>
            <a:r>
              <a:rPr lang="en-US" dirty="0" smtClean="0"/>
              <a:t>Marital/Partner Violence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itle 1"/>
          <p:cNvSpPr>
            <a:spLocks noGrp="1"/>
          </p:cNvSpPr>
          <p:nvPr>
            <p:ph type="title"/>
          </p:nvPr>
        </p:nvSpPr>
        <p:spPr/>
        <p:txBody>
          <a:bodyPr>
            <a:normAutofit fontScale="90000"/>
          </a:bodyPr>
          <a:lstStyle/>
          <a:p>
            <a:pPr eaLnBrk="1" fontAlgn="auto" hangingPunct="1">
              <a:spcAft>
                <a:spcPts val="0"/>
              </a:spcAft>
              <a:defRPr/>
            </a:pPr>
            <a:r>
              <a:rPr lang="en-US" altLang="en-US" sz="4000" dirty="0" smtClean="0">
                <a:solidFill>
                  <a:schemeClr val="accent3">
                    <a:shade val="75000"/>
                  </a:schemeClr>
                </a:solidFill>
              </a:rPr>
              <a:t/>
            </a:r>
            <a:br>
              <a:rPr lang="en-US" altLang="en-US" sz="4000" dirty="0" smtClean="0">
                <a:solidFill>
                  <a:schemeClr val="accent3">
                    <a:shade val="75000"/>
                  </a:schemeClr>
                </a:solidFill>
              </a:rPr>
            </a:br>
            <a:r>
              <a:rPr lang="en-US" altLang="en-US" sz="4000" b="1" dirty="0" smtClean="0"/>
              <a:t>Modules for CANS (0-4)</a:t>
            </a:r>
            <a:r>
              <a:rPr lang="en-US" altLang="en-US" b="1" dirty="0" smtClean="0"/>
              <a:t/>
            </a:r>
            <a:br>
              <a:rPr lang="en-US" altLang="en-US" b="1" dirty="0" smtClean="0"/>
            </a:br>
            <a:endParaRPr lang="en-US" altLang="en-US" b="1" dirty="0" smtClean="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713368122"/>
              </p:ext>
            </p:extLst>
          </p:nvPr>
        </p:nvGraphicFramePr>
        <p:xfrm>
          <a:off x="914400" y="2209800"/>
          <a:ext cx="7391400" cy="2103294"/>
        </p:xfrm>
        <a:graphic>
          <a:graphicData uri="http://schemas.openxmlformats.org/drawingml/2006/table">
            <a:tbl>
              <a:tblPr firstRow="1" firstCol="1" bandRow="1"/>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701098">
                <a:tc rowSpan="4">
                  <a:txBody>
                    <a:bodyPr/>
                    <a:lstStyle/>
                    <a:p>
                      <a:pPr marL="0" marR="0" algn="ctr">
                        <a:lnSpc>
                          <a:spcPct val="115000"/>
                        </a:lnSpc>
                        <a:spcBef>
                          <a:spcPts val="0"/>
                        </a:spcBef>
                        <a:spcAft>
                          <a:spcPts val="0"/>
                        </a:spcAft>
                      </a:pPr>
                      <a:r>
                        <a:rPr lang="en-US" sz="2000" b="1" dirty="0">
                          <a:solidFill>
                            <a:schemeClr val="bg1"/>
                          </a:solidFill>
                          <a:effectLst/>
                          <a:latin typeface="Calibri"/>
                          <a:ea typeface="Calibri"/>
                          <a:cs typeface="Times New Roman"/>
                        </a:rPr>
                        <a:t>MODULES</a:t>
                      </a:r>
                    </a:p>
                    <a:p>
                      <a:pPr marL="0" marR="0" algn="ctr">
                        <a:lnSpc>
                          <a:spcPct val="115000"/>
                        </a:lnSpc>
                        <a:spcBef>
                          <a:spcPts val="0"/>
                        </a:spcBef>
                        <a:spcAft>
                          <a:spcPts val="0"/>
                        </a:spcAft>
                      </a:pPr>
                      <a:r>
                        <a:rPr lang="en-US" sz="2000" b="1" i="0" dirty="0">
                          <a:solidFill>
                            <a:schemeClr val="bg1"/>
                          </a:solidFill>
                          <a:effectLst/>
                          <a:latin typeface="Calibri"/>
                          <a:ea typeface="Calibri"/>
                          <a:cs typeface="Times New Roman"/>
                        </a:rPr>
                        <a:t>Complete any specific module </a:t>
                      </a:r>
                      <a:r>
                        <a:rPr lang="en-US" sz="2000" b="1" i="0" u="sng" dirty="0">
                          <a:solidFill>
                            <a:schemeClr val="bg1"/>
                          </a:solidFill>
                          <a:effectLst/>
                          <a:latin typeface="Calibri"/>
                          <a:ea typeface="Calibri"/>
                          <a:cs typeface="Times New Roman"/>
                        </a:rPr>
                        <a:t>only</a:t>
                      </a:r>
                      <a:r>
                        <a:rPr lang="en-US" sz="2000" b="1" i="0" dirty="0">
                          <a:solidFill>
                            <a:schemeClr val="bg1"/>
                          </a:solidFill>
                          <a:effectLst/>
                          <a:latin typeface="Calibri"/>
                          <a:ea typeface="Calibri"/>
                          <a:cs typeface="Times New Roman"/>
                        </a:rPr>
                        <a:t> if indicated on the initial page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b="1" baseline="30000" dirty="0" smtClean="0">
                          <a:solidFill>
                            <a:schemeClr val="bg1"/>
                          </a:solidFill>
                          <a:effectLst/>
                          <a:latin typeface="Calibri"/>
                          <a:ea typeface="Calibri"/>
                          <a:cs typeface="Times New Roman"/>
                        </a:rPr>
                        <a:t>1</a:t>
                      </a:r>
                      <a:r>
                        <a:rPr lang="en-US" sz="2000" b="1" dirty="0" smtClean="0">
                          <a:solidFill>
                            <a:schemeClr val="bg1"/>
                          </a:solidFill>
                          <a:effectLst/>
                          <a:latin typeface="Calibri"/>
                          <a:ea typeface="Calibri"/>
                          <a:cs typeface="Times New Roman"/>
                        </a:rPr>
                        <a:t>Developmental </a:t>
                      </a:r>
                      <a:r>
                        <a:rPr lang="en-US" sz="2000" b="1" dirty="0">
                          <a:solidFill>
                            <a:schemeClr val="bg1"/>
                          </a:solidFill>
                          <a:effectLst/>
                          <a:latin typeface="Calibri"/>
                          <a:ea typeface="Calibri"/>
                          <a:cs typeface="Times New Roman"/>
                        </a:rPr>
                        <a:t>Needs (DD)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50549">
                <a:tc vMerge="1">
                  <a:txBody>
                    <a:bodyPr/>
                    <a:lstStyle/>
                    <a:p>
                      <a:endParaRPr lang="en-US"/>
                    </a:p>
                  </a:txBody>
                  <a:tcPr/>
                </a:tc>
                <a:tc>
                  <a:txBody>
                    <a:bodyPr/>
                    <a:lstStyle/>
                    <a:p>
                      <a:pPr marL="0" marR="0" algn="ctr">
                        <a:lnSpc>
                          <a:spcPct val="115000"/>
                        </a:lnSpc>
                        <a:spcBef>
                          <a:spcPts val="0"/>
                        </a:spcBef>
                        <a:spcAft>
                          <a:spcPts val="0"/>
                        </a:spcAft>
                      </a:pPr>
                      <a:r>
                        <a:rPr lang="en-US" sz="2000" b="1" baseline="30000" dirty="0">
                          <a:solidFill>
                            <a:schemeClr val="bg1"/>
                          </a:solidFill>
                          <a:effectLst/>
                          <a:latin typeface="Calibri"/>
                          <a:ea typeface="Calibri"/>
                          <a:cs typeface="Times New Roman"/>
                        </a:rPr>
                        <a:t>2</a:t>
                      </a:r>
                      <a:r>
                        <a:rPr lang="en-US" sz="2000" b="1" dirty="0" smtClean="0">
                          <a:solidFill>
                            <a:schemeClr val="bg1"/>
                          </a:solidFill>
                          <a:effectLst/>
                          <a:latin typeface="Calibri"/>
                          <a:ea typeface="Calibri"/>
                          <a:cs typeface="Times New Roman"/>
                        </a:rPr>
                        <a:t>Acculturation </a:t>
                      </a:r>
                      <a:r>
                        <a:rPr lang="en-US" sz="2000" b="1" dirty="0">
                          <a:solidFill>
                            <a:schemeClr val="bg1"/>
                          </a:solidFill>
                          <a:effectLst/>
                          <a:latin typeface="Calibri"/>
                          <a:ea typeface="Calibri"/>
                          <a:cs typeface="Times New Roman"/>
                        </a:rPr>
                        <a:t>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50549">
                <a:tc vMerge="1">
                  <a:txBody>
                    <a:bodyPr/>
                    <a:lstStyle/>
                    <a:p>
                      <a:endParaRPr lang="en-US"/>
                    </a:p>
                  </a:txBody>
                  <a:tcPr/>
                </a:tc>
                <a:tc>
                  <a:txBody>
                    <a:bodyPr/>
                    <a:lstStyle/>
                    <a:p>
                      <a:pPr marL="0" marR="0" algn="ctr">
                        <a:lnSpc>
                          <a:spcPct val="115000"/>
                        </a:lnSpc>
                        <a:spcBef>
                          <a:spcPts val="0"/>
                        </a:spcBef>
                        <a:spcAft>
                          <a:spcPts val="0"/>
                        </a:spcAft>
                      </a:pPr>
                      <a:r>
                        <a:rPr lang="en-US" sz="2000" b="1" baseline="30000" dirty="0">
                          <a:solidFill>
                            <a:schemeClr val="bg1"/>
                          </a:solidFill>
                          <a:effectLst/>
                          <a:latin typeface="Calibri"/>
                          <a:ea typeface="Calibri"/>
                          <a:cs typeface="Times New Roman"/>
                        </a:rPr>
                        <a:t>3</a:t>
                      </a:r>
                      <a:r>
                        <a:rPr lang="en-US" sz="2000" b="1" dirty="0" smtClean="0">
                          <a:solidFill>
                            <a:schemeClr val="bg1"/>
                          </a:solidFill>
                          <a:effectLst/>
                          <a:latin typeface="Calibri"/>
                          <a:ea typeface="Calibri"/>
                          <a:cs typeface="Times New Roman"/>
                        </a:rPr>
                        <a:t>Sexual </a:t>
                      </a:r>
                      <a:r>
                        <a:rPr lang="en-US" sz="2000" b="1" dirty="0">
                          <a:solidFill>
                            <a:schemeClr val="bg1"/>
                          </a:solidFill>
                          <a:effectLst/>
                          <a:latin typeface="Calibri"/>
                          <a:ea typeface="Calibri"/>
                          <a:cs typeface="Times New Roman"/>
                        </a:rPr>
                        <a:t>Abuse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701098">
                <a:tc vMerge="1">
                  <a:txBody>
                    <a:bodyPr/>
                    <a:lstStyle/>
                    <a:p>
                      <a:endParaRPr lang="en-US"/>
                    </a:p>
                  </a:txBody>
                  <a:tcPr/>
                </a:tc>
                <a:tc>
                  <a:txBody>
                    <a:bodyPr/>
                    <a:lstStyle/>
                    <a:p>
                      <a:pPr marL="0" marR="0" algn="ctr">
                        <a:lnSpc>
                          <a:spcPct val="115000"/>
                        </a:lnSpc>
                        <a:spcBef>
                          <a:spcPts val="0"/>
                        </a:spcBef>
                        <a:spcAft>
                          <a:spcPts val="0"/>
                        </a:spcAft>
                      </a:pPr>
                      <a:r>
                        <a:rPr lang="en-US" sz="2000" b="1" baseline="30000" dirty="0">
                          <a:solidFill>
                            <a:schemeClr val="bg1"/>
                          </a:solidFill>
                          <a:effectLst/>
                          <a:latin typeface="Calibri"/>
                          <a:ea typeface="Calibri"/>
                          <a:cs typeface="Times New Roman"/>
                        </a:rPr>
                        <a:t>4</a:t>
                      </a:r>
                      <a:r>
                        <a:rPr lang="en-US" sz="2000" b="1" dirty="0" smtClean="0">
                          <a:solidFill>
                            <a:schemeClr val="bg1"/>
                          </a:solidFill>
                          <a:effectLst/>
                          <a:latin typeface="Calibri"/>
                          <a:ea typeface="Calibri"/>
                          <a:cs typeface="Times New Roman"/>
                        </a:rPr>
                        <a:t>Substance </a:t>
                      </a:r>
                      <a:r>
                        <a:rPr lang="en-US" sz="2000" b="1" dirty="0">
                          <a:solidFill>
                            <a:schemeClr val="bg1"/>
                          </a:solidFill>
                          <a:effectLst/>
                          <a:latin typeface="Calibri"/>
                          <a:ea typeface="Calibri"/>
                          <a:cs typeface="Times New Roman"/>
                        </a:rPr>
                        <a:t>User Disorder (SUD) Module-Caregiver</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pPr>
              <a:defRPr/>
            </a:pPr>
            <a:fld id="{81865113-76A2-4FF7-9063-57051E91CCF1}" type="slidenum">
              <a:rPr lang="en-US"/>
              <a:pPr>
                <a:defRPr/>
              </a:pPr>
              <a:t>44</a:t>
            </a:fld>
            <a:endParaRPr lang="en-US" dirty="0"/>
          </a:p>
        </p:txBody>
      </p:sp>
      <p:sp>
        <p:nvSpPr>
          <p:cNvPr id="2" name="TextBox 1"/>
          <p:cNvSpPr txBox="1">
            <a:spLocks noChangeArrowheads="1"/>
          </p:cNvSpPr>
          <p:nvPr/>
        </p:nvSpPr>
        <p:spPr bwMode="auto">
          <a:xfrm rot="19640868">
            <a:off x="1221413" y="4122650"/>
            <a:ext cx="3124200" cy="92333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b="1" dirty="0">
                <a:solidFill>
                  <a:srgbClr val="FF0000"/>
                </a:solidFill>
                <a:latin typeface="Tw Cen MT" pitchFamily="34" charset="0"/>
              </a:rPr>
              <a:t>Modules are completed only if selected Items are given a 1, 2, or 3 rating </a:t>
            </a:r>
            <a:r>
              <a:rPr lang="en-US" altLang="en-US" sz="1800" b="1" dirty="0" smtClean="0">
                <a:solidFill>
                  <a:srgbClr val="FF0000"/>
                </a:solidFill>
                <a:latin typeface="Tw Cen MT" pitchFamily="34" charset="0"/>
              </a:rPr>
              <a:t>.</a:t>
            </a:r>
            <a:endParaRPr lang="en-US" altLang="en-US" sz="1800" b="1" dirty="0">
              <a:solidFill>
                <a:srgbClr val="FF0000"/>
              </a:solidFill>
              <a:latin typeface="Tw Cen MT" pitchFamily="34" charset="0"/>
            </a:endParaRPr>
          </a:p>
        </p:txBody>
      </p:sp>
      <p:sp>
        <p:nvSpPr>
          <p:cNvPr id="8" name="5-Point Star 7"/>
          <p:cNvSpPr/>
          <p:nvPr/>
        </p:nvSpPr>
        <p:spPr>
          <a:xfrm rot="19213310" flipH="1">
            <a:off x="1071563" y="3765550"/>
            <a:ext cx="520700" cy="501650"/>
          </a:xfrm>
          <a:prstGeom prst="star5">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56528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7" name="Title 1"/>
          <p:cNvSpPr>
            <a:spLocks noGrp="1"/>
          </p:cNvSpPr>
          <p:nvPr>
            <p:ph type="title"/>
          </p:nvPr>
        </p:nvSpPr>
        <p:spPr/>
        <p:txBody>
          <a:bodyPr>
            <a:normAutofit fontScale="90000"/>
          </a:bodyPr>
          <a:lstStyle/>
          <a:p>
            <a:pPr eaLnBrk="1" fontAlgn="auto" hangingPunct="1">
              <a:spcAft>
                <a:spcPts val="0"/>
              </a:spcAft>
              <a:defRPr/>
            </a:pPr>
            <a:r>
              <a:rPr lang="en-US" altLang="en-US" sz="4000" dirty="0" smtClean="0">
                <a:solidFill>
                  <a:schemeClr val="accent3">
                    <a:shade val="75000"/>
                  </a:schemeClr>
                </a:solidFill>
              </a:rPr>
              <a:t/>
            </a:r>
            <a:br>
              <a:rPr lang="en-US" altLang="en-US" sz="4000" dirty="0" smtClean="0">
                <a:solidFill>
                  <a:schemeClr val="accent3">
                    <a:shade val="75000"/>
                  </a:schemeClr>
                </a:solidFill>
              </a:rPr>
            </a:br>
            <a:r>
              <a:rPr lang="en-US" altLang="en-US" sz="4000" b="1" dirty="0" smtClean="0"/>
              <a:t>Modules for CANS 5+</a:t>
            </a:r>
            <a:r>
              <a:rPr lang="en-US" altLang="en-US" b="1" dirty="0" smtClean="0"/>
              <a:t/>
            </a:r>
            <a:br>
              <a:rPr lang="en-US" altLang="en-US" b="1" dirty="0" smtClean="0"/>
            </a:br>
            <a:endParaRPr lang="en-US" altLang="en-US" b="1" dirty="0" smtClean="0"/>
          </a:p>
        </p:txBody>
      </p:sp>
      <p:graphicFrame>
        <p:nvGraphicFramePr>
          <p:cNvPr id="10" name="Content Placeholder 9"/>
          <p:cNvGraphicFramePr>
            <a:graphicFrameLocks noGrp="1"/>
          </p:cNvGraphicFramePr>
          <p:nvPr>
            <p:ph sz="quarter" idx="2"/>
            <p:extLst>
              <p:ext uri="{D42A27DB-BD31-4B8C-83A1-F6EECF244321}">
                <p14:modId xmlns:p14="http://schemas.microsoft.com/office/powerpoint/2010/main" val="2878160329"/>
              </p:ext>
            </p:extLst>
          </p:nvPr>
        </p:nvGraphicFramePr>
        <p:xfrm>
          <a:off x="914400" y="2209800"/>
          <a:ext cx="7391400" cy="3856039"/>
        </p:xfrm>
        <a:graphic>
          <a:graphicData uri="http://schemas.openxmlformats.org/drawingml/2006/table">
            <a:tbl>
              <a:tblPr firstRow="1" firstCol="1" bandRow="1"/>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701098">
                <a:tc rowSpan="7">
                  <a:txBody>
                    <a:bodyPr/>
                    <a:lstStyle/>
                    <a:p>
                      <a:pPr marL="0" marR="0" algn="ctr">
                        <a:lnSpc>
                          <a:spcPct val="115000"/>
                        </a:lnSpc>
                        <a:spcBef>
                          <a:spcPts val="0"/>
                        </a:spcBef>
                        <a:spcAft>
                          <a:spcPts val="0"/>
                        </a:spcAft>
                      </a:pPr>
                      <a:r>
                        <a:rPr lang="en-US" sz="2000" b="1" dirty="0">
                          <a:solidFill>
                            <a:srgbClr val="FF0000"/>
                          </a:solidFill>
                          <a:effectLst/>
                          <a:latin typeface="Calibri"/>
                          <a:ea typeface="Calibri"/>
                          <a:cs typeface="Times New Roman"/>
                        </a:rPr>
                        <a:t>MODULES</a:t>
                      </a:r>
                    </a:p>
                    <a:p>
                      <a:pPr marL="0" marR="0" algn="ctr">
                        <a:lnSpc>
                          <a:spcPct val="115000"/>
                        </a:lnSpc>
                        <a:spcBef>
                          <a:spcPts val="0"/>
                        </a:spcBef>
                        <a:spcAft>
                          <a:spcPts val="0"/>
                        </a:spcAft>
                      </a:pPr>
                      <a:r>
                        <a:rPr lang="en-US" sz="2000" b="1" i="0" dirty="0">
                          <a:solidFill>
                            <a:schemeClr val="bg1"/>
                          </a:solidFill>
                          <a:effectLst/>
                          <a:latin typeface="Calibri"/>
                          <a:ea typeface="Calibri"/>
                          <a:cs typeface="Times New Roman"/>
                        </a:rPr>
                        <a:t>Complete any specific module </a:t>
                      </a:r>
                      <a:r>
                        <a:rPr lang="en-US" sz="2000" b="1" i="0" u="sng" dirty="0">
                          <a:solidFill>
                            <a:schemeClr val="bg1"/>
                          </a:solidFill>
                          <a:effectLst/>
                          <a:latin typeface="Calibri"/>
                          <a:ea typeface="Calibri"/>
                          <a:cs typeface="Times New Roman"/>
                        </a:rPr>
                        <a:t>only</a:t>
                      </a:r>
                      <a:r>
                        <a:rPr lang="en-US" sz="2000" b="1" i="0" dirty="0">
                          <a:solidFill>
                            <a:schemeClr val="bg1"/>
                          </a:solidFill>
                          <a:effectLst/>
                          <a:latin typeface="Calibri"/>
                          <a:ea typeface="Calibri"/>
                          <a:cs typeface="Times New Roman"/>
                        </a:rPr>
                        <a:t> if indicated on the initial page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1</a:t>
                      </a:r>
                      <a:r>
                        <a:rPr lang="en-US" sz="2000" dirty="0">
                          <a:solidFill>
                            <a:schemeClr val="bg1"/>
                          </a:solidFill>
                          <a:effectLst/>
                          <a:latin typeface="Calibri"/>
                          <a:ea typeface="Calibri"/>
                          <a:cs typeface="Times New Roman"/>
                        </a:rPr>
                        <a:t>Transition Age Module-Triggered by DOB</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701098">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2</a:t>
                      </a:r>
                      <a:r>
                        <a:rPr lang="en-US" sz="2000" dirty="0">
                          <a:solidFill>
                            <a:schemeClr val="bg1"/>
                          </a:solidFill>
                          <a:effectLst/>
                          <a:latin typeface="Calibri"/>
                          <a:ea typeface="Calibri"/>
                          <a:cs typeface="Times New Roman"/>
                        </a:rPr>
                        <a:t>Developmental Needs (DD)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50549">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3</a:t>
                      </a:r>
                      <a:r>
                        <a:rPr lang="en-US" sz="2000" dirty="0">
                          <a:solidFill>
                            <a:schemeClr val="bg1"/>
                          </a:solidFill>
                          <a:effectLst/>
                          <a:latin typeface="Calibri"/>
                          <a:ea typeface="Calibri"/>
                          <a:cs typeface="Times New Roman"/>
                        </a:rPr>
                        <a:t>Acculturation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701098">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4</a:t>
                      </a:r>
                      <a:r>
                        <a:rPr lang="en-US" sz="2000" dirty="0">
                          <a:solidFill>
                            <a:schemeClr val="bg1"/>
                          </a:solidFill>
                          <a:effectLst/>
                          <a:latin typeface="Calibri"/>
                          <a:ea typeface="Calibri"/>
                          <a:cs typeface="Times New Roman"/>
                        </a:rPr>
                        <a:t>Substance Use Needs (SUN)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350549">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5</a:t>
                      </a:r>
                      <a:r>
                        <a:rPr lang="en-US" sz="2000" dirty="0">
                          <a:solidFill>
                            <a:schemeClr val="bg1"/>
                          </a:solidFill>
                          <a:effectLst/>
                          <a:latin typeface="Calibri"/>
                          <a:ea typeface="Calibri"/>
                          <a:cs typeface="Times New Roman"/>
                        </a:rPr>
                        <a:t>Runaway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50549">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6</a:t>
                      </a:r>
                      <a:r>
                        <a:rPr lang="en-US" sz="2000" dirty="0">
                          <a:solidFill>
                            <a:schemeClr val="bg1"/>
                          </a:solidFill>
                          <a:effectLst/>
                          <a:latin typeface="Calibri"/>
                          <a:ea typeface="Calibri"/>
                          <a:cs typeface="Times New Roman"/>
                        </a:rPr>
                        <a:t>Sexual Abuse Module</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701098">
                <a:tc vMerge="1">
                  <a:txBody>
                    <a:bodyPr/>
                    <a:lstStyle/>
                    <a:p>
                      <a:endParaRPr lang="en-US"/>
                    </a:p>
                  </a:txBody>
                  <a:tcPr/>
                </a:tc>
                <a:tc>
                  <a:txBody>
                    <a:bodyPr/>
                    <a:lstStyle/>
                    <a:p>
                      <a:pPr marL="0" marR="0" algn="ctr">
                        <a:lnSpc>
                          <a:spcPct val="115000"/>
                        </a:lnSpc>
                        <a:spcBef>
                          <a:spcPts val="0"/>
                        </a:spcBef>
                        <a:spcAft>
                          <a:spcPts val="0"/>
                        </a:spcAft>
                      </a:pPr>
                      <a:r>
                        <a:rPr lang="en-US" sz="2000" baseline="30000" dirty="0">
                          <a:solidFill>
                            <a:schemeClr val="bg1"/>
                          </a:solidFill>
                          <a:effectLst/>
                          <a:latin typeface="Calibri"/>
                          <a:ea typeface="Calibri"/>
                          <a:cs typeface="Times New Roman"/>
                        </a:rPr>
                        <a:t>7</a:t>
                      </a:r>
                      <a:r>
                        <a:rPr lang="en-US" sz="2000" dirty="0">
                          <a:solidFill>
                            <a:schemeClr val="bg1"/>
                          </a:solidFill>
                          <a:effectLst/>
                          <a:latin typeface="Calibri"/>
                          <a:ea typeface="Calibri"/>
                          <a:cs typeface="Times New Roman"/>
                        </a:rPr>
                        <a:t>Substance User Disorder (SUD) Module-Caregiver</a:t>
                      </a:r>
                    </a:p>
                  </a:txBody>
                  <a:tcPr marL="38100" marR="381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bl>
          </a:graphicData>
        </a:graphic>
      </p:graphicFrame>
      <p:sp>
        <p:nvSpPr>
          <p:cNvPr id="7" name="Slide Number Placeholder 6"/>
          <p:cNvSpPr>
            <a:spLocks noGrp="1"/>
          </p:cNvSpPr>
          <p:nvPr>
            <p:ph type="sldNum" sz="quarter" idx="12"/>
          </p:nvPr>
        </p:nvSpPr>
        <p:spPr/>
        <p:txBody>
          <a:bodyPr/>
          <a:lstStyle/>
          <a:p>
            <a:pPr>
              <a:defRPr/>
            </a:pPr>
            <a:fld id="{81865113-76A2-4FF7-9063-57051E91CCF1}" type="slidenum">
              <a:rPr lang="en-US"/>
              <a:pPr>
                <a:defRPr/>
              </a:pPr>
              <a:t>45</a:t>
            </a:fld>
            <a:endParaRPr lang="en-US" dirty="0"/>
          </a:p>
        </p:txBody>
      </p:sp>
      <p:sp>
        <p:nvSpPr>
          <p:cNvPr id="2" name="TextBox 1"/>
          <p:cNvSpPr txBox="1">
            <a:spLocks noChangeArrowheads="1"/>
          </p:cNvSpPr>
          <p:nvPr/>
        </p:nvSpPr>
        <p:spPr bwMode="auto">
          <a:xfrm rot="19640868">
            <a:off x="1366428" y="3958846"/>
            <a:ext cx="3124200" cy="2032000"/>
          </a:xfrm>
          <a:prstGeom prst="rect">
            <a:avLst/>
          </a:prstGeom>
          <a:noFill/>
          <a:ln w="571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b="1" dirty="0">
                <a:solidFill>
                  <a:srgbClr val="FF0000"/>
                </a:solidFill>
                <a:latin typeface="Tw Cen MT" pitchFamily="34" charset="0"/>
              </a:rPr>
              <a:t>Modules</a:t>
            </a:r>
            <a:r>
              <a:rPr lang="en-US" altLang="en-US" sz="1800" dirty="0">
                <a:solidFill>
                  <a:srgbClr val="FF0000"/>
                </a:solidFill>
                <a:latin typeface="Tw Cen MT" pitchFamily="34" charset="0"/>
              </a:rPr>
              <a:t> are completed only if selected Items are given a 1, 2, or 3 rating </a:t>
            </a:r>
            <a:r>
              <a:rPr lang="en-US" altLang="en-US" sz="1800" b="1" dirty="0">
                <a:solidFill>
                  <a:srgbClr val="FF0000"/>
                </a:solidFill>
                <a:latin typeface="Tw Cen MT" pitchFamily="34" charset="0"/>
              </a:rPr>
              <a:t>EXCEPT</a:t>
            </a:r>
            <a:r>
              <a:rPr lang="en-US" altLang="en-US" sz="1800" dirty="0">
                <a:solidFill>
                  <a:srgbClr val="FF0000"/>
                </a:solidFill>
                <a:latin typeface="Tw Cen MT" pitchFamily="34" charset="0"/>
              </a:rPr>
              <a:t> for the “Transition Age Module”…it is automatically triggered based on the child’s date of birth (if 14 </a:t>
            </a:r>
            <a:r>
              <a:rPr lang="en-US" altLang="en-US" sz="1800" dirty="0" err="1">
                <a:solidFill>
                  <a:srgbClr val="FF0000"/>
                </a:solidFill>
                <a:latin typeface="Tw Cen MT" pitchFamily="34" charset="0"/>
              </a:rPr>
              <a:t>yrs</a:t>
            </a:r>
            <a:r>
              <a:rPr lang="en-US" altLang="en-US" sz="1800" dirty="0">
                <a:solidFill>
                  <a:srgbClr val="FF0000"/>
                </a:solidFill>
                <a:latin typeface="Tw Cen MT" pitchFamily="34" charset="0"/>
              </a:rPr>
              <a:t> or older).</a:t>
            </a:r>
          </a:p>
        </p:txBody>
      </p:sp>
      <p:sp>
        <p:nvSpPr>
          <p:cNvPr id="8" name="5-Point Star 7"/>
          <p:cNvSpPr/>
          <p:nvPr/>
        </p:nvSpPr>
        <p:spPr>
          <a:xfrm rot="19213310" flipH="1">
            <a:off x="1071563" y="3765550"/>
            <a:ext cx="520700" cy="501650"/>
          </a:xfrm>
          <a:prstGeom prst="star5">
            <a:avLst/>
          </a:prstGeom>
          <a:solidFill>
            <a:srgbClr val="FF0000"/>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1792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FAST</a:t>
            </a:r>
            <a:endParaRPr lang="en-US" dirty="0"/>
          </a:p>
        </p:txBody>
      </p:sp>
      <p:sp>
        <p:nvSpPr>
          <p:cNvPr id="3" name="Content Placeholder 2"/>
          <p:cNvSpPr>
            <a:spLocks noGrp="1"/>
          </p:cNvSpPr>
          <p:nvPr>
            <p:ph idx="1"/>
          </p:nvPr>
        </p:nvSpPr>
        <p:spPr/>
        <p:txBody>
          <a:bodyPr/>
          <a:lstStyle/>
          <a:p>
            <a:r>
              <a:rPr lang="en-US" dirty="0" smtClean="0"/>
              <a:t>Family Advocacy and Support Tool</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46</a:t>
            </a:fld>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43200"/>
            <a:ext cx="28067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190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Family Together</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defRPr/>
            </a:pPr>
            <a:r>
              <a:rPr lang="en-US" dirty="0"/>
              <a:t>Parental/Caregiver Collaboration</a:t>
            </a:r>
          </a:p>
          <a:p>
            <a:pPr marL="457200" indent="-457200">
              <a:defRPr/>
            </a:pPr>
            <a:r>
              <a:rPr lang="en-US" dirty="0"/>
              <a:t>Relationships Among Siblings</a:t>
            </a:r>
          </a:p>
          <a:p>
            <a:pPr marL="457200" indent="-457200">
              <a:defRPr/>
            </a:pPr>
            <a:r>
              <a:rPr lang="en-US" dirty="0"/>
              <a:t>Extended Family Relationships</a:t>
            </a:r>
          </a:p>
          <a:p>
            <a:pPr marL="457200" indent="-457200">
              <a:defRPr/>
            </a:pPr>
            <a:r>
              <a:rPr lang="en-US" dirty="0"/>
              <a:t>Family Conflict</a:t>
            </a:r>
          </a:p>
          <a:p>
            <a:pPr marL="457200" indent="-457200">
              <a:defRPr/>
            </a:pPr>
            <a:r>
              <a:rPr lang="en-US" dirty="0"/>
              <a:t>Family Communication</a:t>
            </a:r>
          </a:p>
          <a:p>
            <a:pPr marL="457200" indent="-457200">
              <a:defRPr/>
            </a:pPr>
            <a:r>
              <a:rPr lang="en-US" dirty="0"/>
              <a:t>Family Role Appropriateness</a:t>
            </a:r>
          </a:p>
          <a:p>
            <a:pPr marL="457200" indent="-457200">
              <a:defRPr/>
            </a:pPr>
            <a:r>
              <a:rPr lang="en-US" dirty="0"/>
              <a:t>Family Safety</a:t>
            </a:r>
          </a:p>
          <a:p>
            <a:pPr marL="457200" indent="-457200">
              <a:defRPr/>
            </a:pPr>
            <a:r>
              <a:rPr lang="en-US" dirty="0"/>
              <a:t>Financial Resources</a:t>
            </a:r>
          </a:p>
          <a:p>
            <a:pPr marL="457200" indent="-457200">
              <a:defRPr/>
            </a:pPr>
            <a:r>
              <a:rPr lang="en-US" dirty="0"/>
              <a:t>Residential Stability</a:t>
            </a:r>
          </a:p>
          <a:p>
            <a:pPr marL="457200" indent="-457200">
              <a:defRPr/>
            </a:pPr>
            <a:r>
              <a:rPr lang="en-US" dirty="0"/>
              <a:t>Home Maintenance</a:t>
            </a:r>
          </a:p>
          <a:p>
            <a:pPr marL="36576" indent="0">
              <a:buNone/>
            </a:pP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47</a:t>
            </a:fld>
            <a:endParaRPr lang="en-US" dirty="0"/>
          </a:p>
        </p:txBody>
      </p:sp>
    </p:spTree>
    <p:extLst>
      <p:ext uri="{BB962C8B-B14F-4D97-AF65-F5344CB8AC3E}">
        <p14:creationId xmlns:p14="http://schemas.microsoft.com/office/powerpoint/2010/main" val="2125522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Status</a:t>
            </a:r>
            <a:endParaRPr lang="en-US" dirty="0"/>
          </a:p>
        </p:txBody>
      </p:sp>
      <p:sp>
        <p:nvSpPr>
          <p:cNvPr id="3" name="Content Placeholder 2"/>
          <p:cNvSpPr>
            <a:spLocks noGrp="1"/>
          </p:cNvSpPr>
          <p:nvPr>
            <p:ph sz="half" idx="1"/>
          </p:nvPr>
        </p:nvSpPr>
        <p:spPr/>
        <p:txBody>
          <a:bodyPr>
            <a:normAutofit fontScale="85000" lnSpcReduction="20000"/>
          </a:bodyPr>
          <a:lstStyle/>
          <a:p>
            <a:pPr marL="457200" indent="-457200">
              <a:defRPr/>
            </a:pPr>
            <a:r>
              <a:rPr lang="en-US" dirty="0"/>
              <a:t>Empathy With Child</a:t>
            </a:r>
          </a:p>
          <a:p>
            <a:pPr marL="457200" indent="-457200">
              <a:defRPr/>
            </a:pPr>
            <a:r>
              <a:rPr lang="en-US" dirty="0"/>
              <a:t>Boundaries</a:t>
            </a:r>
          </a:p>
          <a:p>
            <a:pPr marL="457200" indent="-457200">
              <a:defRPr/>
            </a:pPr>
            <a:r>
              <a:rPr lang="en-US" dirty="0"/>
              <a:t>Involvement</a:t>
            </a:r>
          </a:p>
          <a:p>
            <a:pPr marL="457200" indent="-457200">
              <a:defRPr/>
            </a:pPr>
            <a:r>
              <a:rPr lang="en-US" dirty="0"/>
              <a:t>Supervision</a:t>
            </a:r>
          </a:p>
          <a:p>
            <a:pPr marL="457200" indent="-457200">
              <a:defRPr/>
            </a:pPr>
            <a:r>
              <a:rPr lang="en-US" dirty="0"/>
              <a:t>Discipline</a:t>
            </a:r>
          </a:p>
          <a:p>
            <a:pPr marL="457200" indent="-457200">
              <a:defRPr/>
            </a:pPr>
            <a:r>
              <a:rPr lang="en-US" dirty="0"/>
              <a:t>Partner Relationships</a:t>
            </a:r>
          </a:p>
          <a:p>
            <a:pPr marL="457200" indent="-457200">
              <a:defRPr/>
            </a:pPr>
            <a:r>
              <a:rPr lang="en-US" dirty="0"/>
              <a:t>Vocational Functioning</a:t>
            </a:r>
          </a:p>
          <a:p>
            <a:pPr marL="457200" indent="-457200">
              <a:defRPr/>
            </a:pPr>
            <a:r>
              <a:rPr lang="en-US" dirty="0"/>
              <a:t>Mental Health</a:t>
            </a:r>
          </a:p>
          <a:p>
            <a:pPr marL="457200" indent="-457200">
              <a:defRPr/>
            </a:pPr>
            <a:r>
              <a:rPr lang="en-US" dirty="0"/>
              <a:t>Alcohol and/or Drug Use</a:t>
            </a:r>
          </a:p>
          <a:p>
            <a:pPr marL="457200" indent="-457200">
              <a:defRPr/>
            </a:pPr>
            <a:r>
              <a:rPr lang="en-US" dirty="0"/>
              <a:t>Posttraumatic Reactions</a:t>
            </a:r>
          </a:p>
          <a:p>
            <a:pPr marL="457200" indent="-457200">
              <a:defRPr/>
            </a:pPr>
            <a:r>
              <a:rPr lang="en-US" dirty="0"/>
              <a:t>Knowledge of Child</a:t>
            </a:r>
          </a:p>
          <a:p>
            <a:endParaRPr lang="en-US" dirty="0"/>
          </a:p>
        </p:txBody>
      </p:sp>
      <p:sp>
        <p:nvSpPr>
          <p:cNvPr id="4" name="Content Placeholder 3"/>
          <p:cNvSpPr>
            <a:spLocks noGrp="1"/>
          </p:cNvSpPr>
          <p:nvPr>
            <p:ph sz="half" idx="2"/>
          </p:nvPr>
        </p:nvSpPr>
        <p:spPr/>
        <p:txBody>
          <a:bodyPr>
            <a:normAutofit fontScale="85000" lnSpcReduction="20000"/>
          </a:bodyPr>
          <a:lstStyle/>
          <a:p>
            <a:pPr>
              <a:buSzPct val="85000"/>
            </a:pPr>
            <a:r>
              <a:rPr lang="en-US" sz="2800" dirty="0"/>
              <a:t>Organization</a:t>
            </a:r>
          </a:p>
          <a:p>
            <a:pPr>
              <a:buSzPct val="85000"/>
            </a:pPr>
            <a:r>
              <a:rPr lang="en-US" sz="2800" dirty="0"/>
              <a:t>Physical Health</a:t>
            </a:r>
          </a:p>
          <a:p>
            <a:pPr>
              <a:buSzPct val="85000"/>
            </a:pPr>
            <a:r>
              <a:rPr lang="en-US" sz="2800" dirty="0"/>
              <a:t>Developmental</a:t>
            </a:r>
          </a:p>
          <a:p>
            <a:pPr>
              <a:buSzPct val="85000"/>
            </a:pPr>
            <a:r>
              <a:rPr lang="en-US" sz="2800" dirty="0"/>
              <a:t>Accessibility to Child Care Services</a:t>
            </a:r>
          </a:p>
          <a:p>
            <a:pPr>
              <a:buSzPct val="85000"/>
            </a:pPr>
            <a:r>
              <a:rPr lang="en-US" sz="2800" dirty="0"/>
              <a:t>Family Stress</a:t>
            </a:r>
          </a:p>
          <a:p>
            <a:pPr>
              <a:buSzPct val="85000"/>
            </a:pPr>
            <a:r>
              <a:rPr lang="en-US" sz="2800" dirty="0"/>
              <a:t>Educational Attainment</a:t>
            </a:r>
          </a:p>
          <a:p>
            <a:pPr>
              <a:buSzPct val="85000"/>
            </a:pPr>
            <a:r>
              <a:rPr lang="en-US" sz="2800" dirty="0"/>
              <a:t>Legal</a:t>
            </a:r>
          </a:p>
          <a:p>
            <a:pPr>
              <a:buSzPct val="85000"/>
            </a:pPr>
            <a:r>
              <a:rPr lang="en-US" sz="2800" dirty="0"/>
              <a:t>Transportation</a:t>
            </a:r>
          </a:p>
          <a:p>
            <a:pPr>
              <a:buSzPct val="85000"/>
            </a:pPr>
            <a:r>
              <a:rPr lang="en-US" sz="2800" dirty="0"/>
              <a:t>Safety</a:t>
            </a:r>
          </a:p>
          <a:p>
            <a:endParaRPr lang="en-US" dirty="0"/>
          </a:p>
        </p:txBody>
      </p:sp>
      <p:sp>
        <p:nvSpPr>
          <p:cNvPr id="5" name="Slide Number Placeholder 4"/>
          <p:cNvSpPr>
            <a:spLocks noGrp="1"/>
          </p:cNvSpPr>
          <p:nvPr>
            <p:ph type="sldNum" sz="quarter" idx="12"/>
          </p:nvPr>
        </p:nvSpPr>
        <p:spPr/>
        <p:txBody>
          <a:bodyPr/>
          <a:lstStyle/>
          <a:p>
            <a:pPr>
              <a:defRPr/>
            </a:pPr>
            <a:fld id="{83D979C3-826A-4CA0-BB1B-B6D575681B94}" type="slidenum">
              <a:rPr lang="en-US" smtClean="0"/>
              <a:pPr>
                <a:defRPr/>
              </a:pPr>
              <a:t>48</a:t>
            </a:fld>
            <a:endParaRPr lang="en-US" dirty="0"/>
          </a:p>
        </p:txBody>
      </p:sp>
    </p:spTree>
    <p:extLst>
      <p:ext uri="{BB962C8B-B14F-4D97-AF65-F5344CB8AC3E}">
        <p14:creationId xmlns:p14="http://schemas.microsoft.com/office/powerpoint/2010/main" val="3747193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Advocacy</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defRPr/>
            </a:pPr>
            <a:r>
              <a:rPr lang="en-US" dirty="0"/>
              <a:t>Knowledge of Service Options</a:t>
            </a:r>
          </a:p>
          <a:p>
            <a:pPr marL="457200" indent="-457200">
              <a:defRPr/>
            </a:pPr>
            <a:r>
              <a:rPr lang="en-US" dirty="0"/>
              <a:t>Knowledge of Rights &amp; Responsibilities</a:t>
            </a:r>
          </a:p>
          <a:p>
            <a:pPr marL="457200" indent="-457200">
              <a:defRPr/>
            </a:pPr>
            <a:r>
              <a:rPr lang="en-US" dirty="0"/>
              <a:t>Ability to Listen</a:t>
            </a:r>
          </a:p>
          <a:p>
            <a:pPr marL="457200" indent="-457200">
              <a:defRPr/>
            </a:pPr>
            <a:r>
              <a:rPr lang="en-US" dirty="0"/>
              <a:t>Ability to Communicate</a:t>
            </a:r>
          </a:p>
          <a:p>
            <a:pPr marL="457200" indent="-457200">
              <a:defRPr/>
            </a:pPr>
            <a:r>
              <a:rPr lang="en-US" dirty="0"/>
              <a:t>Natural Supports</a:t>
            </a:r>
          </a:p>
          <a:p>
            <a:pPr marL="457200" indent="-457200">
              <a:defRPr/>
            </a:pPr>
            <a:r>
              <a:rPr lang="en-US" dirty="0"/>
              <a:t>Satisfaction with Youth’s Living Arrangement</a:t>
            </a:r>
          </a:p>
          <a:p>
            <a:pPr marL="457200" indent="-457200">
              <a:defRPr/>
            </a:pPr>
            <a:r>
              <a:rPr lang="en-US" dirty="0" smtClean="0"/>
              <a:t>Satisfaction with </a:t>
            </a:r>
            <a:r>
              <a:rPr lang="en-US" dirty="0"/>
              <a:t>Youth’s Educational Arrangement</a:t>
            </a:r>
          </a:p>
          <a:p>
            <a:pPr marL="457200" indent="-457200">
              <a:defRPr/>
            </a:pPr>
            <a:r>
              <a:rPr lang="en-US" dirty="0" smtClean="0"/>
              <a:t>Satisfaction with </a:t>
            </a:r>
            <a:r>
              <a:rPr lang="en-US" dirty="0"/>
              <a:t>Services Arrangement</a:t>
            </a:r>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49</a:t>
            </a:fld>
            <a:endParaRPr lang="en-US" dirty="0"/>
          </a:p>
        </p:txBody>
      </p:sp>
    </p:spTree>
    <p:extLst>
      <p:ext uri="{BB962C8B-B14F-4D97-AF65-F5344CB8AC3E}">
        <p14:creationId xmlns:p14="http://schemas.microsoft.com/office/powerpoint/2010/main" val="186188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458200" cy="1143000"/>
          </a:xfrm>
        </p:spPr>
        <p:txBody>
          <a:bodyPr>
            <a:normAutofit fontScale="90000"/>
          </a:bodyPr>
          <a:lstStyle/>
          <a:p>
            <a:pPr algn="ctr"/>
            <a:r>
              <a:rPr lang="en-US" dirty="0" smtClean="0"/>
              <a:t>What is your definition of planning? </a:t>
            </a:r>
            <a:r>
              <a:rPr lang="en-US" sz="1100" dirty="0" smtClean="0"/>
              <a:t>Page 2</a:t>
            </a:r>
            <a:endParaRPr lang="en-US" sz="1100" dirty="0"/>
          </a:p>
        </p:txBody>
      </p:sp>
      <p:sp>
        <p:nvSpPr>
          <p:cNvPr id="9" name="Content Placeholder 8"/>
          <p:cNvSpPr>
            <a:spLocks noGrp="1"/>
          </p:cNvSpPr>
          <p:nvPr>
            <p:ph idx="1"/>
          </p:nvPr>
        </p:nvSpPr>
        <p:spPr>
          <a:xfrm>
            <a:off x="228600" y="1447801"/>
            <a:ext cx="8153400" cy="4191000"/>
          </a:xfrm>
        </p:spPr>
        <p:txBody>
          <a:bodyPr>
            <a:normAutofit fontScale="92500" lnSpcReduction="10000"/>
          </a:bodyPr>
          <a:lstStyle/>
          <a:p>
            <a:r>
              <a:rPr lang="en-US" b="1" dirty="0" smtClean="0"/>
              <a:t>Planning </a:t>
            </a:r>
            <a:r>
              <a:rPr lang="en-US" b="1" dirty="0"/>
              <a:t>is a thoughtful process of determining a method to achieve a goal or solve </a:t>
            </a:r>
            <a:r>
              <a:rPr lang="en-US" b="1" dirty="0" smtClean="0"/>
              <a:t>a problem</a:t>
            </a:r>
            <a:r>
              <a:rPr lang="en-US" b="1" dirty="0"/>
              <a:t>. </a:t>
            </a:r>
            <a:endParaRPr lang="en-US" b="1" dirty="0" smtClean="0"/>
          </a:p>
          <a:p>
            <a:r>
              <a:rPr lang="en-US" dirty="0" smtClean="0"/>
              <a:t>It </a:t>
            </a:r>
            <a:r>
              <a:rPr lang="en-US" dirty="0"/>
              <a:t>involves gathering information, evaluating the information, defining </a:t>
            </a:r>
            <a:r>
              <a:rPr lang="en-US" dirty="0" smtClean="0"/>
              <a:t>outcomes, planning </a:t>
            </a:r>
            <a:r>
              <a:rPr lang="en-US" dirty="0"/>
              <a:t>for obstacles, prioritizing, and assigning activities, timeframes and methods. </a:t>
            </a:r>
            <a:endParaRPr lang="en-US" dirty="0" smtClean="0"/>
          </a:p>
          <a:p>
            <a:r>
              <a:rPr lang="en-US" dirty="0" smtClean="0"/>
              <a:t>Planning </a:t>
            </a:r>
            <a:r>
              <a:rPr lang="en-US" i="1" dirty="0" smtClean="0"/>
              <a:t>also </a:t>
            </a:r>
            <a:r>
              <a:rPr lang="en-US" dirty="0"/>
              <a:t>includes a provision for monitoring and follow-up of the plan that is developed.</a:t>
            </a:r>
          </a:p>
        </p:txBody>
      </p:sp>
      <p:sp>
        <p:nvSpPr>
          <p:cNvPr id="5" name="Slide Number Placeholder 4"/>
          <p:cNvSpPr>
            <a:spLocks noGrp="1"/>
          </p:cNvSpPr>
          <p:nvPr>
            <p:ph type="sldNum" sz="quarter" idx="12"/>
          </p:nvPr>
        </p:nvSpPr>
        <p:spPr/>
        <p:txBody>
          <a:bodyPr/>
          <a:lstStyle/>
          <a:p>
            <a:pPr>
              <a:defRPr/>
            </a:pPr>
            <a:fld id="{83D979C3-826A-4CA0-BB1B-B6D575681B94}" type="slidenum">
              <a:rPr lang="en-US" smtClean="0"/>
              <a:pPr>
                <a:defRPr/>
              </a:pPr>
              <a:t>5</a:t>
            </a:fld>
            <a:endParaRPr lang="en-US" dirty="0"/>
          </a:p>
        </p:txBody>
      </p:sp>
      <p:pic>
        <p:nvPicPr>
          <p:cNvPr id="1026" name="Picture 2" descr="C:\Users\mlpaschall\AppData\Local\Microsoft\Windows\Temporary Internet Files\Content.IE5\0TQ5ZUQP\Pl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410200"/>
            <a:ext cx="2362200" cy="133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Status</a:t>
            </a:r>
            <a:endParaRPr lang="en-US" dirty="0"/>
          </a:p>
        </p:txBody>
      </p:sp>
      <p:sp>
        <p:nvSpPr>
          <p:cNvPr id="3" name="Content Placeholder 2"/>
          <p:cNvSpPr>
            <a:spLocks noGrp="1"/>
          </p:cNvSpPr>
          <p:nvPr>
            <p:ph sz="half" idx="1"/>
          </p:nvPr>
        </p:nvSpPr>
        <p:spPr/>
        <p:txBody>
          <a:bodyPr>
            <a:normAutofit fontScale="92500" lnSpcReduction="10000"/>
          </a:bodyPr>
          <a:lstStyle/>
          <a:p>
            <a:pPr marL="457200" indent="-457200">
              <a:defRPr/>
            </a:pPr>
            <a:r>
              <a:rPr lang="en-US" dirty="0"/>
              <a:t>Relationship w/ Bio Mother</a:t>
            </a:r>
          </a:p>
          <a:p>
            <a:pPr marL="457200" indent="-457200">
              <a:defRPr/>
            </a:pPr>
            <a:r>
              <a:rPr lang="en-US" dirty="0"/>
              <a:t>Relationship w/ Bio Father</a:t>
            </a:r>
          </a:p>
          <a:p>
            <a:pPr marL="457200" indent="-457200">
              <a:defRPr/>
            </a:pPr>
            <a:r>
              <a:rPr lang="en-US" dirty="0"/>
              <a:t>Relationship w/ Primary Caregiver</a:t>
            </a:r>
          </a:p>
          <a:p>
            <a:pPr marL="457200" indent="-457200">
              <a:defRPr/>
            </a:pPr>
            <a:r>
              <a:rPr lang="en-US" dirty="0"/>
              <a:t>Relationship with other Adult Family Members</a:t>
            </a:r>
          </a:p>
          <a:p>
            <a:pPr marL="457200" indent="-457200">
              <a:defRPr/>
            </a:pPr>
            <a:r>
              <a:rPr lang="en-US" dirty="0"/>
              <a:t>Health Status</a:t>
            </a:r>
          </a:p>
          <a:p>
            <a:pPr marL="457200" indent="-457200">
              <a:defRPr/>
            </a:pPr>
            <a:r>
              <a:rPr lang="en-US" dirty="0"/>
              <a:t>Mental Health Status</a:t>
            </a:r>
          </a:p>
          <a:p>
            <a:pPr marL="457200" indent="-457200">
              <a:defRPr/>
            </a:pPr>
            <a:r>
              <a:rPr lang="en-US" dirty="0"/>
              <a:t>Adjustment to Trauma</a:t>
            </a:r>
          </a:p>
          <a:p>
            <a:endParaRPr lang="en-US" dirty="0"/>
          </a:p>
        </p:txBody>
      </p:sp>
      <p:sp>
        <p:nvSpPr>
          <p:cNvPr id="5" name="Slide Number Placeholder 4"/>
          <p:cNvSpPr>
            <a:spLocks noGrp="1"/>
          </p:cNvSpPr>
          <p:nvPr>
            <p:ph type="sldNum" sz="quarter" idx="12"/>
          </p:nvPr>
        </p:nvSpPr>
        <p:spPr/>
        <p:txBody>
          <a:bodyPr/>
          <a:lstStyle/>
          <a:p>
            <a:pPr>
              <a:defRPr/>
            </a:pPr>
            <a:fld id="{83D979C3-826A-4CA0-BB1B-B6D575681B94}" type="slidenum">
              <a:rPr lang="en-US" smtClean="0"/>
              <a:pPr>
                <a:defRPr/>
              </a:pPr>
              <a:t>50</a:t>
            </a:fld>
            <a:endParaRPr lang="en-US" dirty="0"/>
          </a:p>
        </p:txBody>
      </p:sp>
      <p:pic>
        <p:nvPicPr>
          <p:cNvPr id="6" name="Picture 3" descr="C:\Users\bbharris\AppData\Local\Microsoft\Windows\Temporary Internet Files\Content.IE5\616UH3HV\medium[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67658" y="4267200"/>
            <a:ext cx="305668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14800" y="1600200"/>
            <a:ext cx="4572000" cy="1791260"/>
          </a:xfrm>
          <a:prstGeom prst="rect">
            <a:avLst/>
          </a:prstGeom>
        </p:spPr>
        <p:txBody>
          <a:bodyPr>
            <a:spAutoFit/>
          </a:bodyPr>
          <a:lstStyle/>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Cognitive Skills</a:t>
            </a:r>
          </a:p>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Self-Regulation Skills</a:t>
            </a:r>
          </a:p>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Interpersonal Skills</a:t>
            </a:r>
          </a:p>
          <a:p>
            <a:pPr marL="457200" lvl="0" indent="-457200" fontAlgn="auto">
              <a:spcBef>
                <a:spcPct val="20000"/>
              </a:spcBef>
              <a:spcAft>
                <a:spcPts val="0"/>
              </a:spcAft>
              <a:buClr>
                <a:srgbClr val="6EA0B0"/>
              </a:buClr>
              <a:buSzPct val="80000"/>
              <a:buFont typeface="Wingdings 2"/>
              <a:buChar char=""/>
              <a:defRPr/>
            </a:pPr>
            <a:r>
              <a:rPr lang="en-US" sz="2400" dirty="0">
                <a:solidFill>
                  <a:prstClr val="white"/>
                </a:solidFill>
                <a:latin typeface="Arial"/>
                <a:cs typeface="+mn-cs"/>
              </a:rPr>
              <a:t>Educational Status</a:t>
            </a:r>
          </a:p>
        </p:txBody>
      </p:sp>
    </p:spTree>
    <p:extLst>
      <p:ext uri="{BB962C8B-B14F-4D97-AF65-F5344CB8AC3E}">
        <p14:creationId xmlns:p14="http://schemas.microsoft.com/office/powerpoint/2010/main" val="4088573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320"/>
            <a:ext cx="6556248" cy="1143000"/>
          </a:xfrm>
        </p:spPr>
        <p:txBody>
          <a:bodyPr/>
          <a:lstStyle/>
          <a:p>
            <a:pPr algn="ctr"/>
            <a:r>
              <a:rPr lang="en-US" dirty="0" smtClean="0"/>
              <a:t>Lunch</a:t>
            </a:r>
            <a:endParaRPr lang="en-US" dirty="0"/>
          </a:p>
        </p:txBody>
      </p:sp>
      <p:sp>
        <p:nvSpPr>
          <p:cNvPr id="3" name="Slide Number Placeholder 2"/>
          <p:cNvSpPr>
            <a:spLocks noGrp="1"/>
          </p:cNvSpPr>
          <p:nvPr>
            <p:ph type="sldNum" sz="quarter" idx="11"/>
          </p:nvPr>
        </p:nvSpPr>
        <p:spPr/>
        <p:txBody>
          <a:bodyPr/>
          <a:lstStyle/>
          <a:p>
            <a:pPr>
              <a:defRPr/>
            </a:pPr>
            <a:fld id="{8FA608FF-318A-476D-BB4D-5D32FD05E958}" type="slidenum">
              <a:rPr lang="en-US" smtClean="0"/>
              <a:pPr>
                <a:defRPr/>
              </a:pPr>
              <a:t>51</a:t>
            </a:fld>
            <a:endParaRPr lang="en-US" dirty="0"/>
          </a:p>
        </p:txBody>
      </p:sp>
      <p:pic>
        <p:nvPicPr>
          <p:cNvPr id="7170" name="Picture 2" descr="C:\Users\mlpaschall\AppData\Local\Microsoft\Windows\Temporary Internet Files\Content.IE5\0TQ5ZUQP\What's%20for%20Lunch%20animated[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48325"/>
            <a:ext cx="4800600" cy="373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9715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 y="152400"/>
            <a:ext cx="9144000" cy="914400"/>
          </a:xfrm>
        </p:spPr>
        <p:txBody>
          <a:bodyPr/>
          <a:lstStyle/>
          <a:p>
            <a:pPr algn="ctr" eaLnBrk="1" hangingPunct="1"/>
            <a:r>
              <a:rPr lang="en-US" altLang="en-US" b="1" dirty="0" smtClean="0">
                <a:solidFill>
                  <a:schemeClr val="accent1"/>
                </a:solidFill>
              </a:rPr>
              <a:t>Whodunit?</a:t>
            </a:r>
          </a:p>
        </p:txBody>
      </p:sp>
      <p:sp>
        <p:nvSpPr>
          <p:cNvPr id="54276" name="Rectangle 3"/>
          <p:cNvSpPr>
            <a:spLocks noGrp="1" noChangeArrowheads="1"/>
          </p:cNvSpPr>
          <p:nvPr>
            <p:ph idx="1"/>
          </p:nvPr>
        </p:nvSpPr>
        <p:spPr>
          <a:xfrm>
            <a:off x="228600" y="1676400"/>
            <a:ext cx="8686800" cy="3124200"/>
          </a:xfrm>
        </p:spPr>
        <p:txBody>
          <a:bodyPr/>
          <a:lstStyle/>
          <a:p>
            <a:pPr lvl="2" algn="ctr" eaLnBrk="1" hangingPunct="1"/>
            <a:r>
              <a:rPr lang="en-US" altLang="en-US" u="sng" dirty="0" smtClean="0">
                <a:hlinkClick r:id="rId2"/>
              </a:rPr>
              <a:t>http://youtu.be/ubNF9QNEQLA</a:t>
            </a:r>
            <a:endParaRPr lang="en-US" altLang="en-US" dirty="0" smtClean="0"/>
          </a:p>
        </p:txBody>
      </p:sp>
      <p:sp>
        <p:nvSpPr>
          <p:cNvPr id="2" name="Slide Number Placeholder 1"/>
          <p:cNvSpPr>
            <a:spLocks noGrp="1"/>
          </p:cNvSpPr>
          <p:nvPr>
            <p:ph type="sldNum" sz="quarter" idx="12"/>
          </p:nvPr>
        </p:nvSpPr>
        <p:spPr/>
        <p:txBody>
          <a:bodyPr/>
          <a:lstStyle/>
          <a:p>
            <a:pPr>
              <a:defRPr/>
            </a:pPr>
            <a:fld id="{CFB97DAC-3FF6-4150-B67D-2D2A0301024E}" type="slidenum">
              <a:rPr lang="en-US"/>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accent1"/>
                </a:solidFill>
              </a:rPr>
              <a:t>Collaboration and Teamwork</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53</a:t>
            </a:fld>
            <a:endParaRPr lang="en-US" dirty="0"/>
          </a:p>
        </p:txBody>
      </p:sp>
      <p:sp>
        <p:nvSpPr>
          <p:cNvPr id="5" name="Content Placeholder 4"/>
          <p:cNvSpPr txBox="1">
            <a:spLocks noGrp="1"/>
          </p:cNvSpPr>
          <p:nvPr>
            <p:ph idx="1"/>
          </p:nvPr>
        </p:nvSpPr>
        <p:spPr>
          <a:xfrm>
            <a:off x="304800" y="1600200"/>
            <a:ext cx="8534400" cy="2529923"/>
          </a:xfrm>
          <a:prstGeom prst="rect">
            <a:avLst/>
          </a:prstGeom>
          <a:noFill/>
        </p:spPr>
        <p:txBody>
          <a:bodyPr wrap="square" rtlCol="0">
            <a:spAutoFit/>
          </a:bodyPr>
          <a:lstStyle/>
          <a:p>
            <a:r>
              <a:rPr lang="en-US" sz="2400" dirty="0" smtClean="0"/>
              <a:t>It’s easy to miss what you are not looking for.</a:t>
            </a:r>
          </a:p>
          <a:p>
            <a:r>
              <a:rPr lang="en-US" sz="2400" dirty="0" smtClean="0"/>
              <a:t>The shared vision approach helps DCFS to NOT miss important details when working with families.</a:t>
            </a:r>
          </a:p>
          <a:p>
            <a:r>
              <a:rPr lang="en-US" sz="2400" dirty="0" smtClean="0"/>
              <a:t>DCFS assessments will be better if they gather information from multiple sources. This means YOU!</a:t>
            </a:r>
          </a:p>
          <a:p>
            <a:r>
              <a:rPr lang="en-US" sz="2400" dirty="0" smtClean="0"/>
              <a:t>We need your help to really do the CANS-FAST right.</a:t>
            </a:r>
            <a:endParaRPr lang="en-US" sz="2400" dirty="0"/>
          </a:p>
        </p:txBody>
      </p:sp>
      <p:pic>
        <p:nvPicPr>
          <p:cNvPr id="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43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343400"/>
            <a:ext cx="31940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324350"/>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869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Effective Communication with Families Using the CANS</a:t>
            </a:r>
            <a:endParaRPr lang="en-US" dirty="0"/>
          </a:p>
        </p:txBody>
      </p:sp>
      <p:sp>
        <p:nvSpPr>
          <p:cNvPr id="3" name="Content Placeholder 2"/>
          <p:cNvSpPr>
            <a:spLocks noGrp="1"/>
          </p:cNvSpPr>
          <p:nvPr>
            <p:ph idx="1"/>
          </p:nvPr>
        </p:nvSpPr>
        <p:spPr>
          <a:xfrm>
            <a:off x="457200" y="1752600"/>
            <a:ext cx="7467600" cy="4373563"/>
          </a:xfrm>
        </p:spPr>
        <p:txBody>
          <a:bodyPr/>
          <a:lstStyle/>
          <a:p>
            <a:r>
              <a:rPr lang="en-US" dirty="0" smtClean="0"/>
              <a:t>Read pages 11-12 of your Participant Manual</a:t>
            </a:r>
          </a:p>
          <a:p>
            <a:r>
              <a:rPr lang="en-US" dirty="0" smtClean="0"/>
              <a:t>Pick 3 key points from this reading you see as important and prepare to share with the group.</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54</a:t>
            </a:fld>
            <a:endParaRPr lang="en-US" dirty="0"/>
          </a:p>
        </p:txBody>
      </p:sp>
    </p:spTree>
    <p:extLst>
      <p:ext uri="{BB962C8B-B14F-4D97-AF65-F5344CB8AC3E}">
        <p14:creationId xmlns:p14="http://schemas.microsoft.com/office/powerpoint/2010/main" val="31708796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Practice Scenario</a:t>
            </a:r>
            <a:endParaRPr lang="en-US" b="1" dirty="0"/>
          </a:p>
        </p:txBody>
      </p:sp>
      <p:sp>
        <p:nvSpPr>
          <p:cNvPr id="9" name="Content Placeholder 8"/>
          <p:cNvSpPr>
            <a:spLocks noGrp="1"/>
          </p:cNvSpPr>
          <p:nvPr>
            <p:ph idx="1"/>
          </p:nvPr>
        </p:nvSpPr>
        <p:spPr>
          <a:xfrm>
            <a:off x="457200" y="1600200"/>
            <a:ext cx="8001000" cy="4525963"/>
          </a:xfrm>
        </p:spPr>
        <p:txBody>
          <a:bodyPr/>
          <a:lstStyle/>
          <a:p>
            <a:r>
              <a:rPr lang="en-US" sz="3200" b="1" dirty="0" err="1" smtClean="0"/>
              <a:t>Deonte</a:t>
            </a:r>
            <a:r>
              <a:rPr lang="en-US" sz="3200" b="1" dirty="0" smtClean="0"/>
              <a:t> Scenario</a:t>
            </a:r>
          </a:p>
          <a:p>
            <a:r>
              <a:rPr lang="en-US" sz="3200" b="1" dirty="0" smtClean="0"/>
              <a:t>Difficulties </a:t>
            </a:r>
            <a:r>
              <a:rPr lang="en-US" sz="3200" b="1" dirty="0"/>
              <a:t>with </a:t>
            </a:r>
            <a:r>
              <a:rPr lang="en-US" sz="3200" b="1" dirty="0" smtClean="0"/>
              <a:t>scenarios and vignettes when scoring – </a:t>
            </a:r>
            <a:r>
              <a:rPr lang="en-US" sz="3200" b="1" dirty="0"/>
              <a:t>don’t have all the information and cannot get it.</a:t>
            </a:r>
          </a:p>
          <a:p>
            <a:pPr marL="36576" indent="0" algn="ctr">
              <a:buNone/>
            </a:pPr>
            <a:r>
              <a:rPr lang="en-US" sz="4400" b="1" dirty="0" smtClean="0"/>
              <a:t>No </a:t>
            </a:r>
            <a:r>
              <a:rPr lang="en-US" sz="4400" b="1" dirty="0"/>
              <a:t>mention = No evidence</a:t>
            </a:r>
          </a:p>
          <a:p>
            <a:pPr marL="36576" indent="0">
              <a:buNone/>
            </a:pPr>
            <a:endParaRPr lang="en-US" dirty="0"/>
          </a:p>
        </p:txBody>
      </p:sp>
      <p:sp>
        <p:nvSpPr>
          <p:cNvPr id="7" name="Slide Number Placeholder 6"/>
          <p:cNvSpPr>
            <a:spLocks noGrp="1"/>
          </p:cNvSpPr>
          <p:nvPr>
            <p:ph type="sldNum" sz="quarter" idx="12"/>
          </p:nvPr>
        </p:nvSpPr>
        <p:spPr/>
        <p:txBody>
          <a:bodyPr/>
          <a:lstStyle/>
          <a:p>
            <a:pPr>
              <a:defRPr/>
            </a:pPr>
            <a:fld id="{8701CCF6-2F4C-4CFF-BA96-7DA147842DB5}" type="slidenum">
              <a:rPr lang="en-US" smtClean="0"/>
              <a:pPr>
                <a:defRPr/>
              </a:pPr>
              <a:t>55</a:t>
            </a:fld>
            <a:endParaRPr lang="en-US" dirty="0"/>
          </a:p>
        </p:txBody>
      </p:sp>
    </p:spTree>
    <p:extLst>
      <p:ext uri="{BB962C8B-B14F-4D97-AF65-F5344CB8AC3E}">
        <p14:creationId xmlns:p14="http://schemas.microsoft.com/office/powerpoint/2010/main" val="3381984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Title 1"/>
          <p:cNvSpPr>
            <a:spLocks noGrp="1"/>
          </p:cNvSpPr>
          <p:nvPr>
            <p:ph type="title"/>
          </p:nvPr>
        </p:nvSpPr>
        <p:spPr/>
        <p:txBody>
          <a:bodyPr/>
          <a:lstStyle/>
          <a:p>
            <a:pPr eaLnBrk="1" hangingPunct="1"/>
            <a:endParaRPr lang="en-US" altLang="en-US" smtClean="0"/>
          </a:p>
        </p:txBody>
      </p:sp>
      <p:sp>
        <p:nvSpPr>
          <p:cNvPr id="53253" name="Text Placeholder 4"/>
          <p:cNvSpPr>
            <a:spLocks noGrp="1"/>
          </p:cNvSpPr>
          <p:nvPr>
            <p:ph type="body" idx="1"/>
          </p:nvPr>
        </p:nvSpPr>
        <p:spPr/>
        <p:txBody>
          <a:bodyPr/>
          <a:lstStyle/>
          <a:p>
            <a:pPr eaLnBrk="1" fontAlgn="auto" hangingPunct="1">
              <a:spcAft>
                <a:spcPts val="0"/>
              </a:spcAft>
              <a:buFont typeface="Wingdings 2"/>
              <a:buNone/>
              <a:defRPr/>
            </a:pPr>
            <a:endParaRPr alt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56324" name="Content Placeholder 2"/>
          <p:cNvSpPr>
            <a:spLocks noGrp="1"/>
          </p:cNvSpPr>
          <p:nvPr>
            <p:ph sz="quarter" idx="2"/>
          </p:nvPr>
        </p:nvSpPr>
        <p:spPr/>
        <p:txBody>
          <a:bodyPr/>
          <a:lstStyle/>
          <a:p>
            <a:pPr eaLnBrk="1" hangingPunct="1"/>
            <a:endParaRPr lang="en-US" altLang="en-US" smtClean="0"/>
          </a:p>
        </p:txBody>
      </p:sp>
      <p:sp>
        <p:nvSpPr>
          <p:cNvPr id="56325" name="Content Placeholder 3"/>
          <p:cNvSpPr>
            <a:spLocks noGrp="1"/>
          </p:cNvSpPr>
          <p:nvPr>
            <p:ph sz="quarter" idx="4"/>
          </p:nvPr>
        </p:nvSpPr>
        <p:spPr/>
        <p:txBody>
          <a:bodyPr/>
          <a:lstStyle/>
          <a:p>
            <a:pPr eaLnBrk="1" hangingPunct="1"/>
            <a:endParaRPr lang="en-US" altLang="en-US" smtClean="0"/>
          </a:p>
        </p:txBody>
      </p:sp>
      <p:sp>
        <p:nvSpPr>
          <p:cNvPr id="7" name="Slide Number Placeholder 6"/>
          <p:cNvSpPr>
            <a:spLocks noGrp="1"/>
          </p:cNvSpPr>
          <p:nvPr>
            <p:ph type="sldNum" sz="quarter" idx="12"/>
          </p:nvPr>
        </p:nvSpPr>
        <p:spPr/>
        <p:txBody>
          <a:bodyPr/>
          <a:lstStyle/>
          <a:p>
            <a:pPr>
              <a:defRPr/>
            </a:pPr>
            <a:fld id="{5B147E2E-949F-46A6-9B8E-529D1D0C883F}" type="slidenum">
              <a:rPr lang="en-US"/>
              <a:pPr>
                <a:defRPr/>
              </a:pPr>
              <a:t>56</a:t>
            </a:fld>
            <a:endParaRPr lang="en-US" dirty="0"/>
          </a:p>
        </p:txBody>
      </p:sp>
      <p:pic>
        <p:nvPicPr>
          <p:cNvPr id="563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65138"/>
            <a:ext cx="8809038" cy="608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Double Brace 21"/>
          <p:cNvSpPr/>
          <p:nvPr/>
        </p:nvSpPr>
        <p:spPr>
          <a:xfrm>
            <a:off x="3048000" y="2286000"/>
            <a:ext cx="325438" cy="12192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23" name="Down Arrow 22"/>
          <p:cNvSpPr/>
          <p:nvPr/>
        </p:nvSpPr>
        <p:spPr>
          <a:xfrm rot="17803191">
            <a:off x="2669382" y="2553493"/>
            <a:ext cx="304800" cy="35401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563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97212">
            <a:off x="6083301" y="1920875"/>
            <a:ext cx="36036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2" name="TextBox 25"/>
          <p:cNvSpPr txBox="1">
            <a:spLocks noChangeArrowheads="1"/>
          </p:cNvSpPr>
          <p:nvPr/>
        </p:nvSpPr>
        <p:spPr bwMode="auto">
          <a:xfrm>
            <a:off x="6421438" y="1600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solidFill>
                  <a:srgbClr val="000000"/>
                </a:solidFill>
                <a:latin typeface="Tw Cen MT" pitchFamily="34" charset="0"/>
              </a:rPr>
              <a:t>Item </a:t>
            </a:r>
          </a:p>
        </p:txBody>
      </p:sp>
      <p:sp>
        <p:nvSpPr>
          <p:cNvPr id="56333" name="TextBox 26"/>
          <p:cNvSpPr txBox="1">
            <a:spLocks noChangeArrowheads="1"/>
          </p:cNvSpPr>
          <p:nvPr/>
        </p:nvSpPr>
        <p:spPr bwMode="auto">
          <a:xfrm>
            <a:off x="1579563" y="2168525"/>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1800">
                <a:solidFill>
                  <a:srgbClr val="000000"/>
                </a:solidFill>
                <a:latin typeface="Tw Cen MT" pitchFamily="34" charset="0"/>
              </a:rPr>
              <a:t>Action Levels</a:t>
            </a:r>
          </a:p>
        </p:txBody>
      </p:sp>
      <p:sp>
        <p:nvSpPr>
          <p:cNvPr id="56334" name="TextBox 1"/>
          <p:cNvSpPr txBox="1">
            <a:spLocks noChangeArrowheads="1"/>
          </p:cNvSpPr>
          <p:nvPr/>
        </p:nvSpPr>
        <p:spPr bwMode="auto">
          <a:xfrm>
            <a:off x="3373438" y="2479675"/>
            <a:ext cx="3048000" cy="922338"/>
          </a:xfrm>
          <a:prstGeom prst="rect">
            <a:avLst/>
          </a:prstGeom>
          <a:solidFill>
            <a:schemeClr val="tx1"/>
          </a:solidFill>
          <a:ln>
            <a:noFill/>
          </a:ln>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endParaRPr lang="en-US" altLang="en-US" sz="1800" dirty="0">
              <a:solidFill>
                <a:schemeClr val="bg1"/>
              </a:solidFill>
              <a:latin typeface="Tw Cen MT" pitchFamily="34" charset="0"/>
            </a:endParaRPr>
          </a:p>
          <a:p>
            <a:endParaRPr lang="en-US" altLang="en-US" sz="1800" dirty="0">
              <a:latin typeface="Tw Cen MT" pitchFamily="34" charset="0"/>
            </a:endParaRPr>
          </a:p>
          <a:p>
            <a:endParaRPr lang="en-US" altLang="en-US" sz="1800" dirty="0">
              <a:latin typeface="Tw Cen MT" pitchFamily="34" charset="0"/>
            </a:endParaRPr>
          </a:p>
        </p:txBody>
      </p:sp>
      <p:sp>
        <p:nvSpPr>
          <p:cNvPr id="56335" name="TextBox 1"/>
          <p:cNvSpPr txBox="1">
            <a:spLocks noChangeArrowheads="1"/>
          </p:cNvSpPr>
          <p:nvPr/>
        </p:nvSpPr>
        <p:spPr bwMode="auto">
          <a:xfrm>
            <a:off x="3373438" y="4267200"/>
            <a:ext cx="3048000" cy="922338"/>
          </a:xfrm>
          <a:prstGeom prst="rect">
            <a:avLst/>
          </a:prstGeom>
          <a:solidFill>
            <a:schemeClr val="tx1"/>
          </a:solidFill>
          <a:ln>
            <a:noFill/>
          </a:ln>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endParaRPr lang="en-US" altLang="en-US" sz="1800" dirty="0">
              <a:solidFill>
                <a:schemeClr val="bg1"/>
              </a:solidFill>
              <a:latin typeface="Tw Cen MT" pitchFamily="34" charset="0"/>
            </a:endParaRPr>
          </a:p>
          <a:p>
            <a:endParaRPr lang="en-US" altLang="en-US" sz="1800" dirty="0">
              <a:latin typeface="Tw Cen MT" pitchFamily="34" charset="0"/>
            </a:endParaRPr>
          </a:p>
          <a:p>
            <a:endParaRPr lang="en-US" altLang="en-US" sz="1800" dirty="0">
              <a:latin typeface="Tw Cen MT" pitchFamily="34" charset="0"/>
            </a:endParaRPr>
          </a:p>
        </p:txBody>
      </p:sp>
      <p:sp>
        <p:nvSpPr>
          <p:cNvPr id="2" name="TextBox 1"/>
          <p:cNvSpPr txBox="1"/>
          <p:nvPr/>
        </p:nvSpPr>
        <p:spPr>
          <a:xfrm>
            <a:off x="6934200" y="1211250"/>
            <a:ext cx="1904999" cy="1200329"/>
          </a:xfrm>
          <a:prstGeom prst="rect">
            <a:avLst/>
          </a:prstGeom>
          <a:noFill/>
        </p:spPr>
        <p:txBody>
          <a:bodyPr wrap="square" rtlCol="0">
            <a:spAutoFit/>
          </a:bodyPr>
          <a:lstStyle/>
          <a:p>
            <a:pPr marL="274320" indent="-274320" eaLnBrk="1" fontAlgn="auto" hangingPunct="1">
              <a:spcAft>
                <a:spcPts val="0"/>
              </a:spcAft>
              <a:buFont typeface="Wingdings 2"/>
              <a:buChar char=""/>
              <a:defRPr/>
            </a:pPr>
            <a:r>
              <a:rPr lang="en-US" altLang="en-US" dirty="0"/>
              <a:t>Understand the meaning of the </a:t>
            </a:r>
            <a:r>
              <a:rPr lang="en-US" altLang="en-US" b="1" dirty="0"/>
              <a:t>Item</a:t>
            </a:r>
            <a:r>
              <a:rPr lang="en-US" altLang="en-US" dirty="0"/>
              <a:t> and the </a:t>
            </a:r>
            <a:r>
              <a:rPr lang="en-US" altLang="en-US" b="1" dirty="0"/>
              <a:t>Action Levels</a:t>
            </a:r>
            <a:r>
              <a:rPr lang="en-US" altLang="en-US" dirty="0"/>
              <a:t>.</a:t>
            </a:r>
          </a:p>
        </p:txBody>
      </p:sp>
      <p:sp>
        <p:nvSpPr>
          <p:cNvPr id="3" name="Rectangle 2"/>
          <p:cNvSpPr/>
          <p:nvPr/>
        </p:nvSpPr>
        <p:spPr>
          <a:xfrm>
            <a:off x="6493755" y="2730499"/>
            <a:ext cx="2421645" cy="1200329"/>
          </a:xfrm>
          <a:prstGeom prst="rect">
            <a:avLst/>
          </a:prstGeom>
        </p:spPr>
        <p:txBody>
          <a:bodyPr wrap="square">
            <a:spAutoFit/>
          </a:bodyPr>
          <a:lstStyle/>
          <a:p>
            <a:pPr marL="274320" indent="-274320" eaLnBrk="1" fontAlgn="auto" hangingPunct="1">
              <a:spcAft>
                <a:spcPts val="0"/>
              </a:spcAft>
              <a:buFont typeface="Wingdings 2"/>
              <a:buChar char=""/>
              <a:defRPr/>
            </a:pPr>
            <a:r>
              <a:rPr lang="en-US" altLang="en-US" dirty="0"/>
              <a:t>Don’t get bogged down in the individual </a:t>
            </a:r>
            <a:r>
              <a:rPr lang="en-US" altLang="en-US" b="1" dirty="0"/>
              <a:t>Anchor Definitions</a:t>
            </a:r>
            <a:r>
              <a:rPr lang="en-US" altLang="en-US" dirty="0"/>
              <a:t>.</a:t>
            </a:r>
          </a:p>
        </p:txBody>
      </p:sp>
      <p:sp>
        <p:nvSpPr>
          <p:cNvPr id="5" name="Rectangle 4"/>
          <p:cNvSpPr/>
          <p:nvPr/>
        </p:nvSpPr>
        <p:spPr>
          <a:xfrm>
            <a:off x="2977070" y="817588"/>
            <a:ext cx="3286412" cy="369332"/>
          </a:xfrm>
          <a:prstGeom prst="rect">
            <a:avLst/>
          </a:prstGeom>
        </p:spPr>
        <p:txBody>
          <a:bodyPr wrap="none">
            <a:spAutoFit/>
          </a:bodyPr>
          <a:lstStyle/>
          <a:p>
            <a:r>
              <a:rPr lang="en-US" altLang="en-US" b="1" dirty="0">
                <a:solidFill>
                  <a:srgbClr val="7B9899"/>
                </a:solidFill>
              </a:rPr>
              <a:t>Tips When Scoring a CANS-FAST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914400"/>
            <a:ext cx="2743200" cy="685800"/>
          </a:xfrm>
        </p:spPr>
        <p:txBody>
          <a:bodyPr/>
          <a:lstStyle/>
          <a:p>
            <a:r>
              <a:rPr lang="en-US" sz="2800" smtClean="0"/>
              <a:t>AR Case Plan</a:t>
            </a:r>
          </a:p>
        </p:txBody>
      </p:sp>
      <p:sp>
        <p:nvSpPr>
          <p:cNvPr id="3" name="Text Placeholder 2"/>
          <p:cNvSpPr>
            <a:spLocks noGrp="1"/>
          </p:cNvSpPr>
          <p:nvPr>
            <p:ph type="body" idx="2"/>
          </p:nvPr>
        </p:nvSpPr>
        <p:spPr>
          <a:xfrm>
            <a:off x="304800" y="1752600"/>
            <a:ext cx="2362200" cy="4144963"/>
          </a:xfrm>
        </p:spPr>
        <p:txBody>
          <a:bodyPr/>
          <a:lstStyle/>
          <a:p>
            <a:pPr>
              <a:defRPr/>
            </a:pPr>
            <a:r>
              <a:rPr lang="en-US" dirty="0" smtClean="0"/>
              <a:t>Arkansas is the first state to directly link the CANS assessment to the case plan. </a:t>
            </a:r>
          </a:p>
          <a:p>
            <a:pPr>
              <a:defRPr/>
            </a:pPr>
            <a:r>
              <a:rPr lang="en-US" dirty="0"/>
              <a:t>There is a section of the new case plan for “additional or court-ordered services,” that we can use for any service that is requested by the court or a party of the case but cannot be directly linked to a CANS-identified need (such as a paternity/DNA test). </a:t>
            </a:r>
            <a:endParaRPr lang="en-US" dirty="0" smtClean="0"/>
          </a:p>
          <a:p>
            <a:pPr marL="285750" indent="-285750">
              <a:buFont typeface="Arial" panose="020B0604020202020204" pitchFamily="34" charset="0"/>
              <a:buChar char="•"/>
              <a:defRPr/>
            </a:pPr>
            <a:endParaRPr lang="en-US" dirty="0" smtClean="0"/>
          </a:p>
          <a:p>
            <a:pPr marL="285750" indent="-285750">
              <a:buFont typeface="Arial" panose="020B0604020202020204" pitchFamily="34" charset="0"/>
              <a:buChar char="•"/>
              <a:defRPr/>
            </a:pPr>
            <a:endParaRPr lang="en-US" dirty="0"/>
          </a:p>
        </p:txBody>
      </p:sp>
      <p:pic>
        <p:nvPicPr>
          <p:cNvPr id="60420"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124200" y="466725"/>
            <a:ext cx="5410200" cy="5934075"/>
          </a:xfrm>
        </p:spPr>
      </p:pic>
      <p:sp>
        <p:nvSpPr>
          <p:cNvPr id="5" name="Slide Number Placeholder 4"/>
          <p:cNvSpPr>
            <a:spLocks noGrp="1"/>
          </p:cNvSpPr>
          <p:nvPr>
            <p:ph type="sldNum" sz="quarter" idx="12"/>
          </p:nvPr>
        </p:nvSpPr>
        <p:spPr/>
        <p:txBody>
          <a:bodyPr/>
          <a:lstStyle/>
          <a:p>
            <a:pPr>
              <a:defRPr/>
            </a:pPr>
            <a:fld id="{1FEAB042-6130-47CD-AACA-58344CE63AA7}"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b="1" dirty="0" smtClean="0">
                <a:solidFill>
                  <a:srgbClr val="7B9899"/>
                </a:solidFill>
              </a:rPr>
              <a:t>CANS-FAST: Informed Case Planning</a:t>
            </a:r>
          </a:p>
        </p:txBody>
      </p:sp>
      <p:sp>
        <p:nvSpPr>
          <p:cNvPr id="5" name="Content Placeholder 4"/>
          <p:cNvSpPr>
            <a:spLocks noGrp="1"/>
          </p:cNvSpPr>
          <p:nvPr>
            <p:ph idx="1"/>
          </p:nvPr>
        </p:nvSpPr>
        <p:spPr>
          <a:xfrm>
            <a:off x="533400" y="1447800"/>
            <a:ext cx="8153400" cy="4648200"/>
          </a:xfrm>
          <a:extLst/>
        </p:spPr>
        <p:txBody>
          <a:bodyPr>
            <a:normAutofit fontScale="25000" lnSpcReduction="20000"/>
          </a:bodyPr>
          <a:lstStyle/>
          <a:p>
            <a:pPr marL="320040" indent="-320040" eaLnBrk="1" fontAlgn="auto" hangingPunct="1">
              <a:spcAft>
                <a:spcPts val="0"/>
              </a:spcAft>
              <a:buFont typeface="Wingdings"/>
              <a:buChar char=""/>
              <a:defRPr/>
            </a:pPr>
            <a:endParaRPr lang="en-US" sz="3800" dirty="0" smtClean="0"/>
          </a:p>
          <a:p>
            <a:pPr marL="457200" indent="-457200">
              <a:defRPr/>
            </a:pPr>
            <a:r>
              <a:rPr lang="en-US" sz="8800" b="1" dirty="0" smtClean="0"/>
              <a:t>Identify CANS-FAST Need items with action levels of 2 or 3.</a:t>
            </a:r>
          </a:p>
          <a:p>
            <a:pPr marL="457200" indent="-457200">
              <a:defRPr/>
            </a:pPr>
            <a:r>
              <a:rPr lang="en-US" sz="8800" b="1" dirty="0" smtClean="0"/>
              <a:t>Identify Need </a:t>
            </a:r>
            <a:r>
              <a:rPr lang="en-US" sz="8800" b="1" dirty="0"/>
              <a:t>items that may need preventive services with </a:t>
            </a:r>
            <a:r>
              <a:rPr lang="en-US" sz="8800" b="1" dirty="0" smtClean="0"/>
              <a:t>a Watchful status of 1. </a:t>
            </a:r>
          </a:p>
          <a:p>
            <a:pPr marL="457200" indent="-457200">
              <a:defRPr/>
            </a:pPr>
            <a:r>
              <a:rPr lang="en-US" sz="8800" b="1" dirty="0" smtClean="0"/>
              <a:t>Prioritize these needs with child and family to develop short term and long term goals.</a:t>
            </a:r>
          </a:p>
          <a:p>
            <a:pPr marL="457200" indent="-457200">
              <a:defRPr/>
            </a:pPr>
            <a:r>
              <a:rPr lang="en-US" sz="8800" b="1" dirty="0" smtClean="0"/>
              <a:t>Identify action steps that support the short term and long term goals</a:t>
            </a:r>
          </a:p>
          <a:p>
            <a:pPr marL="457200" indent="-457200">
              <a:defRPr/>
            </a:pPr>
            <a:endParaRPr lang="en-US" sz="8800" b="1" dirty="0" smtClean="0"/>
          </a:p>
          <a:p>
            <a:pPr marL="457200" indent="-457200">
              <a:defRPr/>
            </a:pPr>
            <a:endParaRPr lang="en-US" sz="8800" b="1" dirty="0" smtClean="0"/>
          </a:p>
          <a:p>
            <a:pPr marL="301752" lvl="1" indent="0">
              <a:buNone/>
              <a:defRPr/>
            </a:pPr>
            <a:r>
              <a:rPr lang="en-US" sz="9200" b="1" dirty="0" smtClean="0"/>
              <a:t>Collaborate and partner with child and family.</a:t>
            </a:r>
          </a:p>
          <a:p>
            <a:pPr marL="320040" indent="-320040" eaLnBrk="1" fontAlgn="auto" hangingPunct="1">
              <a:spcAft>
                <a:spcPts val="0"/>
              </a:spcAft>
              <a:buFont typeface="Wingdings"/>
              <a:buChar char=""/>
              <a:defRPr/>
            </a:pPr>
            <a:endParaRPr lang="en-US" sz="8800" dirty="0" smtClean="0"/>
          </a:p>
          <a:p>
            <a:pPr lvl="8">
              <a:defRPr/>
            </a:pPr>
            <a:endParaRPr lang="en-US" sz="8800" dirty="0" smtClean="0"/>
          </a:p>
        </p:txBody>
      </p:sp>
      <p:sp>
        <p:nvSpPr>
          <p:cNvPr id="4" name="Slide Number Placeholder 3"/>
          <p:cNvSpPr>
            <a:spLocks noGrp="1"/>
          </p:cNvSpPr>
          <p:nvPr>
            <p:ph type="sldNum" sz="quarter" idx="12"/>
          </p:nvPr>
        </p:nvSpPr>
        <p:spPr/>
        <p:txBody>
          <a:bodyPr/>
          <a:lstStyle/>
          <a:p>
            <a:pPr>
              <a:defRPr/>
            </a:pPr>
            <a:fld id="{70DCE493-9595-4B4E-A4AA-7DAD79F7D47D}" type="slidenum">
              <a:rPr lang="en-US"/>
              <a:pPr>
                <a:defRPr/>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pPr eaLnBrk="1" hangingPunct="1"/>
            <a:r>
              <a:rPr lang="en-US" altLang="en-US" b="1" dirty="0" smtClean="0">
                <a:solidFill>
                  <a:srgbClr val="7B9899"/>
                </a:solidFill>
              </a:rPr>
              <a:t>CANS-FAST: Informed Case Planning</a:t>
            </a:r>
          </a:p>
        </p:txBody>
      </p:sp>
      <p:sp>
        <p:nvSpPr>
          <p:cNvPr id="5" name="Content Placeholder 4"/>
          <p:cNvSpPr>
            <a:spLocks noGrp="1"/>
          </p:cNvSpPr>
          <p:nvPr>
            <p:ph idx="1"/>
          </p:nvPr>
        </p:nvSpPr>
        <p:spPr>
          <a:xfrm>
            <a:off x="533400" y="1447800"/>
            <a:ext cx="8153400" cy="4648200"/>
          </a:xfrm>
          <a:extLst/>
        </p:spPr>
        <p:txBody>
          <a:bodyPr>
            <a:normAutofit fontScale="32500" lnSpcReduction="20000"/>
          </a:bodyPr>
          <a:lstStyle/>
          <a:p>
            <a:pPr marL="320040" indent="-320040" eaLnBrk="1" fontAlgn="auto" hangingPunct="1">
              <a:spcAft>
                <a:spcPts val="0"/>
              </a:spcAft>
              <a:buFont typeface="Wingdings"/>
              <a:buChar char=""/>
              <a:defRPr/>
            </a:pPr>
            <a:endParaRPr lang="en-US" sz="3800" dirty="0" smtClean="0"/>
          </a:p>
          <a:p>
            <a:pPr marL="457200" indent="-457200">
              <a:defRPr/>
            </a:pPr>
            <a:r>
              <a:rPr lang="en-US" sz="8800" b="1" dirty="0" smtClean="0"/>
              <a:t>Identify CANS-FAST Strength items with a 0 or 1 for strengths-based case planning</a:t>
            </a:r>
            <a:endParaRPr lang="en-US" sz="800" b="1" dirty="0" smtClean="0"/>
          </a:p>
          <a:p>
            <a:pPr marL="457200" indent="-457200">
              <a:defRPr/>
            </a:pPr>
            <a:r>
              <a:rPr lang="en-US" sz="8800" b="1" dirty="0" smtClean="0"/>
              <a:t>Strength items with 2 or 3 are those attributes and skills that can be built.</a:t>
            </a:r>
          </a:p>
          <a:p>
            <a:pPr marL="457200" indent="-457200">
              <a:defRPr/>
            </a:pPr>
            <a:r>
              <a:rPr lang="en-US" sz="8800" b="1" dirty="0" smtClean="0"/>
              <a:t>Identify action steps that support the short term and long term goals</a:t>
            </a:r>
          </a:p>
          <a:p>
            <a:pPr marL="457200" indent="-457200">
              <a:defRPr/>
            </a:pPr>
            <a:endParaRPr lang="en-US" sz="8800" b="1" dirty="0" smtClean="0"/>
          </a:p>
          <a:p>
            <a:pPr marL="457200" indent="-457200">
              <a:defRPr/>
            </a:pPr>
            <a:endParaRPr lang="en-US" sz="8800" b="1" dirty="0"/>
          </a:p>
          <a:p>
            <a:pPr marL="0" indent="0">
              <a:buNone/>
              <a:defRPr/>
            </a:pPr>
            <a:r>
              <a:rPr lang="en-US" sz="8800" b="1" dirty="0" smtClean="0">
                <a:solidFill>
                  <a:schemeClr val="accent1"/>
                </a:solidFill>
              </a:rPr>
              <a:t>Collaborate </a:t>
            </a:r>
            <a:r>
              <a:rPr lang="en-US" sz="8800" b="1" dirty="0">
                <a:solidFill>
                  <a:schemeClr val="accent1"/>
                </a:solidFill>
              </a:rPr>
              <a:t>and partner with child and family.</a:t>
            </a:r>
          </a:p>
          <a:p>
            <a:pPr marL="320040" indent="-320040" eaLnBrk="1" fontAlgn="auto" hangingPunct="1">
              <a:spcAft>
                <a:spcPts val="0"/>
              </a:spcAft>
              <a:buFont typeface="Wingdings"/>
              <a:buChar char=""/>
              <a:defRPr/>
            </a:pPr>
            <a:endParaRPr lang="en-US" sz="8800" dirty="0" smtClean="0">
              <a:solidFill>
                <a:schemeClr val="accent1"/>
              </a:solidFill>
            </a:endParaRPr>
          </a:p>
          <a:p>
            <a:pPr lvl="8">
              <a:defRPr/>
            </a:pPr>
            <a:endParaRPr lang="en-US" sz="8800" dirty="0" smtClean="0"/>
          </a:p>
        </p:txBody>
      </p:sp>
      <p:sp>
        <p:nvSpPr>
          <p:cNvPr id="4" name="Slide Number Placeholder 3"/>
          <p:cNvSpPr>
            <a:spLocks noGrp="1"/>
          </p:cNvSpPr>
          <p:nvPr>
            <p:ph type="sldNum" sz="quarter" idx="12"/>
          </p:nvPr>
        </p:nvSpPr>
        <p:spPr/>
        <p:txBody>
          <a:bodyPr/>
          <a:lstStyle/>
          <a:p>
            <a:pPr>
              <a:defRPr/>
            </a:pPr>
            <a:fld id="{70DCE493-9595-4B4E-A4AA-7DAD79F7D47D}" type="slidenum">
              <a:rPr lang="en-US"/>
              <a:pPr>
                <a:defRPr/>
              </a:pPr>
              <a:t>59</a:t>
            </a:fld>
            <a:endParaRPr lang="en-US" dirty="0"/>
          </a:p>
        </p:txBody>
      </p:sp>
    </p:spTree>
    <p:extLst>
      <p:ext uri="{BB962C8B-B14F-4D97-AF65-F5344CB8AC3E}">
        <p14:creationId xmlns:p14="http://schemas.microsoft.com/office/powerpoint/2010/main" val="8985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What is your definition of Reacting?</a:t>
            </a:r>
            <a:endParaRPr lang="en-US" dirty="0"/>
          </a:p>
        </p:txBody>
      </p:sp>
      <p:sp>
        <p:nvSpPr>
          <p:cNvPr id="3" name="Content Placeholder 2"/>
          <p:cNvSpPr>
            <a:spLocks noGrp="1"/>
          </p:cNvSpPr>
          <p:nvPr>
            <p:ph idx="1"/>
          </p:nvPr>
        </p:nvSpPr>
        <p:spPr>
          <a:xfrm>
            <a:off x="228600" y="1066800"/>
            <a:ext cx="8610600" cy="5486400"/>
          </a:xfrm>
        </p:spPr>
        <p:txBody>
          <a:bodyPr>
            <a:normAutofit fontScale="92500" lnSpcReduction="10000"/>
          </a:bodyPr>
          <a:lstStyle/>
          <a:p>
            <a:r>
              <a:rPr lang="en-US" sz="2600" b="1" dirty="0" smtClean="0"/>
              <a:t>Reacting </a:t>
            </a:r>
            <a:r>
              <a:rPr lang="en-US" sz="2600" b="1" dirty="0"/>
              <a:t>is responding without fully evaluating or thinking about the situation before acting</a:t>
            </a:r>
            <a:r>
              <a:rPr lang="en-US" sz="2600" dirty="0" smtClean="0"/>
              <a:t>. Reacting </a:t>
            </a:r>
            <a:r>
              <a:rPr lang="en-US" sz="2600" dirty="0"/>
              <a:t>often involves emotion. Reactions are often determined by the demands of </a:t>
            </a:r>
            <a:r>
              <a:rPr lang="en-US" sz="2600" dirty="0" smtClean="0"/>
              <a:t>others.</a:t>
            </a:r>
          </a:p>
          <a:p>
            <a:r>
              <a:rPr lang="en-US" sz="2600" dirty="0" smtClean="0"/>
              <a:t>Reaction is not always a bad thing – your child runs into a busy street.</a:t>
            </a:r>
          </a:p>
          <a:p>
            <a:r>
              <a:rPr lang="en-US" sz="2600" dirty="0"/>
              <a:t>But reacting to families experiencing abuse or neglect may not result in actions </a:t>
            </a:r>
            <a:r>
              <a:rPr lang="en-US" sz="2600" dirty="0" smtClean="0"/>
              <a:t>that decrease </a:t>
            </a:r>
            <a:r>
              <a:rPr lang="en-US" sz="2600" dirty="0"/>
              <a:t>the risk of harm or help them move toward solutions.</a:t>
            </a:r>
          </a:p>
          <a:p>
            <a:r>
              <a:rPr lang="en-US" sz="2600" dirty="0" smtClean="0"/>
              <a:t>Planning </a:t>
            </a:r>
            <a:r>
              <a:rPr lang="en-US" sz="2600" dirty="0"/>
              <a:t>is gathering adequate information and thinking about the desired </a:t>
            </a:r>
            <a:r>
              <a:rPr lang="en-US" sz="2600" dirty="0" smtClean="0"/>
              <a:t>outcomes based </a:t>
            </a:r>
            <a:r>
              <a:rPr lang="en-US" sz="2600" dirty="0"/>
              <a:t>on the </a:t>
            </a:r>
            <a:r>
              <a:rPr lang="en-US" sz="2600" i="1" dirty="0"/>
              <a:t>information available at the time</a:t>
            </a:r>
            <a:r>
              <a:rPr lang="en-US" sz="2600" dirty="0"/>
              <a:t>. Plans change as more information </a:t>
            </a:r>
            <a:r>
              <a:rPr lang="en-US" sz="2600" dirty="0" smtClean="0"/>
              <a:t>is gathered</a:t>
            </a:r>
            <a:r>
              <a:rPr lang="en-US" sz="2600" dirty="0"/>
              <a:t>. The more information, the better the chance of making a plan that will work</a:t>
            </a:r>
            <a:r>
              <a:rPr lang="en-US" dirty="0"/>
              <a:t>.</a:t>
            </a:r>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6</a:t>
            </a:fld>
            <a:endParaRPr lang="en-US" dirty="0"/>
          </a:p>
        </p:txBody>
      </p:sp>
    </p:spTree>
    <p:extLst>
      <p:ext uri="{BB962C8B-B14F-4D97-AF65-F5344CB8AC3E}">
        <p14:creationId xmlns:p14="http://schemas.microsoft.com/office/powerpoint/2010/main" val="35407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b="1" dirty="0">
                <a:ln w="5000" cmpd="sng">
                  <a:solidFill>
                    <a:srgbClr val="6EA0B0">
                      <a:tint val="80000"/>
                      <a:shade val="99000"/>
                      <a:satMod val="500000"/>
                    </a:srgbClr>
                  </a:solidFill>
                  <a:prstDash val="solid"/>
                </a:ln>
                <a:gradFill>
                  <a:gsLst>
                    <a:gs pos="0">
                      <a:srgbClr val="6EA0B0">
                        <a:tint val="63000"/>
                        <a:satMod val="255000"/>
                      </a:srgbClr>
                    </a:gs>
                    <a:gs pos="9000">
                      <a:srgbClr val="6EA0B0">
                        <a:tint val="63000"/>
                        <a:satMod val="255000"/>
                      </a:srgbClr>
                    </a:gs>
                    <a:gs pos="53000">
                      <a:srgbClr val="6EA0B0">
                        <a:shade val="60000"/>
                        <a:satMod val="100000"/>
                      </a:srgbClr>
                    </a:gs>
                    <a:gs pos="90000">
                      <a:srgbClr val="6EA0B0">
                        <a:tint val="63000"/>
                        <a:satMod val="255000"/>
                      </a:srgbClr>
                    </a:gs>
                    <a:gs pos="100000">
                      <a:srgbClr val="6EA0B0">
                        <a:tint val="63000"/>
                        <a:satMod val="255000"/>
                      </a:srgbClr>
                    </a:gs>
                  </a:gsLst>
                  <a:lin ang="5400000"/>
                </a:gradFill>
                <a:effectLst>
                  <a:outerShdw blurRad="50800" dist="38100" dir="5400000" algn="t" rotWithShape="0">
                    <a:prstClr val="black">
                      <a:alpha val="50000"/>
                    </a:prstClr>
                  </a:outerShdw>
                </a:effectLst>
              </a:rPr>
              <a:t>CANS Certification</a:t>
            </a:r>
            <a:endParaRPr lang="en-US" dirty="0"/>
          </a:p>
        </p:txBody>
      </p:sp>
      <p:sp>
        <p:nvSpPr>
          <p:cNvPr id="3" name="Content Placeholder 2"/>
          <p:cNvSpPr>
            <a:spLocks noGrp="1"/>
          </p:cNvSpPr>
          <p:nvPr>
            <p:ph idx="1"/>
          </p:nvPr>
        </p:nvSpPr>
        <p:spPr/>
        <p:txBody>
          <a:bodyPr/>
          <a:lstStyle/>
          <a:p>
            <a:r>
              <a:rPr lang="en-US" dirty="0" smtClean="0"/>
              <a:t>Workers must be certified before they can complete a CANS/FAST or a case plan.</a:t>
            </a:r>
          </a:p>
          <a:p>
            <a:r>
              <a:rPr lang="en-US" dirty="0" smtClean="0"/>
              <a:t>Workers must score a 70% to certify.</a:t>
            </a:r>
          </a:p>
          <a:p>
            <a:r>
              <a:rPr lang="en-US" dirty="0" smtClean="0"/>
              <a:t>Workers must recertify every year.</a:t>
            </a:r>
            <a:endParaRPr lang="en-US" dirty="0"/>
          </a:p>
        </p:txBody>
      </p:sp>
      <p:sp>
        <p:nvSpPr>
          <p:cNvPr id="4" name="Slide Number Placeholder 3"/>
          <p:cNvSpPr>
            <a:spLocks noGrp="1"/>
          </p:cNvSpPr>
          <p:nvPr>
            <p:ph type="sldNum" sz="quarter" idx="12"/>
          </p:nvPr>
        </p:nvSpPr>
        <p:spPr/>
        <p:txBody>
          <a:bodyPr/>
          <a:lstStyle/>
          <a:p>
            <a:pPr>
              <a:defRPr/>
            </a:pPr>
            <a:fld id="{12A798F1-F14D-4F25-931F-3224584BA396}" type="slidenum">
              <a:rPr lang="en-US" smtClean="0"/>
              <a:pPr>
                <a:defRPr/>
              </a:pPr>
              <a:t>60</a:t>
            </a:fld>
            <a:endParaRPr lang="en-US" dirty="0"/>
          </a:p>
        </p:txBody>
      </p:sp>
    </p:spTree>
    <p:extLst>
      <p:ext uri="{BB962C8B-B14F-4D97-AF65-F5344CB8AC3E}">
        <p14:creationId xmlns:p14="http://schemas.microsoft.com/office/powerpoint/2010/main" val="8336340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304800" y="457200"/>
            <a:ext cx="6629400" cy="1826363"/>
          </a:xfrm>
        </p:spPr>
        <p:txBody>
          <a:bodyPr/>
          <a:lstStyle/>
          <a:p>
            <a:pPr eaLnBrk="1" hangingPunct="1"/>
            <a:r>
              <a:rPr lang="en-US" altLang="en-US" b="1" dirty="0" smtClean="0"/>
              <a:t>Questions &amp; Answers</a:t>
            </a:r>
          </a:p>
        </p:txBody>
      </p:sp>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fld id="{886422EF-69EB-4F89-ACD3-A490E96BC0DA}" type="slidenum">
              <a:rPr lang="en-US" altLang="en-US" sz="1600" smtClean="0">
                <a:solidFill>
                  <a:srgbClr val="FFFFFF"/>
                </a:solidFill>
                <a:latin typeface="Tw Cen MT" pitchFamily="34" charset="0"/>
              </a:rPr>
              <a:pPr/>
              <a:t>61</a:t>
            </a:fld>
            <a:endParaRPr lang="en-US" altLang="en-US" sz="1600" smtClean="0">
              <a:solidFill>
                <a:srgbClr val="FFFFFF"/>
              </a:solidFill>
              <a:latin typeface="Tw Cen MT" pitchFamily="34" charset="0"/>
            </a:endParaRPr>
          </a:p>
        </p:txBody>
      </p:sp>
      <p:sp>
        <p:nvSpPr>
          <p:cNvPr id="2" name="TextBox 1"/>
          <p:cNvSpPr txBox="1">
            <a:spLocks noChangeArrowheads="1"/>
          </p:cNvSpPr>
          <p:nvPr/>
        </p:nvSpPr>
        <p:spPr bwMode="auto">
          <a:xfrm>
            <a:off x="304800" y="1219200"/>
            <a:ext cx="6400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Georgia" pitchFamily="18" charset="0"/>
              </a:defRPr>
            </a:lvl1pPr>
            <a:lvl2pPr marL="742950" indent="-285750">
              <a:defRPr sz="2200">
                <a:solidFill>
                  <a:schemeClr val="tx2"/>
                </a:solidFill>
                <a:latin typeface="Georgia" pitchFamily="18" charset="0"/>
              </a:defRPr>
            </a:lvl2pPr>
            <a:lvl3pPr marL="1143000">
              <a:defRPr sz="2000">
                <a:solidFill>
                  <a:schemeClr val="tx1"/>
                </a:solidFill>
                <a:latin typeface="Georgia" pitchFamily="18" charset="0"/>
              </a:defRPr>
            </a:lvl3pPr>
            <a:lvl4pPr marL="1600200">
              <a:defRPr sz="2000">
                <a:solidFill>
                  <a:schemeClr val="tx2"/>
                </a:solidFill>
                <a:latin typeface="Georgia" pitchFamily="18" charset="0"/>
              </a:defRPr>
            </a:lvl4pPr>
            <a:lvl5pPr marL="2057400">
              <a:defRPr>
                <a:solidFill>
                  <a:schemeClr val="tx1"/>
                </a:solidFill>
                <a:latin typeface="Georgia" pitchFamily="18" charset="0"/>
              </a:defRPr>
            </a:lvl5pPr>
            <a:lvl6pPr marL="2514600" indent="-228600" eaLnBrk="0" fontAlgn="base" hangingPunct="0">
              <a:spcAft>
                <a:spcPct val="0"/>
              </a:spcAft>
              <a:buClr>
                <a:srgbClr val="8FB08C"/>
              </a:buClr>
              <a:buChar char="•"/>
              <a:defRPr>
                <a:solidFill>
                  <a:schemeClr val="tx1"/>
                </a:solidFill>
                <a:latin typeface="Georgia" pitchFamily="18" charset="0"/>
              </a:defRPr>
            </a:lvl6pPr>
            <a:lvl7pPr marL="2971800" indent="-228600" eaLnBrk="0" fontAlgn="base" hangingPunct="0">
              <a:spcAft>
                <a:spcPct val="0"/>
              </a:spcAft>
              <a:buClr>
                <a:srgbClr val="8FB08C"/>
              </a:buClr>
              <a:defRPr>
                <a:solidFill>
                  <a:schemeClr val="tx1"/>
                </a:solidFill>
                <a:latin typeface="Georgia" pitchFamily="18" charset="0"/>
              </a:defRPr>
            </a:lvl7pPr>
            <a:lvl8pPr marL="3429000" indent="-228600" eaLnBrk="0" fontAlgn="base" hangingPunct="0">
              <a:spcAft>
                <a:spcPct val="0"/>
              </a:spcAft>
              <a:buClr>
                <a:srgbClr val="8FB08C"/>
              </a:buClr>
              <a:defRPr>
                <a:solidFill>
                  <a:schemeClr val="tx1"/>
                </a:solidFill>
                <a:latin typeface="Georgia" pitchFamily="18" charset="0"/>
              </a:defRPr>
            </a:lvl8pPr>
            <a:lvl9pPr marL="3886200" indent="-228600" eaLnBrk="0" fontAlgn="base" hangingPunct="0">
              <a:spcAft>
                <a:spcPct val="0"/>
              </a:spcAft>
              <a:buClr>
                <a:srgbClr val="8FB08C"/>
              </a:buClr>
              <a:defRPr>
                <a:solidFill>
                  <a:schemeClr val="tx1"/>
                </a:solidFill>
                <a:latin typeface="Georgia" pitchFamily="18" charset="0"/>
              </a:defRPr>
            </a:lvl9pPr>
          </a:lstStyle>
          <a:p>
            <a:r>
              <a:rPr lang="en-US" altLang="en-US" sz="2400" b="1" dirty="0">
                <a:latin typeface="Tw Cen MT" pitchFamily="34" charset="0"/>
              </a:rPr>
              <a:t>Brooke Harris, CANS/FAST Program Manager</a:t>
            </a:r>
          </a:p>
          <a:p>
            <a:r>
              <a:rPr lang="en-US" altLang="en-US" sz="2400" b="1" dirty="0">
                <a:latin typeface="Tw Cen MT" pitchFamily="34" charset="0"/>
              </a:rPr>
              <a:t>Office: (501) 682-8439</a:t>
            </a:r>
          </a:p>
          <a:p>
            <a:r>
              <a:rPr lang="en-US" altLang="en-US" sz="2400" b="1" dirty="0">
                <a:latin typeface="Tw Cen MT" pitchFamily="34" charset="0"/>
              </a:rPr>
              <a:t>Cell: (501) 412-9883 </a:t>
            </a:r>
          </a:p>
          <a:p>
            <a:r>
              <a:rPr lang="en-US" altLang="en-US" sz="2400" b="1" dirty="0">
                <a:latin typeface="Tw Cen MT" pitchFamily="34" charset="0"/>
              </a:rPr>
              <a:t>Fax: (501) 683-1201</a:t>
            </a:r>
          </a:p>
          <a:p>
            <a:r>
              <a:rPr lang="en-US" altLang="en-US" sz="2000" b="1" dirty="0">
                <a:latin typeface="Tw Cen MT" pitchFamily="34" charset="0"/>
                <a:hlinkClick r:id="rId3"/>
              </a:rPr>
              <a:t>Brooke.Harris@dhs.arkansas.gov</a:t>
            </a:r>
            <a:endParaRPr lang="en-US" altLang="en-US" sz="2000" b="1" dirty="0">
              <a:latin typeface="Tw Cen MT" pitchFamily="34" charset="0"/>
            </a:endParaRPr>
          </a:p>
        </p:txBody>
      </p:sp>
      <p:pic>
        <p:nvPicPr>
          <p:cNvPr id="6144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057400"/>
            <a:ext cx="2514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2A798F1-F14D-4F25-931F-3224584BA396}" type="slidenum">
              <a:rPr lang="en-US" smtClean="0"/>
              <a:pPr>
                <a:defRPr/>
              </a:pPr>
              <a:t>7</a:t>
            </a:fld>
            <a:endParaRPr lang="en-US" dirty="0"/>
          </a:p>
        </p:txBody>
      </p:sp>
      <p:sp>
        <p:nvSpPr>
          <p:cNvPr id="6" name="Right Arrow 5"/>
          <p:cNvSpPr/>
          <p:nvPr/>
        </p:nvSpPr>
        <p:spPr>
          <a:xfrm rot="5400000">
            <a:off x="3848100" y="2019300"/>
            <a:ext cx="1143000"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txBox="1">
            <a:spLocks/>
          </p:cNvSpPr>
          <p:nvPr/>
        </p:nvSpPr>
        <p:spPr>
          <a:xfrm>
            <a:off x="1371600" y="3810000"/>
            <a:ext cx="5715000" cy="1143000"/>
          </a:xfrm>
          <a:prstGeom prst="rect">
            <a:avLst/>
          </a:prstGeom>
        </p:spPr>
        <p:txBody>
          <a:bodyPr vert="horz" lIns="45720" rIns="45720" anchor="ctr">
            <a:normAutofit fontScale="92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dirty="0" smtClean="0"/>
              <a:t>Gathering and evaluating information</a:t>
            </a:r>
            <a:endParaRPr lang="en-US" dirty="0"/>
          </a:p>
        </p:txBody>
      </p:sp>
      <p:sp>
        <p:nvSpPr>
          <p:cNvPr id="8" name="Title 4"/>
          <p:cNvSpPr txBox="1">
            <a:spLocks/>
          </p:cNvSpPr>
          <p:nvPr/>
        </p:nvSpPr>
        <p:spPr>
          <a:xfrm>
            <a:off x="1524000" y="609600"/>
            <a:ext cx="6097524"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US" dirty="0" smtClean="0"/>
              <a:t>Planning</a:t>
            </a:r>
            <a:endParaRPr lang="en-US" dirty="0"/>
          </a:p>
        </p:txBody>
      </p:sp>
      <p:pic>
        <p:nvPicPr>
          <p:cNvPr id="3074" name="Picture 2" descr="C:\Users\mlpaschall\AppData\Local\Microsoft\Windows\Temporary Internet Files\Content.IE5\H796LAYY\question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954772"/>
            <a:ext cx="1421219" cy="142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64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
            <a:ext cx="8382000" cy="6126480"/>
          </a:xfrm>
        </p:spPr>
        <p:txBody>
          <a:bodyPr>
            <a:normAutofit fontScale="90000"/>
          </a:bodyPr>
          <a:lstStyle/>
          <a:p>
            <a:r>
              <a:rPr lang="en-US" sz="3200" dirty="0" smtClean="0"/>
              <a:t>Scenario</a:t>
            </a:r>
            <a:br>
              <a:rPr lang="en-US" sz="3200" dirty="0" smtClean="0"/>
            </a:br>
            <a:r>
              <a:rPr lang="en-US" sz="3200" dirty="0" smtClean="0"/>
              <a:t/>
            </a:r>
            <a:br>
              <a:rPr lang="en-US" sz="3200" dirty="0" smtClean="0"/>
            </a:br>
            <a:r>
              <a:rPr lang="en-US" sz="3200" dirty="0" smtClean="0"/>
              <a:t>DCFS has been </a:t>
            </a:r>
            <a:r>
              <a:rPr lang="en-US" sz="3200" dirty="0"/>
              <a:t>working with a mother who has two children in foster care. She has a history </a:t>
            </a:r>
            <a:r>
              <a:rPr lang="en-US" sz="3200" dirty="0" smtClean="0"/>
              <a:t>of drug and</a:t>
            </a:r>
            <a:r>
              <a:rPr lang="en-US" sz="3200" dirty="0"/>
              <a:t/>
            </a:r>
            <a:br>
              <a:rPr lang="en-US" sz="3200" dirty="0"/>
            </a:br>
            <a:r>
              <a:rPr lang="en-US" sz="3200" dirty="0" smtClean="0"/>
              <a:t>alcohol </a:t>
            </a:r>
            <a:r>
              <a:rPr lang="en-US" sz="3200" dirty="0"/>
              <a:t>use. The children came into care after she left them </a:t>
            </a:r>
            <a:r>
              <a:rPr lang="en-US" sz="3200" dirty="0" smtClean="0"/>
              <a:t>for 3 weeks with </a:t>
            </a:r>
            <a:r>
              <a:rPr lang="en-US" sz="3200" dirty="0"/>
              <a:t>a friend who </a:t>
            </a:r>
            <a:r>
              <a:rPr lang="en-US" sz="3200" dirty="0" smtClean="0"/>
              <a:t>could not </a:t>
            </a:r>
            <a:r>
              <a:rPr lang="en-US" sz="3200" dirty="0"/>
              <a:t>take care of </a:t>
            </a:r>
            <a:r>
              <a:rPr lang="en-US" sz="3200" dirty="0" smtClean="0"/>
              <a:t>them and who did not know when or if she would return. All of you are at the 2</a:t>
            </a:r>
            <a:r>
              <a:rPr lang="en-US" sz="3200" baseline="30000" dirty="0" smtClean="0"/>
              <a:t>nd</a:t>
            </a:r>
            <a:r>
              <a:rPr lang="en-US" sz="3200" dirty="0" smtClean="0"/>
              <a:t> case staffing (approximately 6 months into the case) . </a:t>
            </a:r>
            <a:br>
              <a:rPr lang="en-US" sz="3200" dirty="0" smtClean="0"/>
            </a:br>
            <a:r>
              <a:rPr lang="en-US" sz="3200" dirty="0" smtClean="0"/>
              <a:t/>
            </a:r>
            <a:br>
              <a:rPr lang="en-US" sz="3200" dirty="0" smtClean="0"/>
            </a:br>
            <a:r>
              <a:rPr lang="en-US" sz="3200" dirty="0" smtClean="0"/>
              <a:t>DCFS sent mother a written reminder of the staffing. It is 10 minutes after the scheduled start time and mother is not there.</a:t>
            </a:r>
            <a:endParaRPr lang="en-US" sz="3200" dirty="0"/>
          </a:p>
        </p:txBody>
      </p:sp>
      <p:sp>
        <p:nvSpPr>
          <p:cNvPr id="3" name="Slide Number Placeholder 2"/>
          <p:cNvSpPr>
            <a:spLocks noGrp="1"/>
          </p:cNvSpPr>
          <p:nvPr>
            <p:ph type="sldNum" sz="quarter" idx="11"/>
          </p:nvPr>
        </p:nvSpPr>
        <p:spPr/>
        <p:txBody>
          <a:bodyPr/>
          <a:lstStyle/>
          <a:p>
            <a:pPr>
              <a:defRPr/>
            </a:pPr>
            <a:fld id="{8FA608FF-318A-476D-BB4D-5D32FD05E958}" type="slidenum">
              <a:rPr lang="en-US" smtClean="0"/>
              <a:pPr>
                <a:defRPr/>
              </a:pPr>
              <a:t>8</a:t>
            </a:fld>
            <a:endParaRPr lang="en-US" dirty="0"/>
          </a:p>
        </p:txBody>
      </p:sp>
    </p:spTree>
    <p:extLst>
      <p:ext uri="{BB962C8B-B14F-4D97-AF65-F5344CB8AC3E}">
        <p14:creationId xmlns:p14="http://schemas.microsoft.com/office/powerpoint/2010/main" val="3258175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715962"/>
          </a:xfrm>
        </p:spPr>
        <p:txBody>
          <a:bodyPr>
            <a:noAutofit/>
          </a:bodyPr>
          <a:lstStyle/>
          <a:p>
            <a:pPr algn="ctr"/>
            <a:r>
              <a:rPr lang="en-US" sz="4000" dirty="0" smtClean="0"/>
              <a:t>Steps in the Planning Process</a:t>
            </a:r>
            <a:endParaRPr lang="en-US" sz="1050" dirty="0"/>
          </a:p>
        </p:txBody>
      </p:sp>
      <p:sp>
        <p:nvSpPr>
          <p:cNvPr id="3" name="Slide Number Placeholder 2"/>
          <p:cNvSpPr>
            <a:spLocks noGrp="1"/>
          </p:cNvSpPr>
          <p:nvPr>
            <p:ph type="sldNum" sz="quarter" idx="12"/>
          </p:nvPr>
        </p:nvSpPr>
        <p:spPr/>
        <p:txBody>
          <a:bodyPr/>
          <a:lstStyle/>
          <a:p>
            <a:pPr>
              <a:defRPr/>
            </a:pPr>
            <a:fld id="{8FA608FF-318A-476D-BB4D-5D32FD05E958}" type="slidenum">
              <a:rPr lang="en-US" smtClean="0"/>
              <a:pPr>
                <a:defRPr/>
              </a:pPr>
              <a:t>9</a:t>
            </a:fld>
            <a:endParaRPr lang="en-US" dirty="0"/>
          </a:p>
        </p:txBody>
      </p:sp>
      <p:pic>
        <p:nvPicPr>
          <p:cNvPr id="9" name="Picture 8"/>
          <p:cNvPicPr/>
          <p:nvPr/>
        </p:nvPicPr>
        <p:blipFill rotWithShape="1">
          <a:blip r:embed="rId2" cstate="print">
            <a:extLst>
              <a:ext uri="{28A0092B-C50C-407E-A947-70E740481C1C}">
                <a14:useLocalDpi xmlns:a14="http://schemas.microsoft.com/office/drawing/2010/main" val="0"/>
              </a:ext>
            </a:extLst>
          </a:blip>
          <a:srcRect r="50700" b="2342"/>
          <a:stretch/>
        </p:blipFill>
        <p:spPr bwMode="auto">
          <a:xfrm>
            <a:off x="2057400" y="990600"/>
            <a:ext cx="5105400" cy="43434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cstate="print">
            <a:extLst>
              <a:ext uri="{28A0092B-C50C-407E-A947-70E740481C1C}">
                <a14:useLocalDpi xmlns:a14="http://schemas.microsoft.com/office/drawing/2010/main" val="0"/>
              </a:ext>
            </a:extLst>
          </a:blip>
          <a:srcRect t="67000" r="50700" b="4981"/>
          <a:stretch/>
        </p:blipFill>
        <p:spPr bwMode="auto">
          <a:xfrm>
            <a:off x="2057400" y="5316278"/>
            <a:ext cx="5105400" cy="13131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6926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6504</TotalTime>
  <Words>2673</Words>
  <Application>Microsoft Office PowerPoint</Application>
  <PresentationFormat>On-screen Show (4:3)</PresentationFormat>
  <Paragraphs>553</Paragraphs>
  <Slides>61</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Arial</vt:lpstr>
      <vt:lpstr>Calibri</vt:lpstr>
      <vt:lpstr>Courier New</vt:lpstr>
      <vt:lpstr>Franklin Gothic Book</vt:lpstr>
      <vt:lpstr>Tahoma</vt:lpstr>
      <vt:lpstr>Times New Roman</vt:lpstr>
      <vt:lpstr>Tw Cen MT</vt:lpstr>
      <vt:lpstr>Wingdings</vt:lpstr>
      <vt:lpstr>Wingdings 2</vt:lpstr>
      <vt:lpstr>Technic</vt:lpstr>
      <vt:lpstr>AR CANS/FAST  TRAINING    Arkansas  Child and Adolescent Needs and Strengths Family Advocacy and Support Tool   </vt:lpstr>
      <vt:lpstr>Welcome to MidSOUTH</vt:lpstr>
      <vt:lpstr>Who We Are and What We Need</vt:lpstr>
      <vt:lpstr>Purpose</vt:lpstr>
      <vt:lpstr>What is your definition of planning? Page 2</vt:lpstr>
      <vt:lpstr>What is your definition of Reacting?</vt:lpstr>
      <vt:lpstr>PowerPoint Presentation</vt:lpstr>
      <vt:lpstr>Scenario  DCFS has been working with a mother who has two children in foster care. She has a history of drug and alcohol use. The children came into care after she left them for 3 weeks with a friend who could not take care of them and who did not know when or if she would return. All of you are at the 2nd case staffing (approximately 6 months into the case) .   DCFS sent mother a written reminder of the staffing. It is 10 minutes after the scheduled start time and mother is not there.</vt:lpstr>
      <vt:lpstr>Steps in the Planning Process</vt:lpstr>
      <vt:lpstr>Assessment: critical step in the planning process</vt:lpstr>
      <vt:lpstr>PowerPoint Presentation</vt:lpstr>
      <vt:lpstr>Why CANS &amp; FAST?</vt:lpstr>
      <vt:lpstr>Why CANS &amp; FAST?</vt:lpstr>
      <vt:lpstr>Arkansas is using CANS as part of the IV-E Waiver</vt:lpstr>
      <vt:lpstr>AR DCFS IV-E WAIVER</vt:lpstr>
      <vt:lpstr>AR CANS-FAST History</vt:lpstr>
      <vt:lpstr>DCFS Commitment</vt:lpstr>
      <vt:lpstr>What does that mean for families?</vt:lpstr>
      <vt:lpstr>                What does that mean for families?</vt:lpstr>
      <vt:lpstr>ULTIMATE GOAL?</vt:lpstr>
      <vt:lpstr>PowerPoint Presentation</vt:lpstr>
      <vt:lpstr>Dr. John Lyons – CANS Developer</vt:lpstr>
      <vt:lpstr>BRAIN BOOST</vt:lpstr>
      <vt:lpstr>CANS-FAST </vt:lpstr>
      <vt:lpstr>CANS-FAST</vt:lpstr>
      <vt:lpstr>AR DCFS Has 3 Child Welfare Assessment Tools</vt:lpstr>
      <vt:lpstr>PowerPoint Presentation</vt:lpstr>
      <vt:lpstr>CANS-FAST Benefits for a Case Worker</vt:lpstr>
      <vt:lpstr>CANS-FAST Benefits for a Parent or Guardian</vt:lpstr>
      <vt:lpstr>CANS-FAST Benefits for a Stakeholder</vt:lpstr>
      <vt:lpstr>Six Key Characteristics</vt:lpstr>
      <vt:lpstr>PowerPoint Presentation</vt:lpstr>
      <vt:lpstr>Change in Thinking</vt:lpstr>
      <vt:lpstr>Six Key Characteristics</vt:lpstr>
      <vt:lpstr>AR CANS-FAST</vt:lpstr>
      <vt:lpstr>Child Strengths</vt:lpstr>
      <vt:lpstr>Life Domain Functioning</vt:lpstr>
      <vt:lpstr>School</vt:lpstr>
      <vt:lpstr>Child Behavioral/Emotional Needs</vt:lpstr>
      <vt:lpstr>Child Risk Behaviors</vt:lpstr>
      <vt:lpstr>Trauma</vt:lpstr>
      <vt:lpstr>Permanency Planning - Caregiver Strengths &amp; Needs</vt:lpstr>
      <vt:lpstr>Permanency Planning - Caregiver Strengths &amp; Needs Continued</vt:lpstr>
      <vt:lpstr> Modules for CANS (0-4) </vt:lpstr>
      <vt:lpstr> Modules for CANS 5+ </vt:lpstr>
      <vt:lpstr>AR FAST</vt:lpstr>
      <vt:lpstr>The Family Together</vt:lpstr>
      <vt:lpstr>Caregiver Status</vt:lpstr>
      <vt:lpstr>Caregiver Advocacy</vt:lpstr>
      <vt:lpstr>Youth Status</vt:lpstr>
      <vt:lpstr>Lunch</vt:lpstr>
      <vt:lpstr>Whodunit?</vt:lpstr>
      <vt:lpstr>Collaboration and Teamwork</vt:lpstr>
      <vt:lpstr>Effective Communication with Families Using the CANS</vt:lpstr>
      <vt:lpstr>Practice Scenario</vt:lpstr>
      <vt:lpstr>PowerPoint Presentation</vt:lpstr>
      <vt:lpstr>AR Case Plan</vt:lpstr>
      <vt:lpstr>CANS-FAST: Informed Case Planning</vt:lpstr>
      <vt:lpstr>CANS-FAST: Informed Case Planning</vt:lpstr>
      <vt:lpstr>CANS Certification</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CANS-FAST Orienation Training</dc:title>
  <dc:creator>Owner;jbhumphrey</dc:creator>
  <cp:lastModifiedBy>Griffin, Carol M</cp:lastModifiedBy>
  <cp:revision>346</cp:revision>
  <cp:lastPrinted>2015-03-31T13:53:06Z</cp:lastPrinted>
  <dcterms:created xsi:type="dcterms:W3CDTF">2012-08-28T03:25:43Z</dcterms:created>
  <dcterms:modified xsi:type="dcterms:W3CDTF">2016-12-01T21:14:02Z</dcterms:modified>
</cp:coreProperties>
</file>