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306" r:id="rId2"/>
    <p:sldId id="257" r:id="rId3"/>
    <p:sldId id="258" r:id="rId4"/>
    <p:sldId id="259" r:id="rId5"/>
    <p:sldId id="260" r:id="rId6"/>
    <p:sldId id="261" r:id="rId7"/>
    <p:sldId id="262" r:id="rId8"/>
    <p:sldId id="295" r:id="rId9"/>
    <p:sldId id="263" r:id="rId10"/>
    <p:sldId id="275" r:id="rId11"/>
    <p:sldId id="278" r:id="rId12"/>
    <p:sldId id="276" r:id="rId13"/>
    <p:sldId id="277" r:id="rId14"/>
    <p:sldId id="264" r:id="rId15"/>
    <p:sldId id="265" r:id="rId16"/>
    <p:sldId id="266" r:id="rId17"/>
    <p:sldId id="267" r:id="rId18"/>
    <p:sldId id="268" r:id="rId19"/>
    <p:sldId id="269" r:id="rId20"/>
    <p:sldId id="270" r:id="rId21"/>
    <p:sldId id="272" r:id="rId22"/>
    <p:sldId id="271" r:id="rId23"/>
    <p:sldId id="280" r:id="rId24"/>
    <p:sldId id="281" r:id="rId25"/>
    <p:sldId id="274" r:id="rId26"/>
    <p:sldId id="279" r:id="rId27"/>
    <p:sldId id="273" r:id="rId28"/>
    <p:sldId id="283" r:id="rId29"/>
    <p:sldId id="299" r:id="rId30"/>
    <p:sldId id="284" r:id="rId31"/>
    <p:sldId id="285" r:id="rId32"/>
    <p:sldId id="286" r:id="rId33"/>
    <p:sldId id="300" r:id="rId34"/>
    <p:sldId id="301" r:id="rId35"/>
    <p:sldId id="287" r:id="rId36"/>
    <p:sldId id="288" r:id="rId37"/>
    <p:sldId id="302" r:id="rId38"/>
    <p:sldId id="289" r:id="rId39"/>
    <p:sldId id="290" r:id="rId40"/>
    <p:sldId id="303" r:id="rId41"/>
    <p:sldId id="291" r:id="rId42"/>
    <p:sldId id="307" r:id="rId43"/>
    <p:sldId id="296" r:id="rId44"/>
    <p:sldId id="292" r:id="rId45"/>
    <p:sldId id="293" r:id="rId46"/>
    <p:sldId id="294"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D, NICOLE" initials="WN" lastIdx="1" clrIdx="0">
    <p:extLst>
      <p:ext uri="{19B8F6BF-5375-455C-9EA6-DF929625EA0E}">
        <p15:presenceInfo xmlns:p15="http://schemas.microsoft.com/office/powerpoint/2012/main" userId="S-1-5-21-45967694-370826977-176895030-1312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60"/>
  </p:normalViewPr>
  <p:slideViewPr>
    <p:cSldViewPr snapToGrid="0">
      <p:cViewPr varScale="1">
        <p:scale>
          <a:sx n="69" d="100"/>
          <a:sy n="69" d="100"/>
        </p:scale>
        <p:origin x="564" y="72"/>
      </p:cViewPr>
      <p:guideLst/>
    </p:cSldViewPr>
  </p:slideViewPr>
  <p:notesTextViewPr>
    <p:cViewPr>
      <p:scale>
        <a:sx n="1" d="1"/>
        <a:sy n="1" d="1"/>
      </p:scale>
      <p:origin x="0" y="0"/>
    </p:cViewPr>
  </p:notesTextViewPr>
  <p:notesViewPr>
    <p:cSldViewPr snapToGrid="0">
      <p:cViewPr varScale="1">
        <p:scale>
          <a:sx n="102" d="100"/>
          <a:sy n="102" d="100"/>
        </p:scale>
        <p:origin x="2670" y="12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Boys</c:v>
                </c:pt>
              </c:strCache>
            </c:strRef>
          </c:tx>
          <c:spPr>
            <a:solidFill>
              <a:schemeClr val="accent1"/>
            </a:solidFill>
            <a:ln>
              <a:noFill/>
            </a:ln>
            <a:effectLst/>
          </c:spPr>
          <c:invertIfNegative val="0"/>
          <c:cat>
            <c:strRef>
              <c:f>Sheet1!$A$2:$A$8</c:f>
              <c:strCache>
                <c:ptCount val="7"/>
                <c:pt idx="0">
                  <c:v>E-cigarettes</c:v>
                </c:pt>
                <c:pt idx="1">
                  <c:v>Cigarettes</c:v>
                </c:pt>
                <c:pt idx="2">
                  <c:v>Cigars</c:v>
                </c:pt>
                <c:pt idx="3">
                  <c:v>Smokeless </c:v>
                </c:pt>
                <c:pt idx="4">
                  <c:v>Hookah</c:v>
                </c:pt>
                <c:pt idx="5">
                  <c:v>Pipe</c:v>
                </c:pt>
                <c:pt idx="6">
                  <c:v>2 or more</c:v>
                </c:pt>
              </c:strCache>
            </c:strRef>
          </c:cat>
          <c:val>
            <c:numRef>
              <c:f>Sheet1!$B$2:$B$8</c:f>
              <c:numCache>
                <c:formatCode>General</c:formatCode>
                <c:ptCount val="7"/>
                <c:pt idx="0">
                  <c:v>22.6</c:v>
                </c:pt>
                <c:pt idx="1">
                  <c:v>8.8000000000000007</c:v>
                </c:pt>
                <c:pt idx="2">
                  <c:v>9</c:v>
                </c:pt>
                <c:pt idx="3">
                  <c:v>8.4</c:v>
                </c:pt>
                <c:pt idx="4">
                  <c:v>4</c:v>
                </c:pt>
                <c:pt idx="5">
                  <c:v>1.4</c:v>
                </c:pt>
                <c:pt idx="6">
                  <c:v>13.1</c:v>
                </c:pt>
              </c:numCache>
            </c:numRef>
          </c:val>
          <c:extLst>
            <c:ext xmlns:c16="http://schemas.microsoft.com/office/drawing/2014/chart" uri="{C3380CC4-5D6E-409C-BE32-E72D297353CC}">
              <c16:uniqueId val="{00000000-04FA-412B-9C18-83685655335B}"/>
            </c:ext>
          </c:extLst>
        </c:ser>
        <c:ser>
          <c:idx val="1"/>
          <c:order val="1"/>
          <c:tx>
            <c:strRef>
              <c:f>Sheet1!$C$1</c:f>
              <c:strCache>
                <c:ptCount val="1"/>
                <c:pt idx="0">
                  <c:v>Girls</c:v>
                </c:pt>
              </c:strCache>
            </c:strRef>
          </c:tx>
          <c:spPr>
            <a:solidFill>
              <a:schemeClr val="accent2"/>
            </a:solidFill>
            <a:ln>
              <a:noFill/>
            </a:ln>
            <a:effectLst/>
          </c:spPr>
          <c:invertIfNegative val="0"/>
          <c:cat>
            <c:strRef>
              <c:f>Sheet1!$A$2:$A$8</c:f>
              <c:strCache>
                <c:ptCount val="7"/>
                <c:pt idx="0">
                  <c:v>E-cigarettes</c:v>
                </c:pt>
                <c:pt idx="1">
                  <c:v>Cigarettes</c:v>
                </c:pt>
                <c:pt idx="2">
                  <c:v>Cigars</c:v>
                </c:pt>
                <c:pt idx="3">
                  <c:v>Smokeless </c:v>
                </c:pt>
                <c:pt idx="4">
                  <c:v>Hookah</c:v>
                </c:pt>
                <c:pt idx="5">
                  <c:v>Pipe</c:v>
                </c:pt>
                <c:pt idx="6">
                  <c:v>2 or more</c:v>
                </c:pt>
              </c:strCache>
            </c:strRef>
          </c:cat>
          <c:val>
            <c:numRef>
              <c:f>Sheet1!$C$2:$C$8</c:f>
              <c:numCache>
                <c:formatCode>General</c:formatCode>
                <c:ptCount val="7"/>
                <c:pt idx="0">
                  <c:v>18.8</c:v>
                </c:pt>
                <c:pt idx="1">
                  <c:v>7.3</c:v>
                </c:pt>
                <c:pt idx="2">
                  <c:v>6</c:v>
                </c:pt>
                <c:pt idx="3">
                  <c:v>3.3</c:v>
                </c:pt>
                <c:pt idx="4">
                  <c:v>4.0999999999999996</c:v>
                </c:pt>
                <c:pt idx="5">
                  <c:v>0.8</c:v>
                </c:pt>
                <c:pt idx="6">
                  <c:v>9.3000000000000007</c:v>
                </c:pt>
              </c:numCache>
            </c:numRef>
          </c:val>
          <c:extLst>
            <c:ext xmlns:c16="http://schemas.microsoft.com/office/drawing/2014/chart" uri="{C3380CC4-5D6E-409C-BE32-E72D297353CC}">
              <c16:uniqueId val="{00000001-04FA-412B-9C18-83685655335B}"/>
            </c:ext>
          </c:extLst>
        </c:ser>
        <c:dLbls>
          <c:showLegendKey val="0"/>
          <c:showVal val="0"/>
          <c:showCatName val="0"/>
          <c:showSerName val="0"/>
          <c:showPercent val="0"/>
          <c:showBubbleSize val="0"/>
        </c:dLbls>
        <c:gapWidth val="219"/>
        <c:overlap val="-27"/>
        <c:axId val="133055520"/>
        <c:axId val="133052240"/>
      </c:barChart>
      <c:catAx>
        <c:axId val="13305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052240"/>
        <c:crosses val="autoZero"/>
        <c:auto val="1"/>
        <c:lblAlgn val="ctr"/>
        <c:lblOffset val="100"/>
        <c:noMultiLvlLbl val="0"/>
      </c:catAx>
      <c:valAx>
        <c:axId val="133052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055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Middle School</c:v>
                </c:pt>
              </c:strCache>
            </c:strRef>
          </c:tx>
          <c:spPr>
            <a:solidFill>
              <a:schemeClr val="accent1"/>
            </a:solidFill>
            <a:ln>
              <a:noFill/>
            </a:ln>
            <a:effectLst/>
          </c:spPr>
          <c:invertIfNegative val="0"/>
          <c:cat>
            <c:numRef>
              <c:f>Sheet1!$A$2:$A$4</c:f>
              <c:numCache>
                <c:formatCode>General</c:formatCode>
                <c:ptCount val="3"/>
                <c:pt idx="0">
                  <c:v>2011</c:v>
                </c:pt>
                <c:pt idx="1">
                  <c:v>2017</c:v>
                </c:pt>
                <c:pt idx="2">
                  <c:v>2018</c:v>
                </c:pt>
              </c:numCache>
            </c:numRef>
          </c:cat>
          <c:val>
            <c:numRef>
              <c:f>Sheet1!$B$2:$B$4</c:f>
              <c:numCache>
                <c:formatCode>General</c:formatCode>
                <c:ptCount val="3"/>
                <c:pt idx="0">
                  <c:v>0.6</c:v>
                </c:pt>
                <c:pt idx="1">
                  <c:v>3.3</c:v>
                </c:pt>
                <c:pt idx="2">
                  <c:v>4.9000000000000004</c:v>
                </c:pt>
              </c:numCache>
            </c:numRef>
          </c:val>
          <c:extLst>
            <c:ext xmlns:c16="http://schemas.microsoft.com/office/drawing/2014/chart" uri="{C3380CC4-5D6E-409C-BE32-E72D297353CC}">
              <c16:uniqueId val="{00000000-DFBA-460C-B7AF-8D02A2F41F22}"/>
            </c:ext>
          </c:extLst>
        </c:ser>
        <c:ser>
          <c:idx val="1"/>
          <c:order val="1"/>
          <c:tx>
            <c:strRef>
              <c:f>Sheet1!$C$1</c:f>
              <c:strCache>
                <c:ptCount val="1"/>
                <c:pt idx="0">
                  <c:v>High School</c:v>
                </c:pt>
              </c:strCache>
            </c:strRef>
          </c:tx>
          <c:spPr>
            <a:solidFill>
              <a:schemeClr val="accent2"/>
            </a:solidFill>
            <a:ln>
              <a:noFill/>
            </a:ln>
            <a:effectLst/>
          </c:spPr>
          <c:invertIfNegative val="0"/>
          <c:cat>
            <c:numRef>
              <c:f>Sheet1!$A$2:$A$4</c:f>
              <c:numCache>
                <c:formatCode>General</c:formatCode>
                <c:ptCount val="3"/>
                <c:pt idx="0">
                  <c:v>2011</c:v>
                </c:pt>
                <c:pt idx="1">
                  <c:v>2017</c:v>
                </c:pt>
                <c:pt idx="2">
                  <c:v>2018</c:v>
                </c:pt>
              </c:numCache>
            </c:numRef>
          </c:cat>
          <c:val>
            <c:numRef>
              <c:f>Sheet1!$C$2:$C$4</c:f>
              <c:numCache>
                <c:formatCode>General</c:formatCode>
                <c:ptCount val="3"/>
                <c:pt idx="0">
                  <c:v>1.5</c:v>
                </c:pt>
                <c:pt idx="1">
                  <c:v>11.7</c:v>
                </c:pt>
                <c:pt idx="2">
                  <c:v>20.8</c:v>
                </c:pt>
              </c:numCache>
            </c:numRef>
          </c:val>
          <c:extLst>
            <c:ext xmlns:c16="http://schemas.microsoft.com/office/drawing/2014/chart" uri="{C3380CC4-5D6E-409C-BE32-E72D297353CC}">
              <c16:uniqueId val="{00000003-DFBA-460C-B7AF-8D02A2F41F22}"/>
            </c:ext>
          </c:extLst>
        </c:ser>
        <c:dLbls>
          <c:showLegendKey val="0"/>
          <c:showVal val="0"/>
          <c:showCatName val="0"/>
          <c:showSerName val="0"/>
          <c:showPercent val="0"/>
          <c:showBubbleSize val="0"/>
        </c:dLbls>
        <c:gapWidth val="219"/>
        <c:overlap val="-27"/>
        <c:axId val="642617152"/>
        <c:axId val="642617480"/>
      </c:barChart>
      <c:catAx>
        <c:axId val="64261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2617480"/>
        <c:crosses val="autoZero"/>
        <c:auto val="1"/>
        <c:lblAlgn val="ctr"/>
        <c:lblOffset val="100"/>
        <c:noMultiLvlLbl val="0"/>
      </c:catAx>
      <c:valAx>
        <c:axId val="642617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261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cat>
            <c:numRef>
              <c:f>Sheet1!$A$2:$A$3</c:f>
              <c:numCache>
                <c:formatCode>General</c:formatCode>
                <c:ptCount val="2"/>
                <c:pt idx="0">
                  <c:v>2017</c:v>
                </c:pt>
                <c:pt idx="1">
                  <c:v>2018</c:v>
                </c:pt>
              </c:numCache>
            </c:numRef>
          </c:cat>
          <c:val>
            <c:numRef>
              <c:f>Sheet1!$B$2:$B$3</c:f>
              <c:numCache>
                <c:formatCode>General</c:formatCode>
                <c:ptCount val="2"/>
                <c:pt idx="0">
                  <c:v>20</c:v>
                </c:pt>
                <c:pt idx="1">
                  <c:v>27.7</c:v>
                </c:pt>
              </c:numCache>
            </c:numRef>
          </c:val>
          <c:extLst>
            <c:ext xmlns:c16="http://schemas.microsoft.com/office/drawing/2014/chart" uri="{C3380CC4-5D6E-409C-BE32-E72D297353CC}">
              <c16:uniqueId val="{00000000-7466-4EC3-9A0D-C20135127546}"/>
            </c:ext>
          </c:extLst>
        </c:ser>
        <c:dLbls>
          <c:showLegendKey val="0"/>
          <c:showVal val="0"/>
          <c:showCatName val="0"/>
          <c:showSerName val="0"/>
          <c:showPercent val="0"/>
          <c:showBubbleSize val="0"/>
        </c:dLbls>
        <c:gapWidth val="182"/>
        <c:axId val="594643712"/>
        <c:axId val="594644696"/>
      </c:barChart>
      <c:catAx>
        <c:axId val="594643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4644696"/>
        <c:crosses val="autoZero"/>
        <c:auto val="1"/>
        <c:lblAlgn val="ctr"/>
        <c:lblOffset val="100"/>
        <c:noMultiLvlLbl val="0"/>
      </c:catAx>
      <c:valAx>
        <c:axId val="594644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4643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Harm</c:v>
                </c:pt>
              </c:strCache>
            </c:strRef>
          </c:tx>
          <c:spPr>
            <a:solidFill>
              <a:schemeClr val="accent1"/>
            </a:solidFill>
            <a:ln>
              <a:noFill/>
            </a:ln>
            <a:effectLst/>
          </c:spPr>
          <c:invertIfNegative val="0"/>
          <c:cat>
            <c:strRef>
              <c:f>Sheet1!$A$2:$A$3</c:f>
              <c:strCache>
                <c:ptCount val="2"/>
                <c:pt idx="0">
                  <c:v>Middle School</c:v>
                </c:pt>
                <c:pt idx="1">
                  <c:v>High School</c:v>
                </c:pt>
              </c:strCache>
            </c:strRef>
          </c:cat>
          <c:val>
            <c:numRef>
              <c:f>Sheet1!$B$2:$B$3</c:f>
              <c:numCache>
                <c:formatCode>General</c:formatCode>
                <c:ptCount val="2"/>
                <c:pt idx="0">
                  <c:v>9</c:v>
                </c:pt>
                <c:pt idx="1">
                  <c:v>10.4</c:v>
                </c:pt>
              </c:numCache>
            </c:numRef>
          </c:val>
          <c:extLst>
            <c:ext xmlns:c16="http://schemas.microsoft.com/office/drawing/2014/chart" uri="{C3380CC4-5D6E-409C-BE32-E72D297353CC}">
              <c16:uniqueId val="{00000000-688B-43E3-875C-E06439925BB7}"/>
            </c:ext>
          </c:extLst>
        </c:ser>
        <c:ser>
          <c:idx val="1"/>
          <c:order val="1"/>
          <c:tx>
            <c:strRef>
              <c:f>Sheet1!$C$1</c:f>
              <c:strCache>
                <c:ptCount val="1"/>
                <c:pt idx="0">
                  <c:v>Little Harm</c:v>
                </c:pt>
              </c:strCache>
            </c:strRef>
          </c:tx>
          <c:spPr>
            <a:solidFill>
              <a:schemeClr val="accent2"/>
            </a:solidFill>
            <a:ln>
              <a:noFill/>
            </a:ln>
            <a:effectLst/>
          </c:spPr>
          <c:invertIfNegative val="0"/>
          <c:cat>
            <c:strRef>
              <c:f>Sheet1!$A$2:$A$3</c:f>
              <c:strCache>
                <c:ptCount val="2"/>
                <c:pt idx="0">
                  <c:v>Middle School</c:v>
                </c:pt>
                <c:pt idx="1">
                  <c:v>High School</c:v>
                </c:pt>
              </c:strCache>
            </c:strRef>
          </c:cat>
          <c:val>
            <c:numRef>
              <c:f>Sheet1!$C$2:$C$3</c:f>
              <c:numCache>
                <c:formatCode>General</c:formatCode>
                <c:ptCount val="2"/>
                <c:pt idx="0">
                  <c:v>24</c:v>
                </c:pt>
                <c:pt idx="1">
                  <c:v>30.6</c:v>
                </c:pt>
              </c:numCache>
            </c:numRef>
          </c:val>
          <c:extLst>
            <c:ext xmlns:c16="http://schemas.microsoft.com/office/drawing/2014/chart" uri="{C3380CC4-5D6E-409C-BE32-E72D297353CC}">
              <c16:uniqueId val="{00000001-688B-43E3-875C-E06439925BB7}"/>
            </c:ext>
          </c:extLst>
        </c:ser>
        <c:ser>
          <c:idx val="2"/>
          <c:order val="2"/>
          <c:tx>
            <c:strRef>
              <c:f>Sheet1!$D$1</c:f>
              <c:strCache>
                <c:ptCount val="1"/>
                <c:pt idx="0">
                  <c:v>Some Harm</c:v>
                </c:pt>
              </c:strCache>
            </c:strRef>
          </c:tx>
          <c:spPr>
            <a:solidFill>
              <a:schemeClr val="accent3"/>
            </a:solidFill>
            <a:ln>
              <a:noFill/>
            </a:ln>
            <a:effectLst/>
          </c:spPr>
          <c:invertIfNegative val="0"/>
          <c:cat>
            <c:strRef>
              <c:f>Sheet1!$A$2:$A$3</c:f>
              <c:strCache>
                <c:ptCount val="2"/>
                <c:pt idx="0">
                  <c:v>Middle School</c:v>
                </c:pt>
                <c:pt idx="1">
                  <c:v>High School</c:v>
                </c:pt>
              </c:strCache>
            </c:strRef>
          </c:cat>
          <c:val>
            <c:numRef>
              <c:f>Sheet1!$D$2:$D$3</c:f>
              <c:numCache>
                <c:formatCode>General</c:formatCode>
                <c:ptCount val="2"/>
                <c:pt idx="0">
                  <c:v>35.799999999999997</c:v>
                </c:pt>
                <c:pt idx="1">
                  <c:v>37.1</c:v>
                </c:pt>
              </c:numCache>
            </c:numRef>
          </c:val>
          <c:extLst>
            <c:ext xmlns:c16="http://schemas.microsoft.com/office/drawing/2014/chart" uri="{C3380CC4-5D6E-409C-BE32-E72D297353CC}">
              <c16:uniqueId val="{00000002-688B-43E3-875C-E06439925BB7}"/>
            </c:ext>
          </c:extLst>
        </c:ser>
        <c:ser>
          <c:idx val="3"/>
          <c:order val="3"/>
          <c:tx>
            <c:strRef>
              <c:f>Sheet1!$E$1</c:f>
              <c:strCache>
                <c:ptCount val="1"/>
                <c:pt idx="0">
                  <c:v>A lot of Harm</c:v>
                </c:pt>
              </c:strCache>
            </c:strRef>
          </c:tx>
          <c:spPr>
            <a:solidFill>
              <a:schemeClr val="accent4"/>
            </a:solidFill>
            <a:ln>
              <a:noFill/>
            </a:ln>
            <a:effectLst/>
          </c:spPr>
          <c:invertIfNegative val="0"/>
          <c:cat>
            <c:strRef>
              <c:f>Sheet1!$A$2:$A$3</c:f>
              <c:strCache>
                <c:ptCount val="2"/>
                <c:pt idx="0">
                  <c:v>Middle School</c:v>
                </c:pt>
                <c:pt idx="1">
                  <c:v>High School</c:v>
                </c:pt>
              </c:strCache>
            </c:strRef>
          </c:cat>
          <c:val>
            <c:numRef>
              <c:f>Sheet1!$E$2:$E$3</c:f>
              <c:numCache>
                <c:formatCode>General</c:formatCode>
                <c:ptCount val="2"/>
                <c:pt idx="0">
                  <c:v>31.3</c:v>
                </c:pt>
                <c:pt idx="1">
                  <c:v>21.9</c:v>
                </c:pt>
              </c:numCache>
            </c:numRef>
          </c:val>
          <c:extLst>
            <c:ext xmlns:c16="http://schemas.microsoft.com/office/drawing/2014/chart" uri="{C3380CC4-5D6E-409C-BE32-E72D297353CC}">
              <c16:uniqueId val="{00000003-688B-43E3-875C-E06439925BB7}"/>
            </c:ext>
          </c:extLst>
        </c:ser>
        <c:dLbls>
          <c:showLegendKey val="0"/>
          <c:showVal val="0"/>
          <c:showCatName val="0"/>
          <c:showSerName val="0"/>
          <c:showPercent val="0"/>
          <c:showBubbleSize val="0"/>
        </c:dLbls>
        <c:gapWidth val="219"/>
        <c:overlap val="-27"/>
        <c:axId val="324564752"/>
        <c:axId val="324563768"/>
      </c:barChart>
      <c:catAx>
        <c:axId val="32456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4563768"/>
        <c:crosses val="autoZero"/>
        <c:auto val="1"/>
        <c:lblAlgn val="ctr"/>
        <c:lblOffset val="100"/>
        <c:noMultiLvlLbl val="0"/>
      </c:catAx>
      <c:valAx>
        <c:axId val="324563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4564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9068440308598"/>
          <c:y val="6.4594275472205772E-3"/>
          <c:w val="0.33018631193828046"/>
          <c:h val="0.84459456538352085"/>
        </c:manualLayout>
      </c:layout>
      <c:pieChart>
        <c:varyColors val="1"/>
        <c:ser>
          <c:idx val="0"/>
          <c:order val="0"/>
          <c:tx>
            <c:strRef>
              <c:f>Sheet1!$B$1</c:f>
              <c:strCache>
                <c:ptCount val="1"/>
                <c:pt idx="0">
                  <c:v>What Do Teens Say Is In Their E-cig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867-4408-9AC3-290230469B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867-4408-9AC3-290230469B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867-4408-9AC3-290230469B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867-4408-9AC3-290230469BB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867-4408-9AC3-290230469BBC}"/>
              </c:ext>
            </c:extLst>
          </c:dPt>
          <c:cat>
            <c:strRef>
              <c:f>Sheet1!$A$2:$A$6</c:f>
              <c:strCache>
                <c:ptCount val="5"/>
                <c:pt idx="0">
                  <c:v>Other</c:v>
                </c:pt>
                <c:pt idx="1">
                  <c:v>Don't Know</c:v>
                </c:pt>
                <c:pt idx="2">
                  <c:v>Nicotine</c:v>
                </c:pt>
                <c:pt idx="3">
                  <c:v>Marijuana</c:v>
                </c:pt>
                <c:pt idx="4">
                  <c:v>Just Flavoring</c:v>
                </c:pt>
              </c:strCache>
            </c:strRef>
          </c:cat>
          <c:val>
            <c:numRef>
              <c:f>Sheet1!$B$2:$B$6</c:f>
              <c:numCache>
                <c:formatCode>General</c:formatCode>
                <c:ptCount val="5"/>
                <c:pt idx="0">
                  <c:v>1.3</c:v>
                </c:pt>
                <c:pt idx="1">
                  <c:v>13.7</c:v>
                </c:pt>
                <c:pt idx="2">
                  <c:v>13.2</c:v>
                </c:pt>
                <c:pt idx="3">
                  <c:v>5.8</c:v>
                </c:pt>
                <c:pt idx="4">
                  <c:v>66</c:v>
                </c:pt>
              </c:numCache>
            </c:numRef>
          </c:val>
          <c:extLst>
            <c:ext xmlns:c16="http://schemas.microsoft.com/office/drawing/2014/chart" uri="{C3380CC4-5D6E-409C-BE32-E72D297353CC}">
              <c16:uniqueId val="{00000000-68A4-48C3-8D92-1A326517265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Sheet1!$A$2:$A$10</c:f>
              <c:strCache>
                <c:ptCount val="9"/>
                <c:pt idx="0">
                  <c:v>Media Influence</c:v>
                </c:pt>
                <c:pt idx="1">
                  <c:v>Cost Less</c:v>
                </c:pt>
                <c:pt idx="2">
                  <c:v>Easier to buy</c:v>
                </c:pt>
                <c:pt idx="3">
                  <c:v>Public Use</c:v>
                </c:pt>
                <c:pt idx="4">
                  <c:v>To quit other tobacco products</c:v>
                </c:pt>
                <c:pt idx="5">
                  <c:v>Less Harmful</c:v>
                </c:pt>
                <c:pt idx="6">
                  <c:v>Flavors</c:v>
                </c:pt>
                <c:pt idx="7">
                  <c:v>Other</c:v>
                </c:pt>
                <c:pt idx="8">
                  <c:v>Friend or Family member uses them</c:v>
                </c:pt>
              </c:strCache>
            </c:strRef>
          </c:cat>
          <c:val>
            <c:numRef>
              <c:f>Sheet1!$B$2:$B$10</c:f>
              <c:numCache>
                <c:formatCode>General</c:formatCode>
                <c:ptCount val="9"/>
                <c:pt idx="0">
                  <c:v>1.5</c:v>
                </c:pt>
                <c:pt idx="1">
                  <c:v>3.2</c:v>
                </c:pt>
                <c:pt idx="2">
                  <c:v>4.8</c:v>
                </c:pt>
                <c:pt idx="3">
                  <c:v>6.2</c:v>
                </c:pt>
                <c:pt idx="4">
                  <c:v>7.8</c:v>
                </c:pt>
                <c:pt idx="5">
                  <c:v>17.100000000000001</c:v>
                </c:pt>
                <c:pt idx="6">
                  <c:v>30.8</c:v>
                </c:pt>
                <c:pt idx="7">
                  <c:v>31.6</c:v>
                </c:pt>
                <c:pt idx="8">
                  <c:v>38.200000000000003</c:v>
                </c:pt>
              </c:numCache>
            </c:numRef>
          </c:val>
          <c:extLst>
            <c:ext xmlns:c16="http://schemas.microsoft.com/office/drawing/2014/chart" uri="{C3380CC4-5D6E-409C-BE32-E72D297353CC}">
              <c16:uniqueId val="{00000000-05AB-4DD2-A6F2-C72D245B36EC}"/>
            </c:ext>
          </c:extLst>
        </c:ser>
        <c:dLbls>
          <c:showLegendKey val="0"/>
          <c:showVal val="0"/>
          <c:showCatName val="0"/>
          <c:showSerName val="0"/>
          <c:showPercent val="0"/>
          <c:showBubbleSize val="0"/>
        </c:dLbls>
        <c:gapWidth val="182"/>
        <c:axId val="195268744"/>
        <c:axId val="321060384"/>
      </c:barChart>
      <c:catAx>
        <c:axId val="195268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1060384"/>
        <c:crosses val="autoZero"/>
        <c:auto val="1"/>
        <c:lblAlgn val="ctr"/>
        <c:lblOffset val="100"/>
        <c:noMultiLvlLbl val="0"/>
      </c:catAx>
      <c:valAx>
        <c:axId val="321060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5268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High School</c:v>
                </c:pt>
                <c:pt idx="1">
                  <c:v>Middle School</c:v>
                </c:pt>
                <c:pt idx="2">
                  <c:v>Overall</c:v>
                </c:pt>
              </c:strCache>
            </c:strRef>
          </c:cat>
          <c:val>
            <c:numRef>
              <c:f>Sheet1!$B$2:$B$4</c:f>
              <c:numCache>
                <c:formatCode>General</c:formatCode>
                <c:ptCount val="3"/>
                <c:pt idx="0">
                  <c:v>33.5</c:v>
                </c:pt>
                <c:pt idx="1">
                  <c:v>23.5</c:v>
                </c:pt>
                <c:pt idx="2">
                  <c:v>31</c:v>
                </c:pt>
              </c:numCache>
            </c:numRef>
          </c:val>
          <c:extLst>
            <c:ext xmlns:c16="http://schemas.microsoft.com/office/drawing/2014/chart" uri="{C3380CC4-5D6E-409C-BE32-E72D297353CC}">
              <c16:uniqueId val="{00000000-01F2-45BB-B495-5B6B8F1973D5}"/>
            </c:ext>
          </c:extLst>
        </c:ser>
        <c:dLbls>
          <c:showLegendKey val="0"/>
          <c:showVal val="0"/>
          <c:showCatName val="0"/>
          <c:showSerName val="0"/>
          <c:showPercent val="0"/>
          <c:showBubbleSize val="0"/>
        </c:dLbls>
        <c:gapWidth val="182"/>
        <c:axId val="641027056"/>
        <c:axId val="641029680"/>
      </c:barChart>
      <c:catAx>
        <c:axId val="641027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029680"/>
        <c:crosses val="autoZero"/>
        <c:auto val="1"/>
        <c:lblAlgn val="ctr"/>
        <c:lblOffset val="100"/>
        <c:noMultiLvlLbl val="0"/>
      </c:catAx>
      <c:valAx>
        <c:axId val="641029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02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925FF-3A00-481B-9EBF-112E370B84CF}" type="doc">
      <dgm:prSet loTypeId="urn:microsoft.com/office/officeart/2005/8/layout/venn1" loCatId="relationship" qsTypeId="urn:microsoft.com/office/officeart/2005/8/quickstyle/simple1" qsCatId="simple" csTypeId="urn:microsoft.com/office/officeart/2005/8/colors/accent1_2" csCatId="accent1" phldr="1"/>
      <dgm:spPr/>
    </dgm:pt>
    <dgm:pt modelId="{56E2E93E-C722-4A31-B9E1-2DE8DAAD49F0}">
      <dgm:prSet phldrT="[Text]"/>
      <dgm:spPr/>
      <dgm:t>
        <a:bodyPr/>
        <a:lstStyle/>
        <a:p>
          <a:r>
            <a:rPr lang="en-US" dirty="0" smtClean="0"/>
            <a:t>Biological</a:t>
          </a:r>
          <a:endParaRPr lang="en-US" dirty="0"/>
        </a:p>
      </dgm:t>
    </dgm:pt>
    <dgm:pt modelId="{67BDB582-0E3E-4962-ADD4-6190038F6D02}" type="parTrans" cxnId="{E6F3F5EA-2E93-4654-BD87-84A69111F0CE}">
      <dgm:prSet/>
      <dgm:spPr/>
      <dgm:t>
        <a:bodyPr/>
        <a:lstStyle/>
        <a:p>
          <a:endParaRPr lang="en-US"/>
        </a:p>
      </dgm:t>
    </dgm:pt>
    <dgm:pt modelId="{48E5B383-9B44-446D-8C44-59EAA4C67DBF}" type="sibTrans" cxnId="{E6F3F5EA-2E93-4654-BD87-84A69111F0CE}">
      <dgm:prSet/>
      <dgm:spPr/>
      <dgm:t>
        <a:bodyPr/>
        <a:lstStyle/>
        <a:p>
          <a:endParaRPr lang="en-US"/>
        </a:p>
      </dgm:t>
    </dgm:pt>
    <dgm:pt modelId="{CBDCF280-28A1-48A0-B5C8-35D57AC0BC5B}">
      <dgm:prSet phldrT="[Text]"/>
      <dgm:spPr/>
      <dgm:t>
        <a:bodyPr/>
        <a:lstStyle/>
        <a:p>
          <a:r>
            <a:rPr lang="en-US" dirty="0" smtClean="0"/>
            <a:t>Social</a:t>
          </a:r>
          <a:endParaRPr lang="en-US" dirty="0"/>
        </a:p>
      </dgm:t>
    </dgm:pt>
    <dgm:pt modelId="{42D2F3F2-AFDB-4E05-BD6F-06168C72E8BE}" type="parTrans" cxnId="{20333005-E581-449D-A5EC-9633171809BC}">
      <dgm:prSet/>
      <dgm:spPr/>
      <dgm:t>
        <a:bodyPr/>
        <a:lstStyle/>
        <a:p>
          <a:endParaRPr lang="en-US"/>
        </a:p>
      </dgm:t>
    </dgm:pt>
    <dgm:pt modelId="{556E002C-DE6F-4C08-BF06-08D41159ECD5}" type="sibTrans" cxnId="{20333005-E581-449D-A5EC-9633171809BC}">
      <dgm:prSet/>
      <dgm:spPr/>
      <dgm:t>
        <a:bodyPr/>
        <a:lstStyle/>
        <a:p>
          <a:endParaRPr lang="en-US"/>
        </a:p>
      </dgm:t>
    </dgm:pt>
    <dgm:pt modelId="{4221D214-ADC0-4D9B-826A-F491B2495DC2}">
      <dgm:prSet phldrT="[Text]"/>
      <dgm:spPr/>
      <dgm:t>
        <a:bodyPr/>
        <a:lstStyle/>
        <a:p>
          <a:r>
            <a:rPr lang="en-US" dirty="0" smtClean="0"/>
            <a:t>Psychological</a:t>
          </a:r>
          <a:endParaRPr lang="en-US" dirty="0"/>
        </a:p>
      </dgm:t>
    </dgm:pt>
    <dgm:pt modelId="{ABDBF560-188E-4688-9611-C61B82A77BD5}" type="parTrans" cxnId="{483E921A-1767-4E8A-A1A4-E9A68717F5E3}">
      <dgm:prSet/>
      <dgm:spPr/>
      <dgm:t>
        <a:bodyPr/>
        <a:lstStyle/>
        <a:p>
          <a:endParaRPr lang="en-US"/>
        </a:p>
      </dgm:t>
    </dgm:pt>
    <dgm:pt modelId="{0AF2D52B-27EB-4F85-9B30-F4426EF290BA}" type="sibTrans" cxnId="{483E921A-1767-4E8A-A1A4-E9A68717F5E3}">
      <dgm:prSet/>
      <dgm:spPr/>
      <dgm:t>
        <a:bodyPr/>
        <a:lstStyle/>
        <a:p>
          <a:endParaRPr lang="en-US"/>
        </a:p>
      </dgm:t>
    </dgm:pt>
    <dgm:pt modelId="{D84BE52C-F57A-4C09-ADF4-EAC3CCF6ECB1}">
      <dgm:prSet/>
      <dgm:spPr/>
      <dgm:t>
        <a:bodyPr/>
        <a:lstStyle/>
        <a:p>
          <a:r>
            <a:rPr lang="en-US" dirty="0" smtClean="0"/>
            <a:t>Behavioral</a:t>
          </a:r>
          <a:endParaRPr lang="en-US" dirty="0"/>
        </a:p>
      </dgm:t>
    </dgm:pt>
    <dgm:pt modelId="{FE95E264-95C9-4D3C-BCF8-2E5698039D88}" type="parTrans" cxnId="{54DD4508-52B5-4551-BB98-D15C8E067E20}">
      <dgm:prSet/>
      <dgm:spPr/>
      <dgm:t>
        <a:bodyPr/>
        <a:lstStyle/>
        <a:p>
          <a:endParaRPr lang="en-US"/>
        </a:p>
      </dgm:t>
    </dgm:pt>
    <dgm:pt modelId="{6E8B7C76-5E9A-4FD3-BE84-C608A4E9AD0D}" type="sibTrans" cxnId="{54DD4508-52B5-4551-BB98-D15C8E067E20}">
      <dgm:prSet/>
      <dgm:spPr/>
      <dgm:t>
        <a:bodyPr/>
        <a:lstStyle/>
        <a:p>
          <a:endParaRPr lang="en-US"/>
        </a:p>
      </dgm:t>
    </dgm:pt>
    <dgm:pt modelId="{33CA6156-4282-4B84-8F3B-D1B9CFDCA558}" type="pres">
      <dgm:prSet presAssocID="{1BF925FF-3A00-481B-9EBF-112E370B84CF}" presName="compositeShape" presStyleCnt="0">
        <dgm:presLayoutVars>
          <dgm:chMax val="7"/>
          <dgm:dir/>
          <dgm:resizeHandles val="exact"/>
        </dgm:presLayoutVars>
      </dgm:prSet>
      <dgm:spPr/>
    </dgm:pt>
    <dgm:pt modelId="{5A516A1B-771F-4D0F-98AA-A0C20B90E724}" type="pres">
      <dgm:prSet presAssocID="{56E2E93E-C722-4A31-B9E1-2DE8DAAD49F0}" presName="circ1" presStyleLbl="vennNode1" presStyleIdx="0" presStyleCnt="4" custScaleY="94719" custLinFactNeighborX="-73738" custLinFactNeighborY="-26610"/>
      <dgm:spPr/>
      <dgm:t>
        <a:bodyPr/>
        <a:lstStyle/>
        <a:p>
          <a:endParaRPr lang="en-US"/>
        </a:p>
      </dgm:t>
    </dgm:pt>
    <dgm:pt modelId="{5A12B597-28E9-47E3-A881-BCE562576B14}" type="pres">
      <dgm:prSet presAssocID="{56E2E93E-C722-4A31-B9E1-2DE8DAAD49F0}" presName="circ1Tx" presStyleLbl="revTx" presStyleIdx="0" presStyleCnt="0">
        <dgm:presLayoutVars>
          <dgm:chMax val="0"/>
          <dgm:chPref val="0"/>
          <dgm:bulletEnabled val="1"/>
        </dgm:presLayoutVars>
      </dgm:prSet>
      <dgm:spPr/>
      <dgm:t>
        <a:bodyPr/>
        <a:lstStyle/>
        <a:p>
          <a:endParaRPr lang="en-US"/>
        </a:p>
      </dgm:t>
    </dgm:pt>
    <dgm:pt modelId="{81CFB59A-2D23-4BBD-8C3C-CBDF8F441E04}" type="pres">
      <dgm:prSet presAssocID="{CBDCF280-28A1-48A0-B5C8-35D57AC0BC5B}" presName="circ2" presStyleLbl="vennNode1" presStyleIdx="1" presStyleCnt="4" custLinFactNeighborX="-76832" custLinFactNeighborY="-3954"/>
      <dgm:spPr/>
      <dgm:t>
        <a:bodyPr/>
        <a:lstStyle/>
        <a:p>
          <a:endParaRPr lang="en-US"/>
        </a:p>
      </dgm:t>
    </dgm:pt>
    <dgm:pt modelId="{6CDAC5D7-AF64-4921-8ECF-908776F4CC52}" type="pres">
      <dgm:prSet presAssocID="{CBDCF280-28A1-48A0-B5C8-35D57AC0BC5B}" presName="circ2Tx" presStyleLbl="revTx" presStyleIdx="0" presStyleCnt="0">
        <dgm:presLayoutVars>
          <dgm:chMax val="0"/>
          <dgm:chPref val="0"/>
          <dgm:bulletEnabled val="1"/>
        </dgm:presLayoutVars>
      </dgm:prSet>
      <dgm:spPr/>
      <dgm:t>
        <a:bodyPr/>
        <a:lstStyle/>
        <a:p>
          <a:endParaRPr lang="en-US"/>
        </a:p>
      </dgm:t>
    </dgm:pt>
    <dgm:pt modelId="{F675A3ED-E28E-4781-A9DA-4198FBC305C7}" type="pres">
      <dgm:prSet presAssocID="{4221D214-ADC0-4D9B-826A-F491B2495DC2}" presName="circ3" presStyleLbl="vennNode1" presStyleIdx="2" presStyleCnt="4" custLinFactNeighborX="-74532" custLinFactNeighborY="-8863"/>
      <dgm:spPr/>
      <dgm:t>
        <a:bodyPr/>
        <a:lstStyle/>
        <a:p>
          <a:endParaRPr lang="en-US"/>
        </a:p>
      </dgm:t>
    </dgm:pt>
    <dgm:pt modelId="{139F9CC7-888E-4EDB-AA08-147EF7F23A58}" type="pres">
      <dgm:prSet presAssocID="{4221D214-ADC0-4D9B-826A-F491B2495DC2}" presName="circ3Tx" presStyleLbl="revTx" presStyleIdx="0" presStyleCnt="0">
        <dgm:presLayoutVars>
          <dgm:chMax val="0"/>
          <dgm:chPref val="0"/>
          <dgm:bulletEnabled val="1"/>
        </dgm:presLayoutVars>
      </dgm:prSet>
      <dgm:spPr/>
      <dgm:t>
        <a:bodyPr/>
        <a:lstStyle/>
        <a:p>
          <a:endParaRPr lang="en-US"/>
        </a:p>
      </dgm:t>
    </dgm:pt>
    <dgm:pt modelId="{3C3188B1-C236-487B-A2D4-2231FEF3EDB9}" type="pres">
      <dgm:prSet presAssocID="{D84BE52C-F57A-4C09-ADF4-EAC3CCF6ECB1}" presName="circ4" presStyleLbl="vennNode1" presStyleIdx="3" presStyleCnt="4" custLinFactNeighborX="-72658" custLinFactNeighborY="-7178"/>
      <dgm:spPr/>
      <dgm:t>
        <a:bodyPr/>
        <a:lstStyle/>
        <a:p>
          <a:endParaRPr lang="en-US"/>
        </a:p>
      </dgm:t>
    </dgm:pt>
    <dgm:pt modelId="{F96AEE44-8EBD-42BD-9FE3-B8DCE0E5418C}" type="pres">
      <dgm:prSet presAssocID="{D84BE52C-F57A-4C09-ADF4-EAC3CCF6ECB1}" presName="circ4Tx" presStyleLbl="revTx" presStyleIdx="0" presStyleCnt="0">
        <dgm:presLayoutVars>
          <dgm:chMax val="0"/>
          <dgm:chPref val="0"/>
          <dgm:bulletEnabled val="1"/>
        </dgm:presLayoutVars>
      </dgm:prSet>
      <dgm:spPr/>
      <dgm:t>
        <a:bodyPr/>
        <a:lstStyle/>
        <a:p>
          <a:endParaRPr lang="en-US"/>
        </a:p>
      </dgm:t>
    </dgm:pt>
  </dgm:ptLst>
  <dgm:cxnLst>
    <dgm:cxn modelId="{86093022-8896-4836-BCAE-73AB97166B24}" type="presOf" srcId="{4221D214-ADC0-4D9B-826A-F491B2495DC2}" destId="{139F9CC7-888E-4EDB-AA08-147EF7F23A58}" srcOrd="1" destOrd="0" presId="urn:microsoft.com/office/officeart/2005/8/layout/venn1"/>
    <dgm:cxn modelId="{4A65C450-174B-47C2-A04A-E89ECD9FA235}" type="presOf" srcId="{56E2E93E-C722-4A31-B9E1-2DE8DAAD49F0}" destId="{5A516A1B-771F-4D0F-98AA-A0C20B90E724}" srcOrd="0" destOrd="0" presId="urn:microsoft.com/office/officeart/2005/8/layout/venn1"/>
    <dgm:cxn modelId="{90068325-1324-4C6C-8063-40CF25BA1350}" type="presOf" srcId="{D84BE52C-F57A-4C09-ADF4-EAC3CCF6ECB1}" destId="{F96AEE44-8EBD-42BD-9FE3-B8DCE0E5418C}" srcOrd="1" destOrd="0" presId="urn:microsoft.com/office/officeart/2005/8/layout/venn1"/>
    <dgm:cxn modelId="{940ED89E-80FD-40BC-B88A-61DA14472DCB}" type="presOf" srcId="{CBDCF280-28A1-48A0-B5C8-35D57AC0BC5B}" destId="{81CFB59A-2D23-4BBD-8C3C-CBDF8F441E04}" srcOrd="0" destOrd="0" presId="urn:microsoft.com/office/officeart/2005/8/layout/venn1"/>
    <dgm:cxn modelId="{EB8E4A16-23E1-4E05-8549-38DB9C82A3C7}" type="presOf" srcId="{D84BE52C-F57A-4C09-ADF4-EAC3CCF6ECB1}" destId="{3C3188B1-C236-487B-A2D4-2231FEF3EDB9}" srcOrd="0" destOrd="0" presId="urn:microsoft.com/office/officeart/2005/8/layout/venn1"/>
    <dgm:cxn modelId="{73D4E5E8-980F-400E-A996-79EDA5B63A1C}" type="presOf" srcId="{CBDCF280-28A1-48A0-B5C8-35D57AC0BC5B}" destId="{6CDAC5D7-AF64-4921-8ECF-908776F4CC52}" srcOrd="1" destOrd="0" presId="urn:microsoft.com/office/officeart/2005/8/layout/venn1"/>
    <dgm:cxn modelId="{583F3431-42E9-41F1-B172-C4837DD7B9DE}" type="presOf" srcId="{56E2E93E-C722-4A31-B9E1-2DE8DAAD49F0}" destId="{5A12B597-28E9-47E3-A881-BCE562576B14}" srcOrd="1" destOrd="0" presId="urn:microsoft.com/office/officeart/2005/8/layout/venn1"/>
    <dgm:cxn modelId="{3A89F416-C49E-4FFD-9122-09003D16DA1F}" type="presOf" srcId="{1BF925FF-3A00-481B-9EBF-112E370B84CF}" destId="{33CA6156-4282-4B84-8F3B-D1B9CFDCA558}" srcOrd="0" destOrd="0" presId="urn:microsoft.com/office/officeart/2005/8/layout/venn1"/>
    <dgm:cxn modelId="{483E921A-1767-4E8A-A1A4-E9A68717F5E3}" srcId="{1BF925FF-3A00-481B-9EBF-112E370B84CF}" destId="{4221D214-ADC0-4D9B-826A-F491B2495DC2}" srcOrd="2" destOrd="0" parTransId="{ABDBF560-188E-4688-9611-C61B82A77BD5}" sibTransId="{0AF2D52B-27EB-4F85-9B30-F4426EF290BA}"/>
    <dgm:cxn modelId="{54DD4508-52B5-4551-BB98-D15C8E067E20}" srcId="{1BF925FF-3A00-481B-9EBF-112E370B84CF}" destId="{D84BE52C-F57A-4C09-ADF4-EAC3CCF6ECB1}" srcOrd="3" destOrd="0" parTransId="{FE95E264-95C9-4D3C-BCF8-2E5698039D88}" sibTransId="{6E8B7C76-5E9A-4FD3-BE84-C608A4E9AD0D}"/>
    <dgm:cxn modelId="{ACB18ABD-441B-4CA5-A91D-C55EBCA31490}" type="presOf" srcId="{4221D214-ADC0-4D9B-826A-F491B2495DC2}" destId="{F675A3ED-E28E-4781-A9DA-4198FBC305C7}" srcOrd="0" destOrd="0" presId="urn:microsoft.com/office/officeart/2005/8/layout/venn1"/>
    <dgm:cxn modelId="{E6F3F5EA-2E93-4654-BD87-84A69111F0CE}" srcId="{1BF925FF-3A00-481B-9EBF-112E370B84CF}" destId="{56E2E93E-C722-4A31-B9E1-2DE8DAAD49F0}" srcOrd="0" destOrd="0" parTransId="{67BDB582-0E3E-4962-ADD4-6190038F6D02}" sibTransId="{48E5B383-9B44-446D-8C44-59EAA4C67DBF}"/>
    <dgm:cxn modelId="{20333005-E581-449D-A5EC-9633171809BC}" srcId="{1BF925FF-3A00-481B-9EBF-112E370B84CF}" destId="{CBDCF280-28A1-48A0-B5C8-35D57AC0BC5B}" srcOrd="1" destOrd="0" parTransId="{42D2F3F2-AFDB-4E05-BD6F-06168C72E8BE}" sibTransId="{556E002C-DE6F-4C08-BF06-08D41159ECD5}"/>
    <dgm:cxn modelId="{4872E614-1D2D-4D42-9667-57F586F52345}" type="presParOf" srcId="{33CA6156-4282-4B84-8F3B-D1B9CFDCA558}" destId="{5A516A1B-771F-4D0F-98AA-A0C20B90E724}" srcOrd="0" destOrd="0" presId="urn:microsoft.com/office/officeart/2005/8/layout/venn1"/>
    <dgm:cxn modelId="{EACD66C7-FC63-4576-AF45-918B8D2B25AB}" type="presParOf" srcId="{33CA6156-4282-4B84-8F3B-D1B9CFDCA558}" destId="{5A12B597-28E9-47E3-A881-BCE562576B14}" srcOrd="1" destOrd="0" presId="urn:microsoft.com/office/officeart/2005/8/layout/venn1"/>
    <dgm:cxn modelId="{1F8AC476-7C9C-4212-8C63-9A43BF5DF4B9}" type="presParOf" srcId="{33CA6156-4282-4B84-8F3B-D1B9CFDCA558}" destId="{81CFB59A-2D23-4BBD-8C3C-CBDF8F441E04}" srcOrd="2" destOrd="0" presId="urn:microsoft.com/office/officeart/2005/8/layout/venn1"/>
    <dgm:cxn modelId="{DB45B80E-DE1E-47C0-8D5A-906768612531}" type="presParOf" srcId="{33CA6156-4282-4B84-8F3B-D1B9CFDCA558}" destId="{6CDAC5D7-AF64-4921-8ECF-908776F4CC52}" srcOrd="3" destOrd="0" presId="urn:microsoft.com/office/officeart/2005/8/layout/venn1"/>
    <dgm:cxn modelId="{EAAA000D-39FA-4DA7-AD44-671D6ACB6FD1}" type="presParOf" srcId="{33CA6156-4282-4B84-8F3B-D1B9CFDCA558}" destId="{F675A3ED-E28E-4781-A9DA-4198FBC305C7}" srcOrd="4" destOrd="0" presId="urn:microsoft.com/office/officeart/2005/8/layout/venn1"/>
    <dgm:cxn modelId="{B6907068-9965-4BCA-9D16-4D0409377A8E}" type="presParOf" srcId="{33CA6156-4282-4B84-8F3B-D1B9CFDCA558}" destId="{139F9CC7-888E-4EDB-AA08-147EF7F23A58}" srcOrd="5" destOrd="0" presId="urn:microsoft.com/office/officeart/2005/8/layout/venn1"/>
    <dgm:cxn modelId="{21389DF6-DE77-49AF-815E-1789C1055F85}" type="presParOf" srcId="{33CA6156-4282-4B84-8F3B-D1B9CFDCA558}" destId="{3C3188B1-C236-487B-A2D4-2231FEF3EDB9}" srcOrd="6" destOrd="0" presId="urn:microsoft.com/office/officeart/2005/8/layout/venn1"/>
    <dgm:cxn modelId="{43C8DEC7-1FAF-49A8-9437-E77D0BF08761}" type="presParOf" srcId="{33CA6156-4282-4B84-8F3B-D1B9CFDCA558}" destId="{F96AEE44-8EBD-42BD-9FE3-B8DCE0E5418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C640F7-031A-4B2F-A39A-4C85F25897E7}"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2A026395-E02C-493F-A213-51EF5D1FDDBA}">
      <dgm:prSet phldrT="[Text]"/>
      <dgm:spPr/>
      <dgm:t>
        <a:bodyPr/>
        <a:lstStyle/>
        <a:p>
          <a:r>
            <a:rPr lang="en-US" dirty="0"/>
            <a:t>Smoking</a:t>
          </a:r>
        </a:p>
      </dgm:t>
    </dgm:pt>
    <dgm:pt modelId="{375ABBAE-5AFE-4D51-8A3D-3CC942D16504}" type="parTrans" cxnId="{92623AF8-DFCF-4D9F-94B0-704E88E43F39}">
      <dgm:prSet/>
      <dgm:spPr/>
      <dgm:t>
        <a:bodyPr/>
        <a:lstStyle/>
        <a:p>
          <a:endParaRPr lang="en-US"/>
        </a:p>
      </dgm:t>
    </dgm:pt>
    <dgm:pt modelId="{DBEE169E-A10D-4592-BF1E-FBDC7467D591}" type="sibTrans" cxnId="{92623AF8-DFCF-4D9F-94B0-704E88E43F39}">
      <dgm:prSet/>
      <dgm:spPr/>
      <dgm:t>
        <a:bodyPr/>
        <a:lstStyle/>
        <a:p>
          <a:endParaRPr lang="en-US"/>
        </a:p>
      </dgm:t>
    </dgm:pt>
    <dgm:pt modelId="{729ECF4A-2B0D-4BE5-88FF-210BBA9340EC}">
      <dgm:prSet phldrT="[Text]"/>
      <dgm:spPr/>
      <dgm:t>
        <a:bodyPr/>
        <a:lstStyle/>
        <a:p>
          <a:r>
            <a:rPr lang="en-US" dirty="0"/>
            <a:t>Vaping</a:t>
          </a:r>
        </a:p>
      </dgm:t>
    </dgm:pt>
    <dgm:pt modelId="{683C7519-49B3-4B04-B46C-CDABC8022177}" type="parTrans" cxnId="{BCD3FD67-8A17-4C58-AFAD-7FFBB439C0B4}">
      <dgm:prSet/>
      <dgm:spPr/>
      <dgm:t>
        <a:bodyPr/>
        <a:lstStyle/>
        <a:p>
          <a:endParaRPr lang="en-US"/>
        </a:p>
      </dgm:t>
    </dgm:pt>
    <dgm:pt modelId="{03E1C499-009A-488F-B0B3-2418525112ED}" type="sibTrans" cxnId="{BCD3FD67-8A17-4C58-AFAD-7FFBB439C0B4}">
      <dgm:prSet/>
      <dgm:spPr/>
      <dgm:t>
        <a:bodyPr/>
        <a:lstStyle/>
        <a:p>
          <a:endParaRPr lang="en-US"/>
        </a:p>
      </dgm:t>
    </dgm:pt>
    <dgm:pt modelId="{D3F5D98A-1DC4-4DC1-95D4-FCAA1716B74F}">
      <dgm:prSet phldrT="[Text]" custT="1"/>
      <dgm:spPr/>
      <dgm:t>
        <a:bodyPr/>
        <a:lstStyle/>
        <a:p>
          <a:r>
            <a:rPr lang="en-US" sz="1800" dirty="0"/>
            <a:t>E-cigarettes do create airborne particulates and nicotine that can cause exposure to bystanders </a:t>
          </a:r>
        </a:p>
        <a:p>
          <a:r>
            <a:rPr lang="en-US" sz="1800" dirty="0"/>
            <a:t>BUT</a:t>
          </a:r>
        </a:p>
        <a:p>
          <a:r>
            <a:rPr lang="en-US" sz="1800" dirty="0"/>
            <a:t>It is at a lower amount than what is created by smoking </a:t>
          </a:r>
        </a:p>
      </dgm:t>
    </dgm:pt>
    <dgm:pt modelId="{4627ECD4-05D0-45EF-A223-1F15A8160830}" type="sibTrans" cxnId="{B4042EC3-DEE8-43A8-AB2D-D5091D5F1D62}">
      <dgm:prSet/>
      <dgm:spPr/>
      <dgm:t>
        <a:bodyPr/>
        <a:lstStyle/>
        <a:p>
          <a:endParaRPr lang="en-US"/>
        </a:p>
      </dgm:t>
    </dgm:pt>
    <dgm:pt modelId="{29D45AD7-3D8F-4828-B4E4-FAC985C6827E}" type="parTrans" cxnId="{B4042EC3-DEE8-43A8-AB2D-D5091D5F1D62}">
      <dgm:prSet/>
      <dgm:spPr/>
      <dgm:t>
        <a:bodyPr/>
        <a:lstStyle/>
        <a:p>
          <a:endParaRPr lang="en-US"/>
        </a:p>
      </dgm:t>
    </dgm:pt>
    <dgm:pt modelId="{7462211B-20A3-4682-B976-0D7805F909C6}">
      <dgm:prSet phldrT="[Text]" custT="1"/>
      <dgm:spPr/>
      <dgm:t>
        <a:bodyPr/>
        <a:lstStyle/>
        <a:p>
          <a:r>
            <a:rPr lang="en-US" sz="1800" dirty="0"/>
            <a:t>E-cigarettes are not automatically included in clean indoor air laws</a:t>
          </a:r>
        </a:p>
        <a:p>
          <a:r>
            <a:rPr lang="en-US" sz="1800" dirty="0"/>
            <a:t>Businesses and Public Areas must create policies to prevent e-cigarette use on their premises</a:t>
          </a:r>
        </a:p>
      </dgm:t>
    </dgm:pt>
    <dgm:pt modelId="{D869CB3D-F58D-485C-B341-0D4A2E200D36}" type="sibTrans" cxnId="{24F9E70E-F993-4DEF-9D76-CB8354568E79}">
      <dgm:prSet/>
      <dgm:spPr/>
      <dgm:t>
        <a:bodyPr/>
        <a:lstStyle/>
        <a:p>
          <a:endParaRPr lang="en-US"/>
        </a:p>
      </dgm:t>
    </dgm:pt>
    <dgm:pt modelId="{C4A4A5A2-4F05-4858-A9D8-7CA071C88453}" type="parTrans" cxnId="{24F9E70E-F993-4DEF-9D76-CB8354568E79}">
      <dgm:prSet/>
      <dgm:spPr/>
      <dgm:t>
        <a:bodyPr/>
        <a:lstStyle/>
        <a:p>
          <a:endParaRPr lang="en-US"/>
        </a:p>
      </dgm:t>
    </dgm:pt>
    <dgm:pt modelId="{2BA181A6-01FF-4B9C-8190-F8824F6B9B5C}" type="pres">
      <dgm:prSet presAssocID="{46C640F7-031A-4B2F-A39A-4C85F25897E7}" presName="outerComposite" presStyleCnt="0">
        <dgm:presLayoutVars>
          <dgm:chMax val="2"/>
          <dgm:animLvl val="lvl"/>
          <dgm:resizeHandles val="exact"/>
        </dgm:presLayoutVars>
      </dgm:prSet>
      <dgm:spPr/>
      <dgm:t>
        <a:bodyPr/>
        <a:lstStyle/>
        <a:p>
          <a:endParaRPr lang="en-US"/>
        </a:p>
      </dgm:t>
    </dgm:pt>
    <dgm:pt modelId="{16174626-862C-499C-AF32-65E3BDE1F242}" type="pres">
      <dgm:prSet presAssocID="{46C640F7-031A-4B2F-A39A-4C85F25897E7}" presName="dummyMaxCanvas" presStyleCnt="0"/>
      <dgm:spPr/>
    </dgm:pt>
    <dgm:pt modelId="{D8A0CFE2-8F77-4809-95DD-0DD320A7658C}" type="pres">
      <dgm:prSet presAssocID="{46C640F7-031A-4B2F-A39A-4C85F25897E7}" presName="parentComposite" presStyleCnt="0"/>
      <dgm:spPr/>
    </dgm:pt>
    <dgm:pt modelId="{F7E9A026-F3CA-49F5-817C-E21BD792E07F}" type="pres">
      <dgm:prSet presAssocID="{46C640F7-031A-4B2F-A39A-4C85F25897E7}" presName="parent1" presStyleLbl="alignAccFollowNode1" presStyleIdx="0" presStyleCnt="4" custFlipHor="1" custScaleX="272294" custScaleY="168165" custLinFactY="112505" custLinFactNeighborX="-92812" custLinFactNeighborY="200000">
        <dgm:presLayoutVars>
          <dgm:chMax val="4"/>
        </dgm:presLayoutVars>
      </dgm:prSet>
      <dgm:spPr/>
      <dgm:t>
        <a:bodyPr/>
        <a:lstStyle/>
        <a:p>
          <a:endParaRPr lang="en-US"/>
        </a:p>
      </dgm:t>
    </dgm:pt>
    <dgm:pt modelId="{6B0D2884-28F4-4026-BD7D-DB9C6B04AF35}" type="pres">
      <dgm:prSet presAssocID="{46C640F7-031A-4B2F-A39A-4C85F25897E7}" presName="parent2" presStyleLbl="alignAccFollowNode1" presStyleIdx="1" presStyleCnt="4" custScaleX="272323" custScaleY="228592" custLinFactX="-100000" custLinFactNeighborX="-138363" custLinFactNeighborY="78467">
        <dgm:presLayoutVars>
          <dgm:chMax val="4"/>
        </dgm:presLayoutVars>
      </dgm:prSet>
      <dgm:spPr/>
      <dgm:t>
        <a:bodyPr/>
        <a:lstStyle/>
        <a:p>
          <a:endParaRPr lang="en-US"/>
        </a:p>
      </dgm:t>
    </dgm:pt>
    <dgm:pt modelId="{178C9563-3B13-48B6-8DFA-2890E1F884FC}" type="pres">
      <dgm:prSet presAssocID="{46C640F7-031A-4B2F-A39A-4C85F25897E7}" presName="childrenComposite" presStyleCnt="0"/>
      <dgm:spPr/>
    </dgm:pt>
    <dgm:pt modelId="{B5D3753D-D546-4B27-B450-4C5581F7133D}" type="pres">
      <dgm:prSet presAssocID="{46C640F7-031A-4B2F-A39A-4C85F25897E7}" presName="dummyMaxCanvas_ChildArea" presStyleCnt="0"/>
      <dgm:spPr/>
    </dgm:pt>
    <dgm:pt modelId="{8ED4CB93-6F36-44D4-BCA9-45CBC5A8B49E}" type="pres">
      <dgm:prSet presAssocID="{46C640F7-031A-4B2F-A39A-4C85F25897E7}" presName="fulcrum" presStyleLbl="alignAccFollowNode1" presStyleIdx="2" presStyleCnt="4" custLinFactX="200000" custLinFactY="-29622" custLinFactNeighborX="218677" custLinFactNeighborY="-100000"/>
      <dgm:spPr/>
    </dgm:pt>
    <dgm:pt modelId="{6F8996BE-7113-4512-A02C-74BF288C736C}" type="pres">
      <dgm:prSet presAssocID="{46C640F7-031A-4B2F-A39A-4C85F25897E7}" presName="balance_02" presStyleLbl="alignAccFollowNode1" presStyleIdx="3" presStyleCnt="4" custLinFactY="-73379" custLinFactNeighborX="62802" custLinFactNeighborY="-100000">
        <dgm:presLayoutVars>
          <dgm:bulletEnabled val="1"/>
        </dgm:presLayoutVars>
      </dgm:prSet>
      <dgm:spPr/>
    </dgm:pt>
    <dgm:pt modelId="{FA228BE2-820B-4F8D-8DEC-C53F8370A838}" type="pres">
      <dgm:prSet presAssocID="{46C640F7-031A-4B2F-A39A-4C85F25897E7}" presName="right_02_1" presStyleLbl="node1" presStyleIdx="0" presStyleCnt="2" custLinFactX="68929" custLinFactNeighborX="100000" custLinFactNeighborY="-76963">
        <dgm:presLayoutVars>
          <dgm:bulletEnabled val="1"/>
        </dgm:presLayoutVars>
      </dgm:prSet>
      <dgm:spPr/>
      <dgm:t>
        <a:bodyPr/>
        <a:lstStyle/>
        <a:p>
          <a:endParaRPr lang="en-US"/>
        </a:p>
      </dgm:t>
    </dgm:pt>
    <dgm:pt modelId="{9F0BFABA-F5A0-44A0-93F5-2665F93147A6}" type="pres">
      <dgm:prSet presAssocID="{46C640F7-031A-4B2F-A39A-4C85F25897E7}" presName="right_02_2" presStyleLbl="node1" presStyleIdx="1" presStyleCnt="2" custLinFactNeighborX="20289" custLinFactNeighborY="-1331">
        <dgm:presLayoutVars>
          <dgm:bulletEnabled val="1"/>
        </dgm:presLayoutVars>
      </dgm:prSet>
      <dgm:spPr/>
      <dgm:t>
        <a:bodyPr/>
        <a:lstStyle/>
        <a:p>
          <a:endParaRPr lang="en-US"/>
        </a:p>
      </dgm:t>
    </dgm:pt>
  </dgm:ptLst>
  <dgm:cxnLst>
    <dgm:cxn modelId="{24F9E70E-F993-4DEF-9D76-CB8354568E79}" srcId="{46C640F7-031A-4B2F-A39A-4C85F25897E7}" destId="{7462211B-20A3-4682-B976-0D7805F909C6}" srcOrd="0" destOrd="0" parTransId="{C4A4A5A2-4F05-4858-A9D8-7CA071C88453}" sibTransId="{D869CB3D-F58D-485C-B341-0D4A2E200D36}"/>
    <dgm:cxn modelId="{B4042EC3-DEE8-43A8-AB2D-D5091D5F1D62}" srcId="{46C640F7-031A-4B2F-A39A-4C85F25897E7}" destId="{D3F5D98A-1DC4-4DC1-95D4-FCAA1716B74F}" srcOrd="1" destOrd="0" parTransId="{29D45AD7-3D8F-4828-B4E4-FAC985C6827E}" sibTransId="{4627ECD4-05D0-45EF-A223-1F15A8160830}"/>
    <dgm:cxn modelId="{C3320157-7E6F-4C36-AADC-CAD04C75A8E8}" type="presOf" srcId="{7462211B-20A3-4682-B976-0D7805F909C6}" destId="{F7E9A026-F3CA-49F5-817C-E21BD792E07F}" srcOrd="0" destOrd="0" presId="urn:microsoft.com/office/officeart/2005/8/layout/balance1"/>
    <dgm:cxn modelId="{C5C7C557-CCFD-4959-B81D-2E1087DA16A2}" type="presOf" srcId="{D3F5D98A-1DC4-4DC1-95D4-FCAA1716B74F}" destId="{6B0D2884-28F4-4026-BD7D-DB9C6B04AF35}" srcOrd="0" destOrd="0" presId="urn:microsoft.com/office/officeart/2005/8/layout/balance1"/>
    <dgm:cxn modelId="{BCD3FD67-8A17-4C58-AFAD-7FFBB439C0B4}" srcId="{D3F5D98A-1DC4-4DC1-95D4-FCAA1716B74F}" destId="{729ECF4A-2B0D-4BE5-88FF-210BBA9340EC}" srcOrd="1" destOrd="0" parTransId="{683C7519-49B3-4B04-B46C-CDABC8022177}" sibTransId="{03E1C499-009A-488F-B0B3-2418525112ED}"/>
    <dgm:cxn modelId="{CD61682F-B787-44C6-9D97-584E103F60A5}" type="presOf" srcId="{2A026395-E02C-493F-A213-51EF5D1FDDBA}" destId="{FA228BE2-820B-4F8D-8DEC-C53F8370A838}" srcOrd="0" destOrd="0" presId="urn:microsoft.com/office/officeart/2005/8/layout/balance1"/>
    <dgm:cxn modelId="{92623AF8-DFCF-4D9F-94B0-704E88E43F39}" srcId="{D3F5D98A-1DC4-4DC1-95D4-FCAA1716B74F}" destId="{2A026395-E02C-493F-A213-51EF5D1FDDBA}" srcOrd="0" destOrd="0" parTransId="{375ABBAE-5AFE-4D51-8A3D-3CC942D16504}" sibTransId="{DBEE169E-A10D-4592-BF1E-FBDC7467D591}"/>
    <dgm:cxn modelId="{30F1CA34-F5DB-4606-A984-5E904734C2AE}" type="presOf" srcId="{729ECF4A-2B0D-4BE5-88FF-210BBA9340EC}" destId="{9F0BFABA-F5A0-44A0-93F5-2665F93147A6}" srcOrd="0" destOrd="0" presId="urn:microsoft.com/office/officeart/2005/8/layout/balance1"/>
    <dgm:cxn modelId="{8B6183AD-3741-4C40-B56C-17D8C9F82887}" type="presOf" srcId="{46C640F7-031A-4B2F-A39A-4C85F25897E7}" destId="{2BA181A6-01FF-4B9C-8190-F8824F6B9B5C}" srcOrd="0" destOrd="0" presId="urn:microsoft.com/office/officeart/2005/8/layout/balance1"/>
    <dgm:cxn modelId="{E421379A-7744-4EE8-98A2-091268CE2C2B}" type="presParOf" srcId="{2BA181A6-01FF-4B9C-8190-F8824F6B9B5C}" destId="{16174626-862C-499C-AF32-65E3BDE1F242}" srcOrd="0" destOrd="0" presId="urn:microsoft.com/office/officeart/2005/8/layout/balance1"/>
    <dgm:cxn modelId="{D1C58660-1EBF-4906-A72F-77FF570F4EF4}" type="presParOf" srcId="{2BA181A6-01FF-4B9C-8190-F8824F6B9B5C}" destId="{D8A0CFE2-8F77-4809-95DD-0DD320A7658C}" srcOrd="1" destOrd="0" presId="urn:microsoft.com/office/officeart/2005/8/layout/balance1"/>
    <dgm:cxn modelId="{F215E52A-85DE-43F9-B8E4-0A4F02C9D881}" type="presParOf" srcId="{D8A0CFE2-8F77-4809-95DD-0DD320A7658C}" destId="{F7E9A026-F3CA-49F5-817C-E21BD792E07F}" srcOrd="0" destOrd="0" presId="urn:microsoft.com/office/officeart/2005/8/layout/balance1"/>
    <dgm:cxn modelId="{16CA26C6-C1F4-4336-B206-2091F05E1258}" type="presParOf" srcId="{D8A0CFE2-8F77-4809-95DD-0DD320A7658C}" destId="{6B0D2884-28F4-4026-BD7D-DB9C6B04AF35}" srcOrd="1" destOrd="0" presId="urn:microsoft.com/office/officeart/2005/8/layout/balance1"/>
    <dgm:cxn modelId="{FDD19B51-715F-4277-890F-B150C6D6CDCD}" type="presParOf" srcId="{2BA181A6-01FF-4B9C-8190-F8824F6B9B5C}" destId="{178C9563-3B13-48B6-8DFA-2890E1F884FC}" srcOrd="2" destOrd="0" presId="urn:microsoft.com/office/officeart/2005/8/layout/balance1"/>
    <dgm:cxn modelId="{E3BEF582-CA7D-442D-8008-D6F8332638F1}" type="presParOf" srcId="{178C9563-3B13-48B6-8DFA-2890E1F884FC}" destId="{B5D3753D-D546-4B27-B450-4C5581F7133D}" srcOrd="0" destOrd="0" presId="urn:microsoft.com/office/officeart/2005/8/layout/balance1"/>
    <dgm:cxn modelId="{BA76F7F9-AAC1-4853-89A8-105D7AC14380}" type="presParOf" srcId="{178C9563-3B13-48B6-8DFA-2890E1F884FC}" destId="{8ED4CB93-6F36-44D4-BCA9-45CBC5A8B49E}" srcOrd="1" destOrd="0" presId="urn:microsoft.com/office/officeart/2005/8/layout/balance1"/>
    <dgm:cxn modelId="{CE3BA37D-ABFE-4A66-9C0D-8EF4EE2843D7}" type="presParOf" srcId="{178C9563-3B13-48B6-8DFA-2890E1F884FC}" destId="{6F8996BE-7113-4512-A02C-74BF288C736C}" srcOrd="2" destOrd="0" presId="urn:microsoft.com/office/officeart/2005/8/layout/balance1"/>
    <dgm:cxn modelId="{5603C4C2-05E2-40AF-AAE2-8E6B32849BB8}" type="presParOf" srcId="{178C9563-3B13-48B6-8DFA-2890E1F884FC}" destId="{FA228BE2-820B-4F8D-8DEC-C53F8370A838}" srcOrd="3" destOrd="0" presId="urn:microsoft.com/office/officeart/2005/8/layout/balance1"/>
    <dgm:cxn modelId="{200F7934-2675-4A18-BA9E-63C2CF5D956F}" type="presParOf" srcId="{178C9563-3B13-48B6-8DFA-2890E1F884FC}" destId="{9F0BFABA-F5A0-44A0-93F5-2665F93147A6}" srcOrd="4"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F925FF-3A00-481B-9EBF-112E370B84CF}" type="doc">
      <dgm:prSet loTypeId="urn:microsoft.com/office/officeart/2005/8/layout/venn1" loCatId="relationship" qsTypeId="urn:microsoft.com/office/officeart/2005/8/quickstyle/simple1" qsCatId="simple" csTypeId="urn:microsoft.com/office/officeart/2005/8/colors/accent1_2" csCatId="accent1" phldr="1"/>
      <dgm:spPr/>
    </dgm:pt>
    <dgm:pt modelId="{56E2E93E-C722-4A31-B9E1-2DE8DAAD49F0}">
      <dgm:prSet phldrT="[Text]"/>
      <dgm:spPr/>
      <dgm:t>
        <a:bodyPr/>
        <a:lstStyle/>
        <a:p>
          <a:r>
            <a:rPr lang="en-US" dirty="0" smtClean="0"/>
            <a:t>Biological</a:t>
          </a:r>
          <a:endParaRPr lang="en-US" dirty="0"/>
        </a:p>
      </dgm:t>
    </dgm:pt>
    <dgm:pt modelId="{67BDB582-0E3E-4962-ADD4-6190038F6D02}" type="parTrans" cxnId="{E6F3F5EA-2E93-4654-BD87-84A69111F0CE}">
      <dgm:prSet/>
      <dgm:spPr/>
      <dgm:t>
        <a:bodyPr/>
        <a:lstStyle/>
        <a:p>
          <a:endParaRPr lang="en-US"/>
        </a:p>
      </dgm:t>
    </dgm:pt>
    <dgm:pt modelId="{48E5B383-9B44-446D-8C44-59EAA4C67DBF}" type="sibTrans" cxnId="{E6F3F5EA-2E93-4654-BD87-84A69111F0CE}">
      <dgm:prSet/>
      <dgm:spPr/>
      <dgm:t>
        <a:bodyPr/>
        <a:lstStyle/>
        <a:p>
          <a:endParaRPr lang="en-US"/>
        </a:p>
      </dgm:t>
    </dgm:pt>
    <dgm:pt modelId="{CBDCF280-28A1-48A0-B5C8-35D57AC0BC5B}">
      <dgm:prSet phldrT="[Text]"/>
      <dgm:spPr/>
      <dgm:t>
        <a:bodyPr/>
        <a:lstStyle/>
        <a:p>
          <a:r>
            <a:rPr lang="en-US" dirty="0" smtClean="0"/>
            <a:t>Social</a:t>
          </a:r>
          <a:endParaRPr lang="en-US" dirty="0"/>
        </a:p>
      </dgm:t>
    </dgm:pt>
    <dgm:pt modelId="{42D2F3F2-AFDB-4E05-BD6F-06168C72E8BE}" type="parTrans" cxnId="{20333005-E581-449D-A5EC-9633171809BC}">
      <dgm:prSet/>
      <dgm:spPr/>
      <dgm:t>
        <a:bodyPr/>
        <a:lstStyle/>
        <a:p>
          <a:endParaRPr lang="en-US"/>
        </a:p>
      </dgm:t>
    </dgm:pt>
    <dgm:pt modelId="{556E002C-DE6F-4C08-BF06-08D41159ECD5}" type="sibTrans" cxnId="{20333005-E581-449D-A5EC-9633171809BC}">
      <dgm:prSet/>
      <dgm:spPr/>
      <dgm:t>
        <a:bodyPr/>
        <a:lstStyle/>
        <a:p>
          <a:endParaRPr lang="en-US"/>
        </a:p>
      </dgm:t>
    </dgm:pt>
    <dgm:pt modelId="{4221D214-ADC0-4D9B-826A-F491B2495DC2}">
      <dgm:prSet phldrT="[Text]"/>
      <dgm:spPr/>
      <dgm:t>
        <a:bodyPr/>
        <a:lstStyle/>
        <a:p>
          <a:r>
            <a:rPr lang="en-US" dirty="0" smtClean="0"/>
            <a:t>Psychological</a:t>
          </a:r>
          <a:endParaRPr lang="en-US" dirty="0"/>
        </a:p>
      </dgm:t>
    </dgm:pt>
    <dgm:pt modelId="{ABDBF560-188E-4688-9611-C61B82A77BD5}" type="parTrans" cxnId="{483E921A-1767-4E8A-A1A4-E9A68717F5E3}">
      <dgm:prSet/>
      <dgm:spPr/>
      <dgm:t>
        <a:bodyPr/>
        <a:lstStyle/>
        <a:p>
          <a:endParaRPr lang="en-US"/>
        </a:p>
      </dgm:t>
    </dgm:pt>
    <dgm:pt modelId="{0AF2D52B-27EB-4F85-9B30-F4426EF290BA}" type="sibTrans" cxnId="{483E921A-1767-4E8A-A1A4-E9A68717F5E3}">
      <dgm:prSet/>
      <dgm:spPr/>
      <dgm:t>
        <a:bodyPr/>
        <a:lstStyle/>
        <a:p>
          <a:endParaRPr lang="en-US"/>
        </a:p>
      </dgm:t>
    </dgm:pt>
    <dgm:pt modelId="{D84BE52C-F57A-4C09-ADF4-EAC3CCF6ECB1}">
      <dgm:prSet/>
      <dgm:spPr/>
      <dgm:t>
        <a:bodyPr/>
        <a:lstStyle/>
        <a:p>
          <a:r>
            <a:rPr lang="en-US" dirty="0" smtClean="0"/>
            <a:t>Behavioral</a:t>
          </a:r>
          <a:endParaRPr lang="en-US" dirty="0"/>
        </a:p>
      </dgm:t>
    </dgm:pt>
    <dgm:pt modelId="{FE95E264-95C9-4D3C-BCF8-2E5698039D88}" type="parTrans" cxnId="{54DD4508-52B5-4551-BB98-D15C8E067E20}">
      <dgm:prSet/>
      <dgm:spPr/>
      <dgm:t>
        <a:bodyPr/>
        <a:lstStyle/>
        <a:p>
          <a:endParaRPr lang="en-US"/>
        </a:p>
      </dgm:t>
    </dgm:pt>
    <dgm:pt modelId="{6E8B7C76-5E9A-4FD3-BE84-C608A4E9AD0D}" type="sibTrans" cxnId="{54DD4508-52B5-4551-BB98-D15C8E067E20}">
      <dgm:prSet/>
      <dgm:spPr/>
      <dgm:t>
        <a:bodyPr/>
        <a:lstStyle/>
        <a:p>
          <a:endParaRPr lang="en-US"/>
        </a:p>
      </dgm:t>
    </dgm:pt>
    <dgm:pt modelId="{33CA6156-4282-4B84-8F3B-D1B9CFDCA558}" type="pres">
      <dgm:prSet presAssocID="{1BF925FF-3A00-481B-9EBF-112E370B84CF}" presName="compositeShape" presStyleCnt="0">
        <dgm:presLayoutVars>
          <dgm:chMax val="7"/>
          <dgm:dir/>
          <dgm:resizeHandles val="exact"/>
        </dgm:presLayoutVars>
      </dgm:prSet>
      <dgm:spPr/>
    </dgm:pt>
    <dgm:pt modelId="{5A516A1B-771F-4D0F-98AA-A0C20B90E724}" type="pres">
      <dgm:prSet presAssocID="{56E2E93E-C722-4A31-B9E1-2DE8DAAD49F0}" presName="circ1" presStyleLbl="vennNode1" presStyleIdx="0" presStyleCnt="4" custScaleY="94719" custLinFactNeighborX="16426" custLinFactNeighborY="15029"/>
      <dgm:spPr/>
      <dgm:t>
        <a:bodyPr/>
        <a:lstStyle/>
        <a:p>
          <a:endParaRPr lang="en-US"/>
        </a:p>
      </dgm:t>
    </dgm:pt>
    <dgm:pt modelId="{5A12B597-28E9-47E3-A881-BCE562576B14}" type="pres">
      <dgm:prSet presAssocID="{56E2E93E-C722-4A31-B9E1-2DE8DAAD49F0}" presName="circ1Tx" presStyleLbl="revTx" presStyleIdx="0" presStyleCnt="0">
        <dgm:presLayoutVars>
          <dgm:chMax val="0"/>
          <dgm:chPref val="0"/>
          <dgm:bulletEnabled val="1"/>
        </dgm:presLayoutVars>
      </dgm:prSet>
      <dgm:spPr/>
      <dgm:t>
        <a:bodyPr/>
        <a:lstStyle/>
        <a:p>
          <a:endParaRPr lang="en-US"/>
        </a:p>
      </dgm:t>
    </dgm:pt>
    <dgm:pt modelId="{81CFB59A-2D23-4BBD-8C3C-CBDF8F441E04}" type="pres">
      <dgm:prSet presAssocID="{CBDCF280-28A1-48A0-B5C8-35D57AC0BC5B}" presName="circ2" presStyleLbl="vennNode1" presStyleIdx="1" presStyleCnt="4" custLinFactNeighborX="20458" custLinFactNeighborY="7405"/>
      <dgm:spPr/>
      <dgm:t>
        <a:bodyPr/>
        <a:lstStyle/>
        <a:p>
          <a:endParaRPr lang="en-US"/>
        </a:p>
      </dgm:t>
    </dgm:pt>
    <dgm:pt modelId="{6CDAC5D7-AF64-4921-8ECF-908776F4CC52}" type="pres">
      <dgm:prSet presAssocID="{CBDCF280-28A1-48A0-B5C8-35D57AC0BC5B}" presName="circ2Tx" presStyleLbl="revTx" presStyleIdx="0" presStyleCnt="0">
        <dgm:presLayoutVars>
          <dgm:chMax val="0"/>
          <dgm:chPref val="0"/>
          <dgm:bulletEnabled val="1"/>
        </dgm:presLayoutVars>
      </dgm:prSet>
      <dgm:spPr/>
      <dgm:t>
        <a:bodyPr/>
        <a:lstStyle/>
        <a:p>
          <a:endParaRPr lang="en-US"/>
        </a:p>
      </dgm:t>
    </dgm:pt>
    <dgm:pt modelId="{F675A3ED-E28E-4781-A9DA-4198FBC305C7}" type="pres">
      <dgm:prSet presAssocID="{4221D214-ADC0-4D9B-826A-F491B2495DC2}" presName="circ3" presStyleLbl="vennNode1" presStyleIdx="2" presStyleCnt="4" custLinFactNeighborX="12475" custLinFactNeighborY="-8863"/>
      <dgm:spPr/>
      <dgm:t>
        <a:bodyPr/>
        <a:lstStyle/>
        <a:p>
          <a:endParaRPr lang="en-US"/>
        </a:p>
      </dgm:t>
    </dgm:pt>
    <dgm:pt modelId="{139F9CC7-888E-4EDB-AA08-147EF7F23A58}" type="pres">
      <dgm:prSet presAssocID="{4221D214-ADC0-4D9B-826A-F491B2495DC2}" presName="circ3Tx" presStyleLbl="revTx" presStyleIdx="0" presStyleCnt="0">
        <dgm:presLayoutVars>
          <dgm:chMax val="0"/>
          <dgm:chPref val="0"/>
          <dgm:bulletEnabled val="1"/>
        </dgm:presLayoutVars>
      </dgm:prSet>
      <dgm:spPr/>
      <dgm:t>
        <a:bodyPr/>
        <a:lstStyle/>
        <a:p>
          <a:endParaRPr lang="en-US"/>
        </a:p>
      </dgm:t>
    </dgm:pt>
    <dgm:pt modelId="{3C3188B1-C236-487B-A2D4-2231FEF3EDB9}" type="pres">
      <dgm:prSet presAssocID="{D84BE52C-F57A-4C09-ADF4-EAC3CCF6ECB1}" presName="circ4" presStyleLbl="vennNode1" presStyleIdx="3" presStyleCnt="4" custLinFactNeighborX="17692" custLinFactNeighborY="1320"/>
      <dgm:spPr/>
      <dgm:t>
        <a:bodyPr/>
        <a:lstStyle/>
        <a:p>
          <a:endParaRPr lang="en-US"/>
        </a:p>
      </dgm:t>
    </dgm:pt>
    <dgm:pt modelId="{F96AEE44-8EBD-42BD-9FE3-B8DCE0E5418C}" type="pres">
      <dgm:prSet presAssocID="{D84BE52C-F57A-4C09-ADF4-EAC3CCF6ECB1}" presName="circ4Tx" presStyleLbl="revTx" presStyleIdx="0" presStyleCnt="0">
        <dgm:presLayoutVars>
          <dgm:chMax val="0"/>
          <dgm:chPref val="0"/>
          <dgm:bulletEnabled val="1"/>
        </dgm:presLayoutVars>
      </dgm:prSet>
      <dgm:spPr/>
      <dgm:t>
        <a:bodyPr/>
        <a:lstStyle/>
        <a:p>
          <a:endParaRPr lang="en-US"/>
        </a:p>
      </dgm:t>
    </dgm:pt>
  </dgm:ptLst>
  <dgm:cxnLst>
    <dgm:cxn modelId="{86093022-8896-4836-BCAE-73AB97166B24}" type="presOf" srcId="{4221D214-ADC0-4D9B-826A-F491B2495DC2}" destId="{139F9CC7-888E-4EDB-AA08-147EF7F23A58}" srcOrd="1" destOrd="0" presId="urn:microsoft.com/office/officeart/2005/8/layout/venn1"/>
    <dgm:cxn modelId="{4A65C450-174B-47C2-A04A-E89ECD9FA235}" type="presOf" srcId="{56E2E93E-C722-4A31-B9E1-2DE8DAAD49F0}" destId="{5A516A1B-771F-4D0F-98AA-A0C20B90E724}" srcOrd="0" destOrd="0" presId="urn:microsoft.com/office/officeart/2005/8/layout/venn1"/>
    <dgm:cxn modelId="{90068325-1324-4C6C-8063-40CF25BA1350}" type="presOf" srcId="{D84BE52C-F57A-4C09-ADF4-EAC3CCF6ECB1}" destId="{F96AEE44-8EBD-42BD-9FE3-B8DCE0E5418C}" srcOrd="1" destOrd="0" presId="urn:microsoft.com/office/officeart/2005/8/layout/venn1"/>
    <dgm:cxn modelId="{940ED89E-80FD-40BC-B88A-61DA14472DCB}" type="presOf" srcId="{CBDCF280-28A1-48A0-B5C8-35D57AC0BC5B}" destId="{81CFB59A-2D23-4BBD-8C3C-CBDF8F441E04}" srcOrd="0" destOrd="0" presId="urn:microsoft.com/office/officeart/2005/8/layout/venn1"/>
    <dgm:cxn modelId="{EB8E4A16-23E1-4E05-8549-38DB9C82A3C7}" type="presOf" srcId="{D84BE52C-F57A-4C09-ADF4-EAC3CCF6ECB1}" destId="{3C3188B1-C236-487B-A2D4-2231FEF3EDB9}" srcOrd="0" destOrd="0" presId="urn:microsoft.com/office/officeart/2005/8/layout/venn1"/>
    <dgm:cxn modelId="{73D4E5E8-980F-400E-A996-79EDA5B63A1C}" type="presOf" srcId="{CBDCF280-28A1-48A0-B5C8-35D57AC0BC5B}" destId="{6CDAC5D7-AF64-4921-8ECF-908776F4CC52}" srcOrd="1" destOrd="0" presId="urn:microsoft.com/office/officeart/2005/8/layout/venn1"/>
    <dgm:cxn modelId="{583F3431-42E9-41F1-B172-C4837DD7B9DE}" type="presOf" srcId="{56E2E93E-C722-4A31-B9E1-2DE8DAAD49F0}" destId="{5A12B597-28E9-47E3-A881-BCE562576B14}" srcOrd="1" destOrd="0" presId="urn:microsoft.com/office/officeart/2005/8/layout/venn1"/>
    <dgm:cxn modelId="{3A89F416-C49E-4FFD-9122-09003D16DA1F}" type="presOf" srcId="{1BF925FF-3A00-481B-9EBF-112E370B84CF}" destId="{33CA6156-4282-4B84-8F3B-D1B9CFDCA558}" srcOrd="0" destOrd="0" presId="urn:microsoft.com/office/officeart/2005/8/layout/venn1"/>
    <dgm:cxn modelId="{483E921A-1767-4E8A-A1A4-E9A68717F5E3}" srcId="{1BF925FF-3A00-481B-9EBF-112E370B84CF}" destId="{4221D214-ADC0-4D9B-826A-F491B2495DC2}" srcOrd="2" destOrd="0" parTransId="{ABDBF560-188E-4688-9611-C61B82A77BD5}" sibTransId="{0AF2D52B-27EB-4F85-9B30-F4426EF290BA}"/>
    <dgm:cxn modelId="{54DD4508-52B5-4551-BB98-D15C8E067E20}" srcId="{1BF925FF-3A00-481B-9EBF-112E370B84CF}" destId="{D84BE52C-F57A-4C09-ADF4-EAC3CCF6ECB1}" srcOrd="3" destOrd="0" parTransId="{FE95E264-95C9-4D3C-BCF8-2E5698039D88}" sibTransId="{6E8B7C76-5E9A-4FD3-BE84-C608A4E9AD0D}"/>
    <dgm:cxn modelId="{ACB18ABD-441B-4CA5-A91D-C55EBCA31490}" type="presOf" srcId="{4221D214-ADC0-4D9B-826A-F491B2495DC2}" destId="{F675A3ED-E28E-4781-A9DA-4198FBC305C7}" srcOrd="0" destOrd="0" presId="urn:microsoft.com/office/officeart/2005/8/layout/venn1"/>
    <dgm:cxn modelId="{E6F3F5EA-2E93-4654-BD87-84A69111F0CE}" srcId="{1BF925FF-3A00-481B-9EBF-112E370B84CF}" destId="{56E2E93E-C722-4A31-B9E1-2DE8DAAD49F0}" srcOrd="0" destOrd="0" parTransId="{67BDB582-0E3E-4962-ADD4-6190038F6D02}" sibTransId="{48E5B383-9B44-446D-8C44-59EAA4C67DBF}"/>
    <dgm:cxn modelId="{20333005-E581-449D-A5EC-9633171809BC}" srcId="{1BF925FF-3A00-481B-9EBF-112E370B84CF}" destId="{CBDCF280-28A1-48A0-B5C8-35D57AC0BC5B}" srcOrd="1" destOrd="0" parTransId="{42D2F3F2-AFDB-4E05-BD6F-06168C72E8BE}" sibTransId="{556E002C-DE6F-4C08-BF06-08D41159ECD5}"/>
    <dgm:cxn modelId="{4872E614-1D2D-4D42-9667-57F586F52345}" type="presParOf" srcId="{33CA6156-4282-4B84-8F3B-D1B9CFDCA558}" destId="{5A516A1B-771F-4D0F-98AA-A0C20B90E724}" srcOrd="0" destOrd="0" presId="urn:microsoft.com/office/officeart/2005/8/layout/venn1"/>
    <dgm:cxn modelId="{EACD66C7-FC63-4576-AF45-918B8D2B25AB}" type="presParOf" srcId="{33CA6156-4282-4B84-8F3B-D1B9CFDCA558}" destId="{5A12B597-28E9-47E3-A881-BCE562576B14}" srcOrd="1" destOrd="0" presId="urn:microsoft.com/office/officeart/2005/8/layout/venn1"/>
    <dgm:cxn modelId="{1F8AC476-7C9C-4212-8C63-9A43BF5DF4B9}" type="presParOf" srcId="{33CA6156-4282-4B84-8F3B-D1B9CFDCA558}" destId="{81CFB59A-2D23-4BBD-8C3C-CBDF8F441E04}" srcOrd="2" destOrd="0" presId="urn:microsoft.com/office/officeart/2005/8/layout/venn1"/>
    <dgm:cxn modelId="{DB45B80E-DE1E-47C0-8D5A-906768612531}" type="presParOf" srcId="{33CA6156-4282-4B84-8F3B-D1B9CFDCA558}" destId="{6CDAC5D7-AF64-4921-8ECF-908776F4CC52}" srcOrd="3" destOrd="0" presId="urn:microsoft.com/office/officeart/2005/8/layout/venn1"/>
    <dgm:cxn modelId="{EAAA000D-39FA-4DA7-AD44-671D6ACB6FD1}" type="presParOf" srcId="{33CA6156-4282-4B84-8F3B-D1B9CFDCA558}" destId="{F675A3ED-E28E-4781-A9DA-4198FBC305C7}" srcOrd="4" destOrd="0" presId="urn:microsoft.com/office/officeart/2005/8/layout/venn1"/>
    <dgm:cxn modelId="{B6907068-9965-4BCA-9D16-4D0409377A8E}" type="presParOf" srcId="{33CA6156-4282-4B84-8F3B-D1B9CFDCA558}" destId="{139F9CC7-888E-4EDB-AA08-147EF7F23A58}" srcOrd="5" destOrd="0" presId="urn:microsoft.com/office/officeart/2005/8/layout/venn1"/>
    <dgm:cxn modelId="{21389DF6-DE77-49AF-815E-1789C1055F85}" type="presParOf" srcId="{33CA6156-4282-4B84-8F3B-D1B9CFDCA558}" destId="{3C3188B1-C236-487B-A2D4-2231FEF3EDB9}" srcOrd="6" destOrd="0" presId="urn:microsoft.com/office/officeart/2005/8/layout/venn1"/>
    <dgm:cxn modelId="{43C8DEC7-1FAF-49A8-9437-E77D0BF08761}" type="presParOf" srcId="{33CA6156-4282-4B84-8F3B-D1B9CFDCA558}" destId="{F96AEE44-8EBD-42BD-9FE3-B8DCE0E5418C}" srcOrd="7"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6A1B-771F-4D0F-98AA-A0C20B90E724}">
      <dsp:nvSpPr>
        <dsp:cNvPr id="0" name=""/>
        <dsp:cNvSpPr/>
      </dsp:nvSpPr>
      <dsp:spPr>
        <a:xfrm>
          <a:off x="2499050" y="0"/>
          <a:ext cx="2044763" cy="193677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Biological</a:t>
          </a:r>
          <a:endParaRPr lang="en-US" sz="1200" kern="1200" dirty="0"/>
        </a:p>
      </dsp:txBody>
      <dsp:txXfrm>
        <a:off x="2734985" y="260720"/>
        <a:ext cx="1572894" cy="614554"/>
      </dsp:txXfrm>
    </dsp:sp>
    <dsp:sp modelId="{81CFB59A-2D23-4BBD-8C3C-CBDF8F441E04}">
      <dsp:nvSpPr>
        <dsp:cNvPr id="0" name=""/>
        <dsp:cNvSpPr/>
      </dsp:nvSpPr>
      <dsp:spPr>
        <a:xfrm>
          <a:off x="3340200" y="835890"/>
          <a:ext cx="2044763" cy="204476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Social</a:t>
          </a:r>
          <a:endParaRPr lang="en-US" sz="1200" kern="1200" dirty="0"/>
        </a:p>
      </dsp:txBody>
      <dsp:txXfrm>
        <a:off x="4441226" y="1071825"/>
        <a:ext cx="786447" cy="1572894"/>
      </dsp:txXfrm>
    </dsp:sp>
    <dsp:sp modelId="{F675A3ED-E28E-4781-A9DA-4198FBC305C7}">
      <dsp:nvSpPr>
        <dsp:cNvPr id="0" name=""/>
        <dsp:cNvSpPr/>
      </dsp:nvSpPr>
      <dsp:spPr>
        <a:xfrm>
          <a:off x="2482815" y="1639928"/>
          <a:ext cx="2044763" cy="204476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Psychological</a:t>
          </a:r>
          <a:endParaRPr lang="en-US" sz="1200" kern="1200" dirty="0"/>
        </a:p>
      </dsp:txBody>
      <dsp:txXfrm>
        <a:off x="2718749" y="2760615"/>
        <a:ext cx="1572894" cy="648819"/>
      </dsp:txXfrm>
    </dsp:sp>
    <dsp:sp modelId="{3C3188B1-C236-487B-A2D4-2231FEF3EDB9}">
      <dsp:nvSpPr>
        <dsp:cNvPr id="0" name=""/>
        <dsp:cNvSpPr/>
      </dsp:nvSpPr>
      <dsp:spPr>
        <a:xfrm>
          <a:off x="1616719" y="769967"/>
          <a:ext cx="2044763" cy="204476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Behavioral</a:t>
          </a:r>
          <a:endParaRPr lang="en-US" sz="1200" kern="1200" dirty="0"/>
        </a:p>
      </dsp:txBody>
      <dsp:txXfrm>
        <a:off x="1774009" y="1005902"/>
        <a:ext cx="786447" cy="1572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9A026-F3CA-49F5-817C-E21BD792E07F}">
      <dsp:nvSpPr>
        <dsp:cNvPr id="0" name=""/>
        <dsp:cNvSpPr/>
      </dsp:nvSpPr>
      <dsp:spPr>
        <a:xfrm flipH="1">
          <a:off x="579564" y="2679979"/>
          <a:ext cx="4229429" cy="145113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E-cigarettes are not automatically included in clean indoor air laws</a:t>
          </a:r>
        </a:p>
        <a:p>
          <a:pPr lvl="0" algn="ctr" defTabSz="800100">
            <a:lnSpc>
              <a:spcPct val="90000"/>
            </a:lnSpc>
            <a:spcBef>
              <a:spcPct val="0"/>
            </a:spcBef>
            <a:spcAft>
              <a:spcPct val="35000"/>
            </a:spcAft>
          </a:pPr>
          <a:r>
            <a:rPr lang="en-US" sz="1800" kern="1200" dirty="0"/>
            <a:t>Businesses and Public Areas must create policies to prevent e-cigarette use on their premises</a:t>
          </a:r>
        </a:p>
      </dsp:txBody>
      <dsp:txXfrm>
        <a:off x="622066" y="2722481"/>
        <a:ext cx="4144425" cy="1366127"/>
      </dsp:txXfrm>
    </dsp:sp>
    <dsp:sp modelId="{6B0D2884-28F4-4026-BD7D-DB9C6B04AF35}">
      <dsp:nvSpPr>
        <dsp:cNvPr id="0" name=""/>
        <dsp:cNvSpPr/>
      </dsp:nvSpPr>
      <dsp:spPr>
        <a:xfrm>
          <a:off x="562151" y="399696"/>
          <a:ext cx="4229880" cy="197256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E-cigarettes do create airborne particulates and nicotine that can cause exposure to bystanders </a:t>
          </a:r>
        </a:p>
        <a:p>
          <a:pPr lvl="0" algn="ctr" defTabSz="800100">
            <a:lnSpc>
              <a:spcPct val="90000"/>
            </a:lnSpc>
            <a:spcBef>
              <a:spcPct val="0"/>
            </a:spcBef>
            <a:spcAft>
              <a:spcPct val="35000"/>
            </a:spcAft>
          </a:pPr>
          <a:r>
            <a:rPr lang="en-US" sz="1800" kern="1200" dirty="0"/>
            <a:t>BUT</a:t>
          </a:r>
        </a:p>
        <a:p>
          <a:pPr lvl="0" algn="ctr" defTabSz="800100">
            <a:lnSpc>
              <a:spcPct val="90000"/>
            </a:lnSpc>
            <a:spcBef>
              <a:spcPct val="0"/>
            </a:spcBef>
            <a:spcAft>
              <a:spcPct val="35000"/>
            </a:spcAft>
          </a:pPr>
          <a:r>
            <a:rPr lang="en-US" sz="1800" kern="1200" dirty="0"/>
            <a:t>It is at a lower amount than what is created by smoking </a:t>
          </a:r>
        </a:p>
      </dsp:txBody>
      <dsp:txXfrm>
        <a:off x="619926" y="457471"/>
        <a:ext cx="4114330" cy="1857019"/>
      </dsp:txXfrm>
    </dsp:sp>
    <dsp:sp modelId="{8ED4CB93-6F36-44D4-BCA9-45CBC5A8B49E}">
      <dsp:nvSpPr>
        <dsp:cNvPr id="0" name=""/>
        <dsp:cNvSpPr/>
      </dsp:nvSpPr>
      <dsp:spPr>
        <a:xfrm>
          <a:off x="7643844" y="3105925"/>
          <a:ext cx="647191" cy="647191"/>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8996BE-7113-4512-A02C-74BF288C736C}">
      <dsp:nvSpPr>
        <dsp:cNvPr id="0" name=""/>
        <dsp:cNvSpPr/>
      </dsp:nvSpPr>
      <dsp:spPr>
        <a:xfrm rot="240000">
          <a:off x="6025293" y="2727933"/>
          <a:ext cx="3884332" cy="2716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228BE2-820B-4F8D-8DEC-C53F8370A838}">
      <dsp:nvSpPr>
        <dsp:cNvPr id="0" name=""/>
        <dsp:cNvSpPr/>
      </dsp:nvSpPr>
      <dsp:spPr>
        <a:xfrm rot="240000">
          <a:off x="8451294" y="1619044"/>
          <a:ext cx="1598869" cy="11338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Smoking</a:t>
          </a:r>
        </a:p>
      </dsp:txBody>
      <dsp:txXfrm>
        <a:off x="8506643" y="1674393"/>
        <a:ext cx="1488171" cy="1023139"/>
      </dsp:txXfrm>
    </dsp:sp>
    <dsp:sp modelId="{9F0BFABA-F5A0-44A0-93F5-2665F93147A6}">
      <dsp:nvSpPr>
        <dsp:cNvPr id="0" name=""/>
        <dsp:cNvSpPr/>
      </dsp:nvSpPr>
      <dsp:spPr>
        <a:xfrm rot="240000">
          <a:off x="6049252" y="1385280"/>
          <a:ext cx="1598869" cy="11338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Vaping</a:t>
          </a:r>
        </a:p>
      </dsp:txBody>
      <dsp:txXfrm>
        <a:off x="6104601" y="1440629"/>
        <a:ext cx="1488171" cy="1023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6A1B-771F-4D0F-98AA-A0C20B90E724}">
      <dsp:nvSpPr>
        <dsp:cNvPr id="0" name=""/>
        <dsp:cNvSpPr/>
      </dsp:nvSpPr>
      <dsp:spPr>
        <a:xfrm>
          <a:off x="1722921" y="356128"/>
          <a:ext cx="1949005" cy="18460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smtClean="0"/>
            <a:t>Biological</a:t>
          </a:r>
          <a:endParaRPr lang="en-US" sz="1100" kern="1200" dirty="0"/>
        </a:p>
      </dsp:txBody>
      <dsp:txXfrm>
        <a:off x="1947807" y="604639"/>
        <a:ext cx="1499234" cy="585774"/>
      </dsp:txXfrm>
    </dsp:sp>
    <dsp:sp modelId="{81CFB59A-2D23-4BBD-8C3C-CBDF8F441E04}">
      <dsp:nvSpPr>
        <dsp:cNvPr id="0" name=""/>
        <dsp:cNvSpPr/>
      </dsp:nvSpPr>
      <dsp:spPr>
        <a:xfrm>
          <a:off x="2663565" y="1018132"/>
          <a:ext cx="1949005" cy="194900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smtClean="0"/>
            <a:t>Social</a:t>
          </a:r>
          <a:endParaRPr lang="en-US" sz="1100" kern="1200" dirty="0"/>
        </a:p>
      </dsp:txBody>
      <dsp:txXfrm>
        <a:off x="3713030" y="1243018"/>
        <a:ext cx="749617" cy="1499234"/>
      </dsp:txXfrm>
    </dsp:sp>
    <dsp:sp modelId="{F675A3ED-E28E-4781-A9DA-4198FBC305C7}">
      <dsp:nvSpPr>
        <dsp:cNvPr id="0" name=""/>
        <dsp:cNvSpPr/>
      </dsp:nvSpPr>
      <dsp:spPr>
        <a:xfrm>
          <a:off x="1645916" y="1563128"/>
          <a:ext cx="1949005" cy="194900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smtClean="0"/>
            <a:t>Psychological</a:t>
          </a:r>
          <a:endParaRPr lang="en-US" sz="1100" kern="1200" dirty="0"/>
        </a:p>
      </dsp:txBody>
      <dsp:txXfrm>
        <a:off x="1870802" y="2631333"/>
        <a:ext cx="1499234" cy="618434"/>
      </dsp:txXfrm>
    </dsp:sp>
    <dsp:sp modelId="{3C3188B1-C236-487B-A2D4-2231FEF3EDB9}">
      <dsp:nvSpPr>
        <dsp:cNvPr id="0" name=""/>
        <dsp:cNvSpPr/>
      </dsp:nvSpPr>
      <dsp:spPr>
        <a:xfrm>
          <a:off x="885536" y="899536"/>
          <a:ext cx="1949005" cy="194900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smtClean="0"/>
            <a:t>Behavioral</a:t>
          </a:r>
          <a:endParaRPr lang="en-US" sz="1100" kern="1200" dirty="0"/>
        </a:p>
      </dsp:txBody>
      <dsp:txXfrm>
        <a:off x="1035459" y="1124421"/>
        <a:ext cx="749617" cy="149923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7.png"/></Relationships>
</file>

<file path=ppt/drawings/drawing1.xml><?xml version="1.0" encoding="utf-8"?>
<c:userShapes xmlns:c="http://schemas.openxmlformats.org/drawingml/2006/chart">
  <cdr:relSizeAnchor xmlns:cdr="http://schemas.openxmlformats.org/drawingml/2006/chartDrawing">
    <cdr:from>
      <cdr:x>0.23546</cdr:x>
      <cdr:y>0.5</cdr:y>
    </cdr:from>
    <cdr:to>
      <cdr:x>0.35176</cdr:x>
      <cdr:y>0.5</cdr:y>
    </cdr:to>
    <cdr:cxnSp macro="">
      <cdr:nvCxnSpPr>
        <cdr:cNvPr id="3" name="Straight Connector 2"/>
        <cdr:cNvCxnSpPr/>
      </cdr:nvCxnSpPr>
      <cdr:spPr>
        <a:xfrm xmlns:a="http://schemas.openxmlformats.org/drawingml/2006/main">
          <a:off x="2368378" y="1966118"/>
          <a:ext cx="1169773" cy="0"/>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0.29934</cdr:x>
      <cdr:y>0.0789</cdr:y>
    </cdr:from>
    <cdr:to>
      <cdr:x>0.50284</cdr:x>
      <cdr:y>0.09595</cdr:y>
    </cdr:to>
    <cdr:cxnSp macro="">
      <cdr:nvCxnSpPr>
        <cdr:cNvPr id="5" name="Straight Connector 4"/>
        <cdr:cNvCxnSpPr/>
      </cdr:nvCxnSpPr>
      <cdr:spPr>
        <a:xfrm xmlns:a="http://schemas.openxmlformats.org/drawingml/2006/main" flipH="1" flipV="1">
          <a:off x="3010930" y="310249"/>
          <a:ext cx="2046799" cy="67031"/>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0.58026</cdr:x>
      <cdr:y>0.10404</cdr:y>
    </cdr:from>
    <cdr:to>
      <cdr:x>0.70311</cdr:x>
      <cdr:y>0.24859</cdr:y>
    </cdr:to>
    <cdr:cxnSp macro="">
      <cdr:nvCxnSpPr>
        <cdr:cNvPr id="9" name="Straight Connector 8"/>
        <cdr:cNvCxnSpPr/>
      </cdr:nvCxnSpPr>
      <cdr:spPr>
        <a:xfrm xmlns:a="http://schemas.openxmlformats.org/drawingml/2006/main" flipV="1">
          <a:off x="5836508" y="409103"/>
          <a:ext cx="1235676" cy="568410"/>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0.61316</cdr:x>
      <cdr:y>0.43295</cdr:y>
    </cdr:from>
    <cdr:to>
      <cdr:x>0.76372</cdr:x>
      <cdr:y>0.45215</cdr:y>
    </cdr:to>
    <cdr:cxnSp macro="">
      <cdr:nvCxnSpPr>
        <cdr:cNvPr id="13" name="Straight Connector 12"/>
        <cdr:cNvCxnSpPr/>
      </cdr:nvCxnSpPr>
      <cdr:spPr>
        <a:xfrm xmlns:a="http://schemas.openxmlformats.org/drawingml/2006/main" flipV="1">
          <a:off x="6167394" y="1702443"/>
          <a:ext cx="1514390" cy="75514"/>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0.62437</cdr:x>
      <cdr:y>0.54696</cdr:y>
    </cdr:from>
    <cdr:to>
      <cdr:x>0.70721</cdr:x>
      <cdr:y>0.73043</cdr:y>
    </cdr:to>
    <cdr:cxnSp macro="">
      <cdr:nvCxnSpPr>
        <cdr:cNvPr id="16" name="Straight Connector 15"/>
        <cdr:cNvCxnSpPr/>
      </cdr:nvCxnSpPr>
      <cdr:spPr>
        <a:xfrm xmlns:a="http://schemas.openxmlformats.org/drawingml/2006/main">
          <a:off x="6280137" y="2150785"/>
          <a:ext cx="833236" cy="721431"/>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0.10442</cdr:x>
      <cdr:y>0.5</cdr:y>
    </cdr:from>
    <cdr:to>
      <cdr:x>0.2674</cdr:x>
      <cdr:y>0.73254</cdr:y>
    </cdr:to>
    <cdr:sp macro="" textlink="">
      <cdr:nvSpPr>
        <cdr:cNvPr id="20" name="TextBox 19"/>
        <cdr:cNvSpPr txBox="1"/>
      </cdr:nvSpPr>
      <cdr:spPr>
        <a:xfrm xmlns:a="http://schemas.openxmlformats.org/drawingml/2006/main">
          <a:off x="1050324" y="1966118"/>
          <a:ext cx="163933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0.04464</cdr:x>
      <cdr:y>0.45599</cdr:y>
    </cdr:from>
    <cdr:to>
      <cdr:x>0.21007</cdr:x>
      <cdr:y>0.68853</cdr:y>
    </cdr:to>
    <cdr:sp macro="" textlink="">
      <cdr:nvSpPr>
        <cdr:cNvPr id="21" name="TextBox 20"/>
        <cdr:cNvSpPr txBox="1"/>
      </cdr:nvSpPr>
      <cdr:spPr>
        <a:xfrm xmlns:a="http://schemas.openxmlformats.org/drawingml/2006/main">
          <a:off x="448961" y="1793059"/>
          <a:ext cx="1664043"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0.07248</cdr:x>
      <cdr:y>0.39943</cdr:y>
    </cdr:from>
    <cdr:to>
      <cdr:x>0.16339</cdr:x>
      <cdr:y>0.63197</cdr:y>
    </cdr:to>
    <cdr:sp macro="" textlink="">
      <cdr:nvSpPr>
        <cdr:cNvPr id="22" name="TextBox 21"/>
        <cdr:cNvSpPr txBox="1"/>
      </cdr:nvSpPr>
      <cdr:spPr>
        <a:xfrm xmlns:a="http://schemas.openxmlformats.org/drawingml/2006/main">
          <a:off x="729049" y="15706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0.11623</cdr:x>
      <cdr:y>0.03304</cdr:y>
    </cdr:from>
    <cdr:to>
      <cdr:x>0.26552</cdr:x>
      <cdr:y>0.10892</cdr:y>
    </cdr:to>
    <cdr:sp macro="" textlink="">
      <cdr:nvSpPr>
        <cdr:cNvPr id="23" name="TextBox 22"/>
        <cdr:cNvSpPr txBox="1"/>
      </cdr:nvSpPr>
      <cdr:spPr>
        <a:xfrm xmlns:a="http://schemas.openxmlformats.org/drawingml/2006/main">
          <a:off x="1169122" y="129923"/>
          <a:ext cx="1501541" cy="2983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0.14747</cdr:x>
      <cdr:y>0.01753</cdr:y>
    </cdr:from>
    <cdr:to>
      <cdr:x>0.29997</cdr:x>
      <cdr:y>0.11145</cdr:y>
    </cdr:to>
    <cdr:sp macro="" textlink="">
      <cdr:nvSpPr>
        <cdr:cNvPr id="24" name="TextBox 6"/>
        <cdr:cNvSpPr txBox="1"/>
      </cdr:nvSpPr>
      <cdr:spPr>
        <a:xfrm xmlns:a="http://schemas.openxmlformats.org/drawingml/2006/main">
          <a:off x="1483360" y="68935"/>
          <a:ext cx="15338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Other</a:t>
          </a:r>
          <a:endParaRPr lang="en-US" dirty="0"/>
        </a:p>
      </cdr:txBody>
    </cdr:sp>
  </cdr:relSizeAnchor>
  <cdr:relSizeAnchor xmlns:cdr="http://schemas.openxmlformats.org/drawingml/2006/chartDrawing">
    <cdr:from>
      <cdr:x>0.71808</cdr:x>
      <cdr:y>0.06717</cdr:y>
    </cdr:from>
    <cdr:to>
      <cdr:x>0.87057</cdr:x>
      <cdr:y>0.15326</cdr:y>
    </cdr:to>
    <cdr:sp macro="" textlink="">
      <cdr:nvSpPr>
        <cdr:cNvPr id="25" name="TextBox 6"/>
        <cdr:cNvSpPr txBox="1"/>
      </cdr:nvSpPr>
      <cdr:spPr>
        <a:xfrm xmlns:a="http://schemas.openxmlformats.org/drawingml/2006/main">
          <a:off x="7222691" y="264114"/>
          <a:ext cx="1533813"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smtClean="0">
              <a:solidFill>
                <a:schemeClr val="tx1"/>
              </a:solidFill>
            </a:rPr>
            <a:t>Don’t Know</a:t>
          </a:r>
          <a:endParaRPr lang="en-US" sz="1600" b="1" dirty="0">
            <a:solidFill>
              <a:schemeClr val="tx1"/>
            </a:solidFill>
          </a:endParaRPr>
        </a:p>
      </cdr:txBody>
    </cdr:sp>
  </cdr:relSizeAnchor>
  <cdr:relSizeAnchor xmlns:cdr="http://schemas.openxmlformats.org/drawingml/2006/chartDrawing">
    <cdr:from>
      <cdr:x>0.77129</cdr:x>
      <cdr:y>0.39147</cdr:y>
    </cdr:from>
    <cdr:to>
      <cdr:x>0.87615</cdr:x>
      <cdr:y>0.5</cdr:y>
    </cdr:to>
    <cdr:pic>
      <cdr:nvPicPr>
        <cdr:cNvPr id="2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757962" y="1539361"/>
          <a:ext cx="1054699" cy="426757"/>
        </a:xfrm>
        <a:prstGeom xmlns:a="http://schemas.openxmlformats.org/drawingml/2006/main" prst="rect">
          <a:avLst/>
        </a:prstGeom>
      </cdr:spPr>
    </cdr:pic>
  </cdr:relSizeAnchor>
  <cdr:relSizeAnchor xmlns:cdr="http://schemas.openxmlformats.org/drawingml/2006/chartDrawing">
    <cdr:from>
      <cdr:x>0.84064</cdr:x>
      <cdr:y>0.76746</cdr:y>
    </cdr:from>
    <cdr:to>
      <cdr:x>0.90953</cdr:x>
      <cdr:y>1</cdr:y>
    </cdr:to>
    <cdr:sp macro="" textlink="">
      <cdr:nvSpPr>
        <cdr:cNvPr id="29" name="TextBox 28"/>
        <cdr:cNvSpPr txBox="1"/>
      </cdr:nvSpPr>
      <cdr:spPr>
        <a:xfrm xmlns:a="http://schemas.openxmlformats.org/drawingml/2006/main">
          <a:off x="8455446" y="3017837"/>
          <a:ext cx="69302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0.7159</cdr:x>
      <cdr:y>0.69312</cdr:y>
    </cdr:from>
    <cdr:to>
      <cdr:x>0.89787</cdr:x>
      <cdr:y>0.78704</cdr:y>
    </cdr:to>
    <cdr:sp macro="" textlink="">
      <cdr:nvSpPr>
        <cdr:cNvPr id="30" name="TextBox 6"/>
        <cdr:cNvSpPr txBox="1"/>
      </cdr:nvSpPr>
      <cdr:spPr>
        <a:xfrm xmlns:a="http://schemas.openxmlformats.org/drawingml/2006/main">
          <a:off x="7200766" y="2725507"/>
          <a:ext cx="183040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Marijuana</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705F5-1F1D-40C7-AA42-97027C3B589B}" type="datetimeFigureOut">
              <a:rPr lang="en-US" smtClean="0"/>
              <a:t>5/28/2019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6326E7-A485-44DD-9549-1642CEFE55F2}" type="slidenum">
              <a:rPr lang="en-US" smtClean="0"/>
              <a:t>‹#›</a:t>
            </a:fld>
            <a:endParaRPr lang="en-US" dirty="0"/>
          </a:p>
        </p:txBody>
      </p:sp>
    </p:spTree>
    <p:extLst>
      <p:ext uri="{BB962C8B-B14F-4D97-AF65-F5344CB8AC3E}">
        <p14:creationId xmlns:p14="http://schemas.microsoft.com/office/powerpoint/2010/main" val="27367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Leaked documents</a:t>
            </a:r>
            <a:r>
              <a:rPr lang="en-US" baseline="0" dirty="0"/>
              <a:t> from the tobacco industry show that as far back as the 60’s, tobacco companies were attempting to create a cigarette that would reduce exposure to cancer causing smoke.  Project Ariel from British American Tobacco company is an example of an early version of an e-cigarette.  These never became mainstream.  The Ryun company in China patented the first modern e-cigarette and created disruptive innovation of the tobacco industry.  There are now numerous types of e-cigarettes available on the market and literally thousands of liquids to choose from – however many of the big tobacco companies are purchasing the rights to manufacture e-cigarettes and the coming FDA regulation of these products will likely limit the number of e-cigarette manufacturers.  This is good in that it will provide standardization and oversight of the manufacturing process of devices and liquids – but it also means that only large tobacco companies will likely have the resources to afford FDA approved requirements. </a:t>
            </a:r>
            <a:endParaRPr lang="en-US" dirty="0"/>
          </a:p>
        </p:txBody>
      </p:sp>
      <p:sp>
        <p:nvSpPr>
          <p:cNvPr id="4" name="Slide Number Placeholder 3"/>
          <p:cNvSpPr>
            <a:spLocks noGrp="1"/>
          </p:cNvSpPr>
          <p:nvPr>
            <p:ph type="sldNum" sz="quarter" idx="10"/>
          </p:nvPr>
        </p:nvSpPr>
        <p:spPr/>
        <p:txBody>
          <a:bodyPr/>
          <a:lstStyle/>
          <a:p>
            <a:fld id="{12B35CAA-B9F9-4A0D-8CDB-52FF8615703F}" type="slidenum">
              <a:rPr lang="en-US" smtClean="0"/>
              <a:t>3</a:t>
            </a:fld>
            <a:endParaRPr lang="en-US" dirty="0"/>
          </a:p>
        </p:txBody>
      </p:sp>
    </p:spTree>
    <p:extLst>
      <p:ext uri="{BB962C8B-B14F-4D97-AF65-F5344CB8AC3E}">
        <p14:creationId xmlns:p14="http://schemas.microsoft.com/office/powerpoint/2010/main" val="324750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Safer is not safe – even</a:t>
            </a:r>
            <a:r>
              <a:rPr lang="en-US" baseline="0" dirty="0"/>
              <a:t> though the amount of toxic exposure is less with e-cigarettes, it is still there and the long term effects are unknown.  There is no conclusive evidence that passive exposure is safe for people who have asthma and other respiratory disorders.  The problem is that e-cigarettes are viewed as safe and many people use them in doors where they would normally not smoke and around their kids, in their cars and so on…  E-cigarettes are also easier to conceal than smoking because they do not smell like a cigarette and there is no side stream smoke, therefore many people use them specifically to circumvent no smoking policies.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20</a:t>
            </a:fld>
            <a:endParaRPr lang="en-US" dirty="0"/>
          </a:p>
        </p:txBody>
      </p:sp>
    </p:spTree>
    <p:extLst>
      <p:ext uri="{BB962C8B-B14F-4D97-AF65-F5344CB8AC3E}">
        <p14:creationId xmlns:p14="http://schemas.microsoft.com/office/powerpoint/2010/main" val="3598581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Adolescent</a:t>
            </a:r>
            <a:r>
              <a:rPr lang="en-US" baseline="0" dirty="0" smtClean="0"/>
              <a:t> Brains are still developing and are much more susceptible to addiction.  They are developing an irreversible change in their neurochemistry.  </a:t>
            </a:r>
            <a:endParaRPr lang="en-US" dirty="0"/>
          </a:p>
        </p:txBody>
      </p:sp>
      <p:sp>
        <p:nvSpPr>
          <p:cNvPr id="4" name="Slide Number Placeholder 3"/>
          <p:cNvSpPr>
            <a:spLocks noGrp="1"/>
          </p:cNvSpPr>
          <p:nvPr>
            <p:ph type="sldNum" sz="quarter" idx="10"/>
          </p:nvPr>
        </p:nvSpPr>
        <p:spPr/>
        <p:txBody>
          <a:bodyPr/>
          <a:lstStyle/>
          <a:p>
            <a:fld id="{CE6326E7-A485-44DD-9549-1642CEFE55F2}" type="slidenum">
              <a:rPr lang="en-US" smtClean="0"/>
              <a:t>30</a:t>
            </a:fld>
            <a:endParaRPr lang="en-US" dirty="0"/>
          </a:p>
        </p:txBody>
      </p:sp>
    </p:spTree>
    <p:extLst>
      <p:ext uri="{BB962C8B-B14F-4D97-AF65-F5344CB8AC3E}">
        <p14:creationId xmlns:p14="http://schemas.microsoft.com/office/powerpoint/2010/main" val="416927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Hypertension over a long period of time leads to renal disease, eye disease</a:t>
            </a:r>
            <a:endParaRPr lang="en-US" dirty="0"/>
          </a:p>
        </p:txBody>
      </p:sp>
      <p:sp>
        <p:nvSpPr>
          <p:cNvPr id="4" name="Slide Number Placeholder 3"/>
          <p:cNvSpPr>
            <a:spLocks noGrp="1"/>
          </p:cNvSpPr>
          <p:nvPr>
            <p:ph type="sldNum" sz="quarter" idx="10"/>
          </p:nvPr>
        </p:nvSpPr>
        <p:spPr/>
        <p:txBody>
          <a:bodyPr/>
          <a:lstStyle/>
          <a:p>
            <a:fld id="{CE6326E7-A485-44DD-9549-1642CEFE55F2}" type="slidenum">
              <a:rPr lang="en-US" smtClean="0"/>
              <a:t>31</a:t>
            </a:fld>
            <a:endParaRPr lang="en-US" dirty="0"/>
          </a:p>
        </p:txBody>
      </p:sp>
    </p:spTree>
    <p:extLst>
      <p:ext uri="{BB962C8B-B14F-4D97-AF65-F5344CB8AC3E}">
        <p14:creationId xmlns:p14="http://schemas.microsoft.com/office/powerpoint/2010/main" val="254337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sometimes called “cigalikes”.  They are the first of the modern cigarettes and are still sold – they are usually the disposable e-cigarettes you see at the gas station counter. Blu™ is a common brand of this type of e-cigarette.  These are not as effective at nicotine delivery as newer, larger devices.  Additionally, smokers may not be satisfied with the “smoking” qualities from these early e-cigs – amount of smoke inhaled, “throat hit”.  Sometimes they say it is like smoking air in a straw.  </a:t>
            </a:r>
          </a:p>
          <a:p>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4</a:t>
            </a:fld>
            <a:endParaRPr lang="en-US" dirty="0"/>
          </a:p>
        </p:txBody>
      </p:sp>
    </p:spTree>
    <p:extLst>
      <p:ext uri="{BB962C8B-B14F-4D97-AF65-F5344CB8AC3E}">
        <p14:creationId xmlns:p14="http://schemas.microsoft.com/office/powerpoint/2010/main" val="352695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referred to as</a:t>
            </a:r>
            <a:r>
              <a:rPr lang="en-US" baseline="0" dirty="0"/>
              <a:t> a “tank system” because in some models the liquid chamber or “tank” can be refilled rather than thrown away like with the 1</a:t>
            </a:r>
            <a:r>
              <a:rPr lang="en-US" baseline="30000" dirty="0"/>
              <a:t>st</a:t>
            </a:r>
            <a:r>
              <a:rPr lang="en-US" baseline="0" dirty="0"/>
              <a:t> generation models.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5</a:t>
            </a:fld>
            <a:endParaRPr lang="en-US" dirty="0"/>
          </a:p>
        </p:txBody>
      </p:sp>
    </p:spTree>
    <p:extLst>
      <p:ext uri="{BB962C8B-B14F-4D97-AF65-F5344CB8AC3E}">
        <p14:creationId xmlns:p14="http://schemas.microsoft.com/office/powerpoint/2010/main" val="3840125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generation e-cigarettes</a:t>
            </a:r>
            <a:r>
              <a:rPr lang="en-US" baseline="0" dirty="0"/>
              <a:t> deliver nicotine much more effectively which may benefit smokers using them to quit because it reduces the withdrawal symptoms and may reduce continued smoking.  However, there are other safety hazards to consider with this type of e-cig – fires and battery explosions are more likely with these types because of the larger, more powerful battery.  Some of these larger “mods” are homemade, increasing the likelihood of a battery malfunction.  These vary in complexity, but all require some knowledge of how electricity and batteries work – incorrect use or battery set up is often what causes the trauma injuries you see on the news.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6</a:t>
            </a:fld>
            <a:endParaRPr lang="en-US" dirty="0"/>
          </a:p>
        </p:txBody>
      </p:sp>
    </p:spTree>
    <p:extLst>
      <p:ext uri="{BB962C8B-B14F-4D97-AF65-F5344CB8AC3E}">
        <p14:creationId xmlns:p14="http://schemas.microsoft.com/office/powerpoint/2010/main" val="927904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JUUL is becoming more and more popular with young people – it looks</a:t>
            </a:r>
            <a:r>
              <a:rPr lang="en-US" baseline="0" dirty="0"/>
              <a:t> like a USB drive so it is discreet and it doesn’t make much cloud so kids are able to easily use it in school bathrooms – even in class.  This product is especially concerning for children because of it’s nicotine content and delivery – EACH POD OF JUUL (A POD IS THE INDIVIDUAL CARDTRIDGE SHOWN IN THE PICTURE) CONTAINS THE EQUIVALENT NICOTINE OF ONE PACK OF CIGARETTES.  IF A TEEN IS USING ONE JUUL PER DAY, THAT IS LIKE SMOKING ONE PACK PER DAY!!! Make sure you educate your patients about this.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7</a:t>
            </a:fld>
            <a:endParaRPr lang="en-US" dirty="0"/>
          </a:p>
        </p:txBody>
      </p:sp>
    </p:spTree>
    <p:extLst>
      <p:ext uri="{BB962C8B-B14F-4D97-AF65-F5344CB8AC3E}">
        <p14:creationId xmlns:p14="http://schemas.microsoft.com/office/powerpoint/2010/main" val="1581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a:t>
            </a:r>
            <a:r>
              <a:rPr lang="en-US" baseline="0" dirty="0" smtClean="0"/>
              <a:t> Phillip Morris’ new cigarette, pronounced “I – cause”.  It heats the tobacco at half the temperature of a burning cigarette – just enough to create a vapor, but not contain the combusted carcinogenic smoke.  Still contains nicotine.  Phillip Morris is applying to the FDA to market their product in the U.S. with claims that it is safer than smoking.  TEEPS is also manufactured by Phillip Morris, and is the same type of product but the mechanical set up and function is a little different than IQOS – but the outcome is the same.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8</a:t>
            </a:fld>
            <a:endParaRPr lang="en-US" dirty="0"/>
          </a:p>
        </p:txBody>
      </p:sp>
    </p:spTree>
    <p:extLst>
      <p:ext uri="{BB962C8B-B14F-4D97-AF65-F5344CB8AC3E}">
        <p14:creationId xmlns:p14="http://schemas.microsoft.com/office/powerpoint/2010/main" val="469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sldNum" sz="quarter" idx="5"/>
          </p:nvPr>
        </p:nvSpPr>
        <p:spPr>
          <a:noFill/>
        </p:spPr>
        <p:txBody>
          <a:bodyPr/>
          <a:lstStyle/>
          <a:p>
            <a:fld id="{F3EC9951-775C-413F-97F2-77E8646FB583}" type="slidenum">
              <a:rPr lang="en-US" smtClean="0"/>
              <a:pPr/>
              <a:t>11</a:t>
            </a:fld>
            <a:endParaRPr lang="en-US" dirty="0" smtClean="0"/>
          </a:p>
        </p:txBody>
      </p:sp>
      <p:sp>
        <p:nvSpPr>
          <p:cNvPr id="31746" name="Rectangle 11"/>
          <p:cNvSpPr>
            <a:spLocks noGrp="1" noRot="1" noChangeAspect="1" noChangeArrowheads="1" noTextEdit="1"/>
          </p:cNvSpPr>
          <p:nvPr>
            <p:ph type="sldImg"/>
          </p:nvPr>
        </p:nvSpPr>
        <p:spPr>
          <a:ln/>
        </p:spPr>
      </p:sp>
      <p:sp>
        <p:nvSpPr>
          <p:cNvPr id="31747" name="Rectangle 12"/>
          <p:cNvSpPr>
            <a:spLocks noGrp="1" noChangeArrowheads="1"/>
          </p:cNvSpPr>
          <p:nvPr>
            <p:ph type="body" idx="1"/>
          </p:nvPr>
        </p:nvSpPr>
        <p:spPr>
          <a:noFill/>
          <a:ln/>
        </p:spPr>
        <p:txBody>
          <a:bodyPr/>
          <a:lstStyle/>
          <a:p>
            <a:r>
              <a:rPr lang="en-US" dirty="0" smtClean="0"/>
              <a:t>Although not generally harmful, nicotine is the addictive component in tobacco. </a:t>
            </a:r>
          </a:p>
          <a:p>
            <a:pPr marL="0" indent="0"/>
            <a:r>
              <a:rPr lang="en-US" dirty="0" smtClean="0"/>
              <a:t>Just like any other addictive drug or behavior, nicotine affects the endogenous reward system in the brain. Nicotine activates the </a:t>
            </a:r>
            <a:r>
              <a:rPr lang="en-US" altLang="en-US" dirty="0" smtClean="0">
                <a:sym typeface="Symbol" pitchFamily="18" charset="2"/>
              </a:rPr>
              <a:t>4</a:t>
            </a:r>
            <a:r>
              <a:rPr lang="el-GR" dirty="0" smtClean="0"/>
              <a:t>β</a:t>
            </a:r>
            <a:r>
              <a:rPr lang="en-US" altLang="en-US" dirty="0" smtClean="0"/>
              <a:t>2 nicotinic </a:t>
            </a:r>
            <a:r>
              <a:rPr lang="en-US" dirty="0" smtClean="0"/>
              <a:t>receptors in the Ventral Tegmental Area (VTA). This causes an immediate dopamine release in the Nucleus Accumbens</a:t>
            </a:r>
            <a:r>
              <a:rPr lang="en-US" baseline="30000" dirty="0" smtClean="0"/>
              <a:t>1</a:t>
            </a:r>
            <a:r>
              <a:rPr lang="en-US" dirty="0" smtClean="0"/>
              <a:t> (nAcc). This immediate dopamine release is key to the feelings of well-being associated with tobacco use. This can be an inherently rewarding sensation. </a:t>
            </a:r>
          </a:p>
          <a:p>
            <a:endParaRPr lang="en-US" dirty="0" smtClean="0"/>
          </a:p>
        </p:txBody>
      </p:sp>
      <p:sp>
        <p:nvSpPr>
          <p:cNvPr id="31748" name="Rectangle 10"/>
          <p:cNvSpPr>
            <a:spLocks noChangeArrowheads="1"/>
          </p:cNvSpPr>
          <p:nvPr/>
        </p:nvSpPr>
        <p:spPr bwMode="auto">
          <a:xfrm>
            <a:off x="415925" y="7758113"/>
            <a:ext cx="5854700" cy="944562"/>
          </a:xfrm>
          <a:prstGeom prst="rect">
            <a:avLst/>
          </a:prstGeom>
          <a:noFill/>
          <a:ln w="9525" algn="ctr">
            <a:noFill/>
            <a:miter lim="800000"/>
            <a:headEnd/>
            <a:tailEnd/>
          </a:ln>
        </p:spPr>
        <p:txBody>
          <a:bodyPr lIns="94450" tIns="47225" rIns="94450" bIns="47225" anchor="b"/>
          <a:lstStyle/>
          <a:p>
            <a:pPr marL="227013" indent="-227013">
              <a:lnSpc>
                <a:spcPct val="90000"/>
              </a:lnSpc>
              <a:spcBef>
                <a:spcPct val="75000"/>
              </a:spcBef>
              <a:buClr>
                <a:srgbClr val="FF0000"/>
              </a:buClr>
            </a:pPr>
            <a:r>
              <a:rPr lang="en-US" sz="1000" dirty="0">
                <a:cs typeface="Arial" charset="0"/>
              </a:rPr>
              <a:t>References </a:t>
            </a:r>
          </a:p>
          <a:p>
            <a:pPr marL="227013" indent="-227013">
              <a:lnSpc>
                <a:spcPct val="90000"/>
              </a:lnSpc>
              <a:spcBef>
                <a:spcPct val="75000"/>
              </a:spcBef>
              <a:buClr>
                <a:srgbClr val="FF0000"/>
              </a:buClr>
              <a:buFontTx/>
              <a:buAutoNum type="arabicPeriod"/>
            </a:pPr>
            <a:r>
              <a:rPr lang="en-US" sz="1000" dirty="0">
                <a:cs typeface="Arial" charset="0"/>
              </a:rPr>
              <a:t>Picciotto MR, Zoli M, Changeux J. Use of knock-out mice to determine the molecular basis for the actions of nicotine. </a:t>
            </a:r>
            <a:r>
              <a:rPr lang="en-US" sz="1000" i="1" dirty="0">
                <a:cs typeface="Arial" charset="0"/>
              </a:rPr>
              <a:t>Nicotine Tob Res.</a:t>
            </a:r>
            <a:r>
              <a:rPr lang="en-US" sz="1000" dirty="0">
                <a:cs typeface="Arial" charset="0"/>
              </a:rPr>
              <a:t> 1999;Suppl 2:S121-125.</a:t>
            </a:r>
          </a:p>
          <a:p>
            <a:pPr marL="227013" indent="-227013">
              <a:lnSpc>
                <a:spcPct val="90000"/>
              </a:lnSpc>
              <a:spcBef>
                <a:spcPct val="75000"/>
              </a:spcBef>
              <a:buClr>
                <a:srgbClr val="FF0000"/>
              </a:buClr>
              <a:buFont typeface="Wingdings" pitchFamily="2" charset="2"/>
              <a:buAutoNum type="arabicPeriod"/>
            </a:pPr>
            <a:r>
              <a:rPr lang="en-US" sz="1000" dirty="0">
                <a:cs typeface="Arial" charset="0"/>
              </a:rPr>
              <a:t>Changeux JP, Bertrand D, Corringer P, et al. Brain nicotinic receptors: structure and regulation, role in learning and reinforcement. </a:t>
            </a:r>
            <a:r>
              <a:rPr lang="en-US" sz="1000" i="1" dirty="0">
                <a:cs typeface="Arial" charset="0"/>
              </a:rPr>
              <a:t>Brain Research Reviews. </a:t>
            </a:r>
            <a:r>
              <a:rPr lang="en-US" sz="1000" dirty="0">
                <a:cs typeface="Arial" charset="0"/>
              </a:rPr>
              <a:t>1998;26:198-216. </a:t>
            </a:r>
          </a:p>
          <a:p>
            <a:pPr marL="227013" indent="-227013">
              <a:lnSpc>
                <a:spcPct val="90000"/>
              </a:lnSpc>
              <a:spcBef>
                <a:spcPct val="75000"/>
              </a:spcBef>
              <a:buClr>
                <a:srgbClr val="FF0000"/>
              </a:buClr>
              <a:buFont typeface="Wingdings" pitchFamily="2" charset="2"/>
              <a:buAutoNum type="arabicPeriod"/>
            </a:pPr>
            <a:r>
              <a:rPr lang="en-US" sz="1000" dirty="0">
                <a:cs typeface="Arial" charset="0"/>
              </a:rPr>
              <a:t>Coe JW, Brooks PR, Vetelino MG, et al. Varenicline: An </a:t>
            </a:r>
            <a:r>
              <a:rPr lang="en-US" sz="1000" dirty="0">
                <a:cs typeface="Arial" charset="0"/>
                <a:sym typeface="Symbol" pitchFamily="18" charset="2"/>
              </a:rPr>
              <a:t></a:t>
            </a:r>
            <a:r>
              <a:rPr lang="en-US" sz="1000" dirty="0">
                <a:cs typeface="Arial" charset="0"/>
              </a:rPr>
              <a:t>4</a:t>
            </a:r>
            <a:r>
              <a:rPr lang="el-GR" sz="1000" dirty="0">
                <a:cs typeface="Arial" charset="0"/>
              </a:rPr>
              <a:t>β</a:t>
            </a:r>
            <a:r>
              <a:rPr lang="en-US" sz="1000" dirty="0">
                <a:cs typeface="Arial" charset="0"/>
              </a:rPr>
              <a:t>2 nicotinic receptor partial agonist for smoking cessation. </a:t>
            </a:r>
            <a:r>
              <a:rPr lang="en-US" sz="1000" i="1" dirty="0">
                <a:cs typeface="Arial" charset="0"/>
              </a:rPr>
              <a:t>J. Med Chem</a:t>
            </a:r>
            <a:r>
              <a:rPr lang="en-US" sz="1000" dirty="0">
                <a:cs typeface="Arial" charset="0"/>
              </a:rPr>
              <a:t>. 2005;48:3474-3477.</a:t>
            </a:r>
          </a:p>
        </p:txBody>
      </p:sp>
      <p:sp>
        <p:nvSpPr>
          <p:cNvPr id="31749" name="Text Box 16"/>
          <p:cNvSpPr txBox="1">
            <a:spLocks noChangeArrowheads="1"/>
          </p:cNvSpPr>
          <p:nvPr/>
        </p:nvSpPr>
        <p:spPr bwMode="auto">
          <a:xfrm>
            <a:off x="5730875" y="2192338"/>
            <a:ext cx="992188" cy="401637"/>
          </a:xfrm>
          <a:prstGeom prst="rect">
            <a:avLst/>
          </a:prstGeom>
          <a:noFill/>
          <a:ln w="9525">
            <a:noFill/>
            <a:miter lim="800000"/>
            <a:headEnd/>
            <a:tailEnd/>
          </a:ln>
        </p:spPr>
        <p:txBody>
          <a:bodyPr lIns="87396" tIns="43697" rIns="87396" bIns="43697">
            <a:spAutoFit/>
          </a:bodyPr>
          <a:lstStyle/>
          <a:p>
            <a:pPr defTabSz="869950"/>
            <a:r>
              <a:rPr lang="en-US" sz="1000" dirty="0"/>
              <a:t>Ref1/Picciotto/ S123/2/3/1-6</a:t>
            </a:r>
          </a:p>
        </p:txBody>
      </p:sp>
      <p:sp>
        <p:nvSpPr>
          <p:cNvPr id="31750" name="Text Box 17"/>
          <p:cNvSpPr txBox="1">
            <a:spLocks noChangeArrowheads="1"/>
          </p:cNvSpPr>
          <p:nvPr/>
        </p:nvSpPr>
        <p:spPr bwMode="auto">
          <a:xfrm>
            <a:off x="5730875" y="3159125"/>
            <a:ext cx="1133475" cy="401638"/>
          </a:xfrm>
          <a:prstGeom prst="rect">
            <a:avLst/>
          </a:prstGeom>
          <a:noFill/>
          <a:ln w="9525">
            <a:noFill/>
            <a:miter lim="800000"/>
            <a:headEnd/>
            <a:tailEnd/>
          </a:ln>
        </p:spPr>
        <p:txBody>
          <a:bodyPr lIns="87396" tIns="43697" rIns="87396" bIns="43697">
            <a:spAutoFit/>
          </a:bodyPr>
          <a:lstStyle/>
          <a:p>
            <a:pPr defTabSz="869950"/>
            <a:r>
              <a:rPr lang="en-US" sz="1000" dirty="0"/>
              <a:t>Ref3/Coe/ 3474/2/1/1-7</a:t>
            </a:r>
          </a:p>
        </p:txBody>
      </p:sp>
      <p:sp>
        <p:nvSpPr>
          <p:cNvPr id="31751" name="Text Box 18"/>
          <p:cNvSpPr txBox="1">
            <a:spLocks noChangeArrowheads="1"/>
          </p:cNvSpPr>
          <p:nvPr/>
        </p:nvSpPr>
        <p:spPr bwMode="auto">
          <a:xfrm>
            <a:off x="5730875" y="2798763"/>
            <a:ext cx="1150938" cy="401637"/>
          </a:xfrm>
          <a:prstGeom prst="rect">
            <a:avLst/>
          </a:prstGeom>
          <a:noFill/>
          <a:ln w="9525">
            <a:noFill/>
            <a:miter lim="800000"/>
            <a:headEnd/>
            <a:tailEnd/>
          </a:ln>
        </p:spPr>
        <p:txBody>
          <a:bodyPr lIns="87396" tIns="43697" rIns="87396" bIns="43697">
            <a:spAutoFit/>
          </a:bodyPr>
          <a:lstStyle/>
          <a:p>
            <a:pPr defTabSz="869950"/>
            <a:r>
              <a:rPr lang="en-US" sz="1000" dirty="0"/>
              <a:t>Ref2/Changeux/</a:t>
            </a:r>
          </a:p>
          <a:p>
            <a:pPr defTabSz="869950"/>
            <a:r>
              <a:rPr lang="en-US" sz="1000" dirty="0"/>
              <a:t>200/1/2/7-12</a:t>
            </a:r>
          </a:p>
        </p:txBody>
      </p:sp>
      <p:sp>
        <p:nvSpPr>
          <p:cNvPr id="31752" name="Line 19"/>
          <p:cNvSpPr>
            <a:spLocks noChangeShapeType="1"/>
          </p:cNvSpPr>
          <p:nvPr/>
        </p:nvSpPr>
        <p:spPr bwMode="auto">
          <a:xfrm flipH="1">
            <a:off x="5241925" y="2395538"/>
            <a:ext cx="519113" cy="0"/>
          </a:xfrm>
          <a:prstGeom prst="line">
            <a:avLst/>
          </a:prstGeom>
          <a:noFill/>
          <a:ln w="9525">
            <a:solidFill>
              <a:schemeClr val="tx1"/>
            </a:solidFill>
            <a:round/>
            <a:headEnd/>
            <a:tailEnd/>
          </a:ln>
        </p:spPr>
        <p:txBody>
          <a:bodyPr lIns="91435" tIns="45717" rIns="91435" bIns="45717"/>
          <a:lstStyle/>
          <a:p>
            <a:endParaRPr lang="en-US" dirty="0"/>
          </a:p>
        </p:txBody>
      </p:sp>
      <p:sp>
        <p:nvSpPr>
          <p:cNvPr id="31753" name="Line 20"/>
          <p:cNvSpPr>
            <a:spLocks noChangeShapeType="1"/>
          </p:cNvSpPr>
          <p:nvPr/>
        </p:nvSpPr>
        <p:spPr bwMode="auto">
          <a:xfrm flipH="1">
            <a:off x="5241925" y="3078163"/>
            <a:ext cx="542925" cy="0"/>
          </a:xfrm>
          <a:prstGeom prst="line">
            <a:avLst/>
          </a:prstGeom>
          <a:noFill/>
          <a:ln w="9525">
            <a:solidFill>
              <a:schemeClr val="tx1"/>
            </a:solidFill>
            <a:round/>
            <a:headEnd/>
            <a:tailEnd/>
          </a:ln>
        </p:spPr>
        <p:txBody>
          <a:bodyPr lIns="91435" tIns="45717" rIns="91435" bIns="45717"/>
          <a:lstStyle/>
          <a:p>
            <a:endParaRPr lang="en-US" dirty="0"/>
          </a:p>
        </p:txBody>
      </p:sp>
      <p:sp>
        <p:nvSpPr>
          <p:cNvPr id="31754" name="Line 21"/>
          <p:cNvSpPr>
            <a:spLocks noChangeShapeType="1"/>
          </p:cNvSpPr>
          <p:nvPr/>
        </p:nvSpPr>
        <p:spPr bwMode="auto">
          <a:xfrm flipH="1">
            <a:off x="5241925" y="3295650"/>
            <a:ext cx="542925" cy="0"/>
          </a:xfrm>
          <a:prstGeom prst="line">
            <a:avLst/>
          </a:prstGeom>
          <a:noFill/>
          <a:ln w="9525">
            <a:solidFill>
              <a:schemeClr val="tx1"/>
            </a:solidFill>
            <a:round/>
            <a:headEnd/>
            <a:tailEnd/>
          </a:ln>
        </p:spPr>
        <p:txBody>
          <a:bodyPr lIns="91435" tIns="45717" rIns="91435" bIns="45717"/>
          <a:lstStyle/>
          <a:p>
            <a:endParaRPr lang="en-US" dirty="0"/>
          </a:p>
        </p:txBody>
      </p:sp>
    </p:spTree>
    <p:extLst>
      <p:ext uri="{BB962C8B-B14F-4D97-AF65-F5344CB8AC3E}">
        <p14:creationId xmlns:p14="http://schemas.microsoft.com/office/powerpoint/2010/main" val="204090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Ingredients are highly variable across brands of e-liquid.  Additionally, some users make their own “home</a:t>
            </a:r>
            <a:r>
              <a:rPr lang="en-US" baseline="0" dirty="0"/>
              <a:t> brews”, so it is really difficult to know what a user is being exposed to.  These are the ingredients that have been confirmed.  Further, the mechanical properties of the e-cigarette device itself influences how much vapor is produced and at what temperature the liquid is heated to – this all effects the level of toxic exposure across individual users. FDA regulation has been made to require manufacturers to accurately label liquids – but is not in place yet and won’t be for a few more years.  This means you do not know what is in a liquid because the maker can label it as whatever they want – and omit concerning ingredients from the label.  Some liquids labeled as nicotine free have been found to contain nicotine, and some liquids have been found to have much higher nicotine content than listed on the label.  Further – many liquids are labeled as “FDA approved ingredients” – THIS IS MISLEADING!! The ingredients may very well be FDA approved for ORAL INGESTION, but NOT for heating and inhaling.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14</a:t>
            </a:fld>
            <a:endParaRPr lang="en-US" dirty="0"/>
          </a:p>
        </p:txBody>
      </p:sp>
    </p:spTree>
    <p:extLst>
      <p:ext uri="{BB962C8B-B14F-4D97-AF65-F5344CB8AC3E}">
        <p14:creationId xmlns:p14="http://schemas.microsoft.com/office/powerpoint/2010/main" val="637680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E-liquid</a:t>
            </a:r>
            <a:r>
              <a:rPr lang="en-US" baseline="0" dirty="0"/>
              <a:t> bottles are often small and many people may think it is not enough content to hurt anyone – make sure they understand the liquids are very potent and can kill a child or pet.  Keep out of reach of children.  The FDA is targeting e-liquid makers who package their products in ways that are appealing to children and vape stores sometimes refuse to sell products that would look appealing to children.  FDA requires safety caps, but there is poor oversight in this industry and still people who make “home brews” and sell that are not regulated and won’t have the safety mechanisms to protect children. </a:t>
            </a:r>
            <a:endParaRPr lang="en-US" dirty="0"/>
          </a:p>
        </p:txBody>
      </p:sp>
      <p:sp>
        <p:nvSpPr>
          <p:cNvPr id="4" name="Slide Number Placeholder 3"/>
          <p:cNvSpPr>
            <a:spLocks noGrp="1"/>
          </p:cNvSpPr>
          <p:nvPr>
            <p:ph type="sldNum" sz="quarter" idx="10"/>
          </p:nvPr>
        </p:nvSpPr>
        <p:spPr/>
        <p:txBody>
          <a:bodyPr/>
          <a:lstStyle/>
          <a:p>
            <a:fld id="{7EDA9A7A-9E9A-4634-9B2E-39E41A6DF0E5}" type="slidenum">
              <a:rPr lang="en-US" smtClean="0"/>
              <a:t>19</a:t>
            </a:fld>
            <a:endParaRPr lang="en-US" dirty="0"/>
          </a:p>
        </p:txBody>
      </p:sp>
    </p:spTree>
    <p:extLst>
      <p:ext uri="{BB962C8B-B14F-4D97-AF65-F5344CB8AC3E}">
        <p14:creationId xmlns:p14="http://schemas.microsoft.com/office/powerpoint/2010/main" val="3140082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5/28/2019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58147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35978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92632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758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5/28/2019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3615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2362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0953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5059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0350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2486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5/28/2019</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5050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5/28/2019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5536715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1.jpeg"/><Relationship Id="rId7" Type="http://schemas.openxmlformats.org/officeDocument/2006/relationships/diagramColors" Target="../diagrams/colors3.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www.youtube.com/watch?v=WLD7kW_uVE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2.xml"/><Relationship Id="rId5" Type="http://schemas.openxmlformats.org/officeDocument/2006/relationships/image" Target="../media/image26.jpg"/><Relationship Id="rId4" Type="http://schemas.openxmlformats.org/officeDocument/2006/relationships/image" Target="../media/image25.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CD66-DB85-488C-A281-7EDBF3680725}"/>
              </a:ext>
            </a:extLst>
          </p:cNvPr>
          <p:cNvSpPr>
            <a:spLocks noGrp="1"/>
          </p:cNvSpPr>
          <p:nvPr>
            <p:ph type="ctrTitle"/>
          </p:nvPr>
        </p:nvSpPr>
        <p:spPr/>
        <p:txBody>
          <a:bodyPr/>
          <a:lstStyle/>
          <a:p>
            <a:r>
              <a:rPr lang="en-US" dirty="0" smtClean="0"/>
              <a:t>Trends and Issues in Adolescent Vaping</a:t>
            </a:r>
            <a:endParaRPr lang="en-US" dirty="0"/>
          </a:p>
        </p:txBody>
      </p:sp>
      <p:sp>
        <p:nvSpPr>
          <p:cNvPr id="3" name="Subtitle 2">
            <a:extLst>
              <a:ext uri="{FF2B5EF4-FFF2-40B4-BE49-F238E27FC236}">
                <a16:creationId xmlns:a16="http://schemas.microsoft.com/office/drawing/2014/main" id="{B31C1017-BD5A-4656-B6B7-7020B99DEC99}"/>
              </a:ext>
            </a:extLst>
          </p:cNvPr>
          <p:cNvSpPr>
            <a:spLocks noGrp="1"/>
          </p:cNvSpPr>
          <p:nvPr>
            <p:ph type="subTitle" idx="1"/>
          </p:nvPr>
        </p:nvSpPr>
        <p:spPr/>
        <p:txBody>
          <a:bodyPr/>
          <a:lstStyle/>
          <a:p>
            <a:r>
              <a:rPr lang="en-US" dirty="0" smtClean="0"/>
              <a:t>Nicole Ward, MNSc, APRN, WHNP-BC</a:t>
            </a:r>
            <a:endParaRPr lang="en-US" dirty="0"/>
          </a:p>
        </p:txBody>
      </p:sp>
    </p:spTree>
    <p:extLst>
      <p:ext uri="{BB962C8B-B14F-4D97-AF65-F5344CB8AC3E}">
        <p14:creationId xmlns:p14="http://schemas.microsoft.com/office/powerpoint/2010/main" val="257700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296400" y="607392"/>
            <a:ext cx="2430780" cy="2028716"/>
          </a:xfrm>
        </p:spPr>
        <p:txBody>
          <a:bodyPr>
            <a:normAutofit fontScale="90000"/>
          </a:bodyPr>
          <a:lstStyle/>
          <a:p>
            <a:r>
              <a:rPr lang="en-US" dirty="0" smtClean="0"/>
              <a:t>Smoking is the Leading Cause of Preventable Deaths in the U.S.</a:t>
            </a:r>
            <a:endParaRPr lang="en-US" dirty="0"/>
          </a:p>
        </p:txBody>
      </p:sp>
      <p:pic>
        <p:nvPicPr>
          <p:cNvPr id="6" name="Content Placeholder 3" descr="jet airplane wreck.jpg"/>
          <p:cNvPicPr>
            <a:picLocks noGrp="1" noChangeAspect="1"/>
          </p:cNvPicPr>
          <p:nvPr>
            <p:ph idx="1"/>
          </p:nvPr>
        </p:nvPicPr>
        <p:blipFill>
          <a:blip r:embed="rId2" cstate="print">
            <a:lum bright="-10000" contrast="10000"/>
          </a:blip>
          <a:stretch>
            <a:fillRect/>
          </a:stretch>
        </p:blipFill>
        <p:spPr>
          <a:xfrm>
            <a:off x="3309703" y="395066"/>
            <a:ext cx="4486445" cy="5955957"/>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Text Placeholder 7"/>
          <p:cNvSpPr>
            <a:spLocks noGrp="1"/>
          </p:cNvSpPr>
          <p:nvPr>
            <p:ph type="body" sz="half" idx="2"/>
          </p:nvPr>
        </p:nvSpPr>
        <p:spPr>
          <a:xfrm>
            <a:off x="9296400" y="2636108"/>
            <a:ext cx="2430780" cy="3505200"/>
          </a:xfrm>
        </p:spPr>
        <p:txBody>
          <a:bodyPr>
            <a:normAutofit/>
          </a:bodyPr>
          <a:lstStyle/>
          <a:p>
            <a:r>
              <a:rPr lang="en-US" sz="2000" b="1" dirty="0" smtClean="0"/>
              <a:t>440,000 Deaths/Year</a:t>
            </a:r>
          </a:p>
          <a:p>
            <a:endParaRPr lang="en-US" sz="2000" b="1" dirty="0"/>
          </a:p>
          <a:p>
            <a:r>
              <a:rPr lang="en-US" sz="2000" b="1" dirty="0" smtClean="0"/>
              <a:t>Costs about $300 BILLION per year in healthcare dollars</a:t>
            </a:r>
            <a:endParaRPr lang="en-US" sz="2000" b="1" dirty="0"/>
          </a:p>
        </p:txBody>
      </p:sp>
      <p:sp>
        <p:nvSpPr>
          <p:cNvPr id="9" name="TextBox 8"/>
          <p:cNvSpPr txBox="1"/>
          <p:nvPr/>
        </p:nvSpPr>
        <p:spPr>
          <a:xfrm>
            <a:off x="375385" y="2357383"/>
            <a:ext cx="2107932" cy="2031325"/>
          </a:xfrm>
          <a:prstGeom prst="rect">
            <a:avLst/>
          </a:prstGeom>
          <a:noFill/>
        </p:spPr>
        <p:txBody>
          <a:bodyPr wrap="square" rtlCol="0">
            <a:spAutoFit/>
          </a:bodyPr>
          <a:lstStyle/>
          <a:p>
            <a:r>
              <a:rPr lang="en-US" dirty="0" smtClean="0"/>
              <a:t>876 crashes per year</a:t>
            </a:r>
          </a:p>
          <a:p>
            <a:endParaRPr lang="en-US" dirty="0"/>
          </a:p>
          <a:p>
            <a:r>
              <a:rPr lang="en-US" dirty="0" smtClean="0"/>
              <a:t>VS.  </a:t>
            </a:r>
          </a:p>
          <a:p>
            <a:endParaRPr lang="en-US" dirty="0" smtClean="0"/>
          </a:p>
          <a:p>
            <a:r>
              <a:rPr lang="en-US" dirty="0" smtClean="0"/>
              <a:t>44 crashes per year</a:t>
            </a:r>
            <a:endParaRPr lang="en-US" dirty="0"/>
          </a:p>
        </p:txBody>
      </p:sp>
    </p:spTree>
    <p:extLst>
      <p:ext uri="{BB962C8B-B14F-4D97-AF65-F5344CB8AC3E}">
        <p14:creationId xmlns:p14="http://schemas.microsoft.com/office/powerpoint/2010/main" val="89447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795" y="284205"/>
            <a:ext cx="10058400" cy="1371600"/>
          </a:xfrm>
        </p:spPr>
        <p:txBody>
          <a:bodyPr/>
          <a:lstStyle/>
          <a:p>
            <a:pPr algn="ctr"/>
            <a:r>
              <a:rPr lang="en-US" dirty="0" smtClean="0"/>
              <a:t>Nicotine Addiction</a:t>
            </a:r>
            <a:endParaRPr lang="en-US" dirty="0"/>
          </a:p>
        </p:txBody>
      </p:sp>
      <p:sp>
        <p:nvSpPr>
          <p:cNvPr id="30721" name="Slide Number Placeholder 2"/>
          <p:cNvSpPr>
            <a:spLocks noGrp="1"/>
          </p:cNvSpPr>
          <p:nvPr>
            <p:ph type="sldNum" sz="quarter" idx="12"/>
          </p:nvPr>
        </p:nvSpPr>
        <p:spPr bwMode="auto">
          <a:prstGeom prst="rect">
            <a:avLst/>
          </a:prstGeom>
          <a:noFill/>
          <a:ln>
            <a:miter lim="800000"/>
            <a:headEnd/>
            <a:tailEnd/>
          </a:ln>
        </p:spPr>
        <p:txBody>
          <a:bodyPr/>
          <a:lstStyle/>
          <a:p>
            <a:fld id="{BA7474B6-DE94-4DE5-9909-17E34D1F7303}" type="slidenum">
              <a:rPr lang="en-US"/>
              <a:pPr/>
              <a:t>11</a:t>
            </a:fld>
            <a:endParaRPr lang="en-US" dirty="0"/>
          </a:p>
        </p:txBody>
      </p:sp>
      <p:pic>
        <p:nvPicPr>
          <p:cNvPr id="30722" name="Picture 88" descr="Slide19"/>
          <p:cNvPicPr>
            <a:picLocks noChangeAspect="1" noChangeArrowheads="1"/>
          </p:cNvPicPr>
          <p:nvPr/>
        </p:nvPicPr>
        <p:blipFill>
          <a:blip r:embed="rId4" cstate="print"/>
          <a:srcRect/>
          <a:stretch>
            <a:fillRect/>
          </a:stretch>
        </p:blipFill>
        <p:spPr bwMode="auto">
          <a:xfrm>
            <a:off x="2669060" y="1466335"/>
            <a:ext cx="6606746" cy="4700546"/>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562255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Nicotine Addiction</a:t>
            </a:r>
            <a:endParaRPr lang="en-US" dirty="0"/>
          </a:p>
        </p:txBody>
      </p:sp>
      <p:sp>
        <p:nvSpPr>
          <p:cNvPr id="8" name="Text Placeholder 7"/>
          <p:cNvSpPr>
            <a:spLocks noGrp="1"/>
          </p:cNvSpPr>
          <p:nvPr>
            <p:ph type="body" idx="1"/>
          </p:nvPr>
        </p:nvSpPr>
        <p:spPr/>
        <p:txBody>
          <a:bodyPr/>
          <a:lstStyle/>
          <a:p>
            <a:endParaRPr lang="en-US" dirty="0"/>
          </a:p>
        </p:txBody>
      </p:sp>
      <p:sp>
        <p:nvSpPr>
          <p:cNvPr id="9" name="Content Placeholder 8"/>
          <p:cNvSpPr>
            <a:spLocks noGrp="1"/>
          </p:cNvSpPr>
          <p:nvPr>
            <p:ph sz="half" idx="2"/>
          </p:nvPr>
        </p:nvSpPr>
        <p:spPr/>
        <p:txBody>
          <a:bodyPr/>
          <a:lstStyle/>
          <a:p>
            <a:endParaRPr lang="en-US" dirty="0"/>
          </a:p>
        </p:txBody>
      </p:sp>
      <p:sp>
        <p:nvSpPr>
          <p:cNvPr id="10" name="Text Placeholder 9"/>
          <p:cNvSpPr>
            <a:spLocks noGrp="1"/>
          </p:cNvSpPr>
          <p:nvPr>
            <p:ph type="body" sz="quarter" idx="3"/>
          </p:nvPr>
        </p:nvSpPr>
        <p:spPr/>
        <p:txBody>
          <a:bodyPr/>
          <a:lstStyle/>
          <a:p>
            <a:endParaRPr lang="en-US" dirty="0"/>
          </a:p>
        </p:txBody>
      </p:sp>
      <p:sp>
        <p:nvSpPr>
          <p:cNvPr id="11" name="Content Placeholder 10"/>
          <p:cNvSpPr>
            <a:spLocks noGrp="1"/>
          </p:cNvSpPr>
          <p:nvPr>
            <p:ph sz="quarter" idx="4"/>
          </p:nvPr>
        </p:nvSpPr>
        <p:spPr/>
        <p:txBody>
          <a:bodyPr/>
          <a:lstStyle/>
          <a:p>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1756205803"/>
              </p:ext>
            </p:extLst>
          </p:nvPr>
        </p:nvGraphicFramePr>
        <p:xfrm>
          <a:off x="2726724" y="2074334"/>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058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algn="ctr"/>
            <a:r>
              <a:rPr lang="en-US" dirty="0" smtClean="0"/>
              <a:t>Nicotine Delivery</a:t>
            </a:r>
            <a:endParaRPr lang="en-US" dirty="0"/>
          </a:p>
        </p:txBody>
      </p:sp>
      <p:sp>
        <p:nvSpPr>
          <p:cNvPr id="12" name="Left-Right Arrow 11"/>
          <p:cNvSpPr/>
          <p:nvPr/>
        </p:nvSpPr>
        <p:spPr>
          <a:xfrm>
            <a:off x="2141838" y="3599936"/>
            <a:ext cx="790832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p:cNvSpPr/>
          <p:nvPr/>
        </p:nvSpPr>
        <p:spPr>
          <a:xfrm>
            <a:off x="889686" y="3229233"/>
            <a:ext cx="1060704" cy="9144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p:nvSpPr>
        <p:spPr>
          <a:xfrm>
            <a:off x="10241610" y="3229233"/>
            <a:ext cx="1060704"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p:nvPr/>
        </p:nvCxnSpPr>
        <p:spPr>
          <a:xfrm flipH="1">
            <a:off x="2561968" y="4250724"/>
            <a:ext cx="551935" cy="667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266072" y="5084145"/>
            <a:ext cx="175153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Nicotine Replacement</a:t>
            </a:r>
            <a:endParaRPr lang="en-US" dirty="0"/>
          </a:p>
        </p:txBody>
      </p:sp>
      <p:cxnSp>
        <p:nvCxnSpPr>
          <p:cNvPr id="19" name="Straight Arrow Connector 18"/>
          <p:cNvCxnSpPr/>
          <p:nvPr/>
        </p:nvCxnSpPr>
        <p:spPr>
          <a:xfrm>
            <a:off x="9172834" y="4250724"/>
            <a:ext cx="448961" cy="667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020431" y="5084145"/>
            <a:ext cx="175153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Combustible Cigarettes</a:t>
            </a:r>
            <a:endParaRPr lang="en-US" dirty="0"/>
          </a:p>
        </p:txBody>
      </p:sp>
      <p:sp>
        <p:nvSpPr>
          <p:cNvPr id="22" name="Rectangle 21"/>
          <p:cNvSpPr/>
          <p:nvPr/>
        </p:nvSpPr>
        <p:spPr>
          <a:xfrm>
            <a:off x="4127156" y="1892665"/>
            <a:ext cx="403654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Continuum Of Risk</a:t>
            </a:r>
            <a:endParaRPr lang="en-US" dirty="0"/>
          </a:p>
        </p:txBody>
      </p:sp>
    </p:spTree>
    <p:extLst>
      <p:ext uri="{BB962C8B-B14F-4D97-AF65-F5344CB8AC3E}">
        <p14:creationId xmlns:p14="http://schemas.microsoft.com/office/powerpoint/2010/main" val="3453614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algn="ctr"/>
            <a:r>
              <a:rPr lang="en-US" dirty="0"/>
              <a:t>Ingredients</a:t>
            </a:r>
          </a:p>
        </p:txBody>
      </p:sp>
      <p:sp>
        <p:nvSpPr>
          <p:cNvPr id="10" name="Content Placeholder 9"/>
          <p:cNvSpPr>
            <a:spLocks noGrp="1"/>
          </p:cNvSpPr>
          <p:nvPr>
            <p:ph sz="half" idx="1"/>
          </p:nvPr>
        </p:nvSpPr>
        <p:spPr/>
        <p:txBody>
          <a:bodyPr>
            <a:normAutofit/>
          </a:bodyPr>
          <a:lstStyle/>
          <a:p>
            <a:pPr marL="0" indent="0" algn="ctr">
              <a:buNone/>
            </a:pPr>
            <a:r>
              <a:rPr lang="en-US" dirty="0"/>
              <a:t>E-cigarettes Contain:</a:t>
            </a:r>
          </a:p>
          <a:p>
            <a:r>
              <a:rPr lang="en-US" dirty="0"/>
              <a:t>Propylene Glycol or Glycerin Base</a:t>
            </a:r>
          </a:p>
          <a:p>
            <a:r>
              <a:rPr lang="en-US" dirty="0"/>
              <a:t>Nicotine (some are nicotine free)</a:t>
            </a:r>
          </a:p>
          <a:p>
            <a:r>
              <a:rPr lang="en-US" dirty="0"/>
              <a:t>Flavorings</a:t>
            </a:r>
          </a:p>
          <a:p>
            <a:r>
              <a:rPr lang="en-US" dirty="0"/>
              <a:t>Heavy Metals</a:t>
            </a:r>
          </a:p>
          <a:p>
            <a:r>
              <a:rPr lang="en-US" dirty="0"/>
              <a:t>Numerous other toxic substances </a:t>
            </a:r>
          </a:p>
          <a:p>
            <a:r>
              <a:rPr lang="en-US" dirty="0"/>
              <a:t>Heat degradation of liquid of some products produces acrolein, formaldehyde, and carbonyls – all carcinogens</a:t>
            </a:r>
          </a:p>
          <a:p>
            <a:endParaRPr lang="en-US" dirty="0"/>
          </a:p>
        </p:txBody>
      </p:sp>
      <p:pic>
        <p:nvPicPr>
          <p:cNvPr id="13" name="Content Placeholder 1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405382" y="3351797"/>
            <a:ext cx="3223470" cy="2618153"/>
          </a:xfrm>
        </p:spPr>
      </p:pic>
      <p:sp>
        <p:nvSpPr>
          <p:cNvPr id="14" name="TextBox 13"/>
          <p:cNvSpPr txBox="1"/>
          <p:nvPr/>
        </p:nvSpPr>
        <p:spPr>
          <a:xfrm>
            <a:off x="6946084" y="1921078"/>
            <a:ext cx="4328720" cy="1200329"/>
          </a:xfrm>
          <a:prstGeom prst="rect">
            <a:avLst/>
          </a:prstGeom>
          <a:noFill/>
        </p:spPr>
        <p:txBody>
          <a:bodyPr wrap="square" rtlCol="0">
            <a:spAutoFit/>
          </a:bodyPr>
          <a:lstStyle/>
          <a:p>
            <a:r>
              <a:rPr lang="en-US" dirty="0"/>
              <a:t>Some e-cigarette liquid contains diacetyl – used in flavorings.  This chemical causes bronchiolitis obliterans – “popcorn lung”, a chronic irreversible lung disease. </a:t>
            </a:r>
          </a:p>
        </p:txBody>
      </p:sp>
    </p:spTree>
    <p:extLst>
      <p:ext uri="{BB962C8B-B14F-4D97-AF65-F5344CB8AC3E}">
        <p14:creationId xmlns:p14="http://schemas.microsoft.com/office/powerpoint/2010/main" val="96733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Cardiovascular Issues</a:t>
            </a:r>
          </a:p>
        </p:txBody>
      </p:sp>
      <p:sp>
        <p:nvSpPr>
          <p:cNvPr id="3" name="Content Placeholder 2"/>
          <p:cNvSpPr>
            <a:spLocks noGrp="1"/>
          </p:cNvSpPr>
          <p:nvPr>
            <p:ph idx="1"/>
          </p:nvPr>
        </p:nvSpPr>
        <p:spPr/>
        <p:txBody>
          <a:bodyPr>
            <a:normAutofit/>
          </a:bodyPr>
          <a:lstStyle/>
          <a:p>
            <a:r>
              <a:rPr lang="en-US" dirty="0"/>
              <a:t>Increased heart rate and blood pressure from nicotine exposure</a:t>
            </a:r>
          </a:p>
          <a:p>
            <a:r>
              <a:rPr lang="en-US" dirty="0"/>
              <a:t>Limited evidence of short-term changes in endothelial dysfunction and arterial stiffness</a:t>
            </a:r>
          </a:p>
          <a:p>
            <a:r>
              <a:rPr lang="en-US" dirty="0"/>
              <a:t>Insufficient evidence of long term changes in heart rate, blood pressure, or cardiac size or function</a:t>
            </a:r>
          </a:p>
          <a:p>
            <a:r>
              <a:rPr lang="en-US" dirty="0"/>
              <a:t>No available evidence of altered cardiovascular outcomes resulting from long term use</a:t>
            </a:r>
          </a:p>
          <a:p>
            <a:endParaRPr lang="en-US" dirty="0"/>
          </a:p>
          <a:p>
            <a:r>
              <a:rPr lang="en-US" i="1" dirty="0"/>
              <a:t>Interpretation – No one has used an e-cig long enough to develop CVD or CAD but as the story unfolds it is definitely possible……</a:t>
            </a:r>
          </a:p>
        </p:txBody>
      </p:sp>
    </p:spTree>
    <p:extLst>
      <p:ext uri="{BB962C8B-B14F-4D97-AF65-F5344CB8AC3E}">
        <p14:creationId xmlns:p14="http://schemas.microsoft.com/office/powerpoint/2010/main" val="122285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Pulmonary Diseases</a:t>
            </a:r>
          </a:p>
        </p:txBody>
      </p:sp>
      <p:sp>
        <p:nvSpPr>
          <p:cNvPr id="3" name="Content Placeholder 2"/>
          <p:cNvSpPr>
            <a:spLocks noGrp="1"/>
          </p:cNvSpPr>
          <p:nvPr>
            <p:ph idx="1"/>
          </p:nvPr>
        </p:nvSpPr>
        <p:spPr/>
        <p:txBody>
          <a:bodyPr>
            <a:normAutofit/>
          </a:bodyPr>
          <a:lstStyle/>
          <a:p>
            <a:r>
              <a:rPr lang="en-US" dirty="0"/>
              <a:t>No available evidence showing causation of respiratory diseases in humans – but again, they haven’t been used for a long period of time</a:t>
            </a:r>
          </a:p>
          <a:p>
            <a:r>
              <a:rPr lang="en-US" dirty="0"/>
              <a:t>Limited evidence of respiratory harm in animal studies</a:t>
            </a:r>
          </a:p>
          <a:p>
            <a:r>
              <a:rPr lang="en-US" dirty="0"/>
              <a:t>In adolescents – increased coughing, wheezing, and asthma exacerbations</a:t>
            </a:r>
          </a:p>
          <a:p>
            <a:r>
              <a:rPr lang="en-US" dirty="0"/>
              <a:t> Limited evidence of improved lung function and reduction of COPD exacerbations in adult smokers who quit or reduce smoking while using the e-cigarette</a:t>
            </a:r>
          </a:p>
          <a:p>
            <a:r>
              <a:rPr lang="en-US" i="1" dirty="0"/>
              <a:t>Interpretation – Kids should not use these as they may develop problems, adult smokers who have already destroyed their lungs may see improvement in symptoms (but not because of the e-cig, it’s because they reduce their smoking)</a:t>
            </a:r>
          </a:p>
        </p:txBody>
      </p:sp>
    </p:spTree>
    <p:extLst>
      <p:ext uri="{BB962C8B-B14F-4D97-AF65-F5344CB8AC3E}">
        <p14:creationId xmlns:p14="http://schemas.microsoft.com/office/powerpoint/2010/main" val="1819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Cancer</a:t>
            </a:r>
          </a:p>
        </p:txBody>
      </p:sp>
      <p:sp>
        <p:nvSpPr>
          <p:cNvPr id="3" name="Content Placeholder 2"/>
          <p:cNvSpPr>
            <a:spLocks noGrp="1"/>
          </p:cNvSpPr>
          <p:nvPr>
            <p:ph idx="1"/>
          </p:nvPr>
        </p:nvSpPr>
        <p:spPr/>
        <p:txBody>
          <a:bodyPr/>
          <a:lstStyle/>
          <a:p>
            <a:r>
              <a:rPr lang="en-US" dirty="0"/>
              <a:t>Limited evidence from animal studies that cancer could develop over time, but no human evidence</a:t>
            </a:r>
          </a:p>
          <a:p>
            <a:r>
              <a:rPr lang="en-US" dirty="0"/>
              <a:t>Limited evidence that vapor can cause DNA damage resulting in cancer development</a:t>
            </a:r>
          </a:p>
          <a:p>
            <a:r>
              <a:rPr lang="en-US" dirty="0"/>
              <a:t>Substantial evidence that e-cigarettes contain chemicals that cause cancer – but it is unknown if e-cigarettes create enough exposure to cause cancer</a:t>
            </a:r>
          </a:p>
          <a:p>
            <a:endParaRPr lang="en-US" dirty="0"/>
          </a:p>
          <a:p>
            <a:r>
              <a:rPr lang="en-US" i="1" dirty="0"/>
              <a:t>Interpretation – We don’t really know – but it’s possible over time</a:t>
            </a:r>
          </a:p>
        </p:txBody>
      </p:sp>
    </p:spTree>
    <p:extLst>
      <p:ext uri="{BB962C8B-B14F-4D97-AF65-F5344CB8AC3E}">
        <p14:creationId xmlns:p14="http://schemas.microsoft.com/office/powerpoint/2010/main" val="3885561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Trauma </a:t>
            </a:r>
          </a:p>
        </p:txBody>
      </p:sp>
      <p:sp>
        <p:nvSpPr>
          <p:cNvPr id="4" name="Content Placeholder 3"/>
          <p:cNvSpPr>
            <a:spLocks noGrp="1"/>
          </p:cNvSpPr>
          <p:nvPr>
            <p:ph sz="half" idx="1"/>
          </p:nvPr>
        </p:nvSpPr>
        <p:spPr/>
        <p:txBody>
          <a:bodyPr/>
          <a:lstStyle/>
          <a:p>
            <a:r>
              <a:rPr lang="en-US" dirty="0"/>
              <a:t>Between 2012 and 2015, 92 traumatic events were reported (probably under reported)</a:t>
            </a:r>
          </a:p>
          <a:p>
            <a:r>
              <a:rPr lang="en-US" dirty="0"/>
              <a:t>Batteries can malfunction and explode unexpectedly </a:t>
            </a:r>
          </a:p>
          <a:p>
            <a:r>
              <a:rPr lang="en-US" dirty="0"/>
              <a:t>Causes facial trauma and thermal injuries</a:t>
            </a:r>
          </a:p>
          <a:p>
            <a:r>
              <a:rPr lang="en-US" dirty="0"/>
              <a:t>Not to mention the injuries caused if it explodes in your pocket…..just saying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68574" y="2197916"/>
            <a:ext cx="4372674" cy="2869034"/>
          </a:xfrm>
        </p:spPr>
      </p:pic>
    </p:spTree>
    <p:extLst>
      <p:ext uri="{BB962C8B-B14F-4D97-AF65-F5344CB8AC3E}">
        <p14:creationId xmlns:p14="http://schemas.microsoft.com/office/powerpoint/2010/main" val="3983328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93187"/>
            <a:ext cx="10515600" cy="1325563"/>
          </a:xfrm>
        </p:spPr>
        <p:txBody>
          <a:bodyPr/>
          <a:lstStyle/>
          <a:p>
            <a:pPr algn="ctr"/>
            <a:r>
              <a:rPr lang="en-US" dirty="0"/>
              <a:t>Poisoning</a:t>
            </a:r>
          </a:p>
        </p:txBody>
      </p:sp>
      <p:sp>
        <p:nvSpPr>
          <p:cNvPr id="5" name="Content Placeholder 4"/>
          <p:cNvSpPr>
            <a:spLocks noGrp="1"/>
          </p:cNvSpPr>
          <p:nvPr>
            <p:ph sz="half" idx="1"/>
          </p:nvPr>
        </p:nvSpPr>
        <p:spPr>
          <a:xfrm>
            <a:off x="645254" y="1518750"/>
            <a:ext cx="5181600" cy="4351338"/>
          </a:xfrm>
        </p:spPr>
        <p:txBody>
          <a:bodyPr>
            <a:normAutofit/>
          </a:bodyPr>
          <a:lstStyle/>
          <a:p>
            <a:r>
              <a:rPr lang="en-US" dirty="0"/>
              <a:t>Nicotine in E-liquid is highly concentrated </a:t>
            </a:r>
          </a:p>
          <a:p>
            <a:r>
              <a:rPr lang="en-US" dirty="0"/>
              <a:t>Nicotine is poisonous to children and pets</a:t>
            </a:r>
          </a:p>
          <a:p>
            <a:r>
              <a:rPr lang="en-US" dirty="0"/>
              <a:t>It can be absorbed through the skin</a:t>
            </a:r>
          </a:p>
          <a:p>
            <a:r>
              <a:rPr lang="en-US" dirty="0"/>
              <a:t>Many liquids are marketed in flavors and packaging easily mistaken for candy</a:t>
            </a:r>
          </a:p>
          <a:p>
            <a:r>
              <a:rPr lang="en-US" dirty="0"/>
              <a:t>Regulations are now in place for safety packaging – but there is poor oversight </a:t>
            </a:r>
          </a:p>
          <a:p>
            <a:r>
              <a:rPr lang="en-US" dirty="0"/>
              <a:t>EDUCATE YOUR E-CIGARETTE USERS ABOUT THIS DANGER</a:t>
            </a:r>
          </a:p>
          <a:p>
            <a:r>
              <a:rPr lang="en-US" sz="1000" dirty="0"/>
              <a:t>CDC, 2014</a:t>
            </a:r>
            <a:endParaRPr lang="en-US" sz="12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84661" y="1518750"/>
            <a:ext cx="2952750" cy="1552575"/>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8549" y="3244617"/>
            <a:ext cx="4916997" cy="3206517"/>
          </a:xfrm>
          <a:prstGeom prst="rect">
            <a:avLst/>
          </a:prstGeom>
        </p:spPr>
      </p:pic>
    </p:spTree>
    <p:extLst>
      <p:ext uri="{BB962C8B-B14F-4D97-AF65-F5344CB8AC3E}">
        <p14:creationId xmlns:p14="http://schemas.microsoft.com/office/powerpoint/2010/main" val="205930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57D8BC-1305-47D4-88C9-52173953BFFC}"/>
              </a:ext>
            </a:extLst>
          </p:cNvPr>
          <p:cNvSpPr>
            <a:spLocks noGrp="1"/>
          </p:cNvSpPr>
          <p:nvPr>
            <p:ph type="title"/>
          </p:nvPr>
        </p:nvSpPr>
        <p:spPr/>
        <p:txBody>
          <a:bodyPr/>
          <a:lstStyle/>
          <a:p>
            <a:r>
              <a:rPr lang="en-US" dirty="0"/>
              <a:t>Background</a:t>
            </a:r>
          </a:p>
        </p:txBody>
      </p:sp>
      <p:sp>
        <p:nvSpPr>
          <p:cNvPr id="2" name="Text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6177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Exposure</a:t>
            </a:r>
          </a:p>
        </p:txBody>
      </p:sp>
      <p:graphicFrame>
        <p:nvGraphicFramePr>
          <p:cNvPr id="6" name="Content Placeholder 5"/>
          <p:cNvGraphicFramePr>
            <a:graphicFrameLocks noGrp="1"/>
          </p:cNvGraphicFramePr>
          <p:nvPr>
            <p:ph idx="1"/>
            <p:extLst/>
          </p:nvPr>
        </p:nvGraphicFramePr>
        <p:xfrm>
          <a:off x="1022757" y="1841689"/>
          <a:ext cx="10515600" cy="4314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6540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Adolescent Use</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9952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Current Tobacco Product Use Among U.S. High School Students – NYTS 2018</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85670524"/>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9246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Increase in Use from 2011-2018</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692602045"/>
              </p:ext>
            </p:extLst>
          </p:nvPr>
        </p:nvGraphicFramePr>
        <p:xfrm>
          <a:off x="1066800" y="2103438"/>
          <a:ext cx="4754563" cy="3748087"/>
        </p:xfrm>
        <a:graphic>
          <a:graphicData uri="http://schemas.openxmlformats.org/drawingml/2006/chart">
            <c:chart xmlns:c="http://schemas.openxmlformats.org/drawingml/2006/chart" xmlns:r="http://schemas.openxmlformats.org/officeDocument/2006/relationships" r:id="rId2"/>
          </a:graphicData>
        </a:graphic>
      </p:graphicFrame>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0638" y="2473694"/>
            <a:ext cx="4754562" cy="2473692"/>
          </a:xfrm>
        </p:spPr>
      </p:pic>
      <p:sp>
        <p:nvSpPr>
          <p:cNvPr id="10" name="TextBox 9"/>
          <p:cNvSpPr txBox="1"/>
          <p:nvPr/>
        </p:nvSpPr>
        <p:spPr>
          <a:xfrm>
            <a:off x="6814687" y="5205194"/>
            <a:ext cx="4023360" cy="646331"/>
          </a:xfrm>
          <a:prstGeom prst="rect">
            <a:avLst/>
          </a:prstGeom>
          <a:noFill/>
        </p:spPr>
        <p:txBody>
          <a:bodyPr wrap="square" rtlCol="0">
            <a:spAutoFit/>
          </a:bodyPr>
          <a:lstStyle/>
          <a:p>
            <a:r>
              <a:rPr lang="en-US" dirty="0" smtClean="0"/>
              <a:t>Percent reporting smoking in past 30 days</a:t>
            </a:r>
            <a:endParaRPr lang="en-US" dirty="0"/>
          </a:p>
        </p:txBody>
      </p:sp>
    </p:spTree>
    <p:extLst>
      <p:ext uri="{BB962C8B-B14F-4D97-AF65-F5344CB8AC3E}">
        <p14:creationId xmlns:p14="http://schemas.microsoft.com/office/powerpoint/2010/main" val="223879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Reported use on 20 of the past 30 days among High School Students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67369327"/>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141044" y="6035675"/>
            <a:ext cx="5909911" cy="369332"/>
          </a:xfrm>
          <a:prstGeom prst="rect">
            <a:avLst/>
          </a:prstGeom>
          <a:noFill/>
        </p:spPr>
        <p:txBody>
          <a:bodyPr wrap="square" rtlCol="0">
            <a:spAutoFit/>
          </a:bodyPr>
          <a:lstStyle/>
          <a:p>
            <a:r>
              <a:rPr lang="en-US" dirty="0" smtClean="0"/>
              <a:t>Those who are using, are doing so more frequently</a:t>
            </a:r>
            <a:endParaRPr lang="en-US" dirty="0"/>
          </a:p>
        </p:txBody>
      </p:sp>
    </p:spTree>
    <p:extLst>
      <p:ext uri="{BB962C8B-B14F-4D97-AF65-F5344CB8AC3E}">
        <p14:creationId xmlns:p14="http://schemas.microsoft.com/office/powerpoint/2010/main" val="1318285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Perceived Risks of E-cigarette Use Among Youth – NYTS 2016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804548"/>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4664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 Teens Say Is In Their E-cig?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3732453"/>
              </p:ext>
            </p:extLst>
          </p:nvPr>
        </p:nvGraphicFramePr>
        <p:xfrm>
          <a:off x="1179442" y="2202291"/>
          <a:ext cx="10058400" cy="39322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846446" y="3983744"/>
            <a:ext cx="1830404" cy="369332"/>
          </a:xfrm>
          <a:prstGeom prst="rect">
            <a:avLst/>
          </a:prstGeom>
          <a:noFill/>
        </p:spPr>
        <p:txBody>
          <a:bodyPr wrap="square" rtlCol="0">
            <a:spAutoFit/>
          </a:bodyPr>
          <a:lstStyle/>
          <a:p>
            <a:r>
              <a:rPr lang="en-US" dirty="0" smtClean="0"/>
              <a:t>Just Flavoring</a:t>
            </a:r>
            <a:endParaRPr lang="en-US" dirty="0"/>
          </a:p>
        </p:txBody>
      </p:sp>
    </p:spTree>
    <p:extLst>
      <p:ext uri="{BB962C8B-B14F-4D97-AF65-F5344CB8AC3E}">
        <p14:creationId xmlns:p14="http://schemas.microsoft.com/office/powerpoint/2010/main" val="2872177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Youth E-Cigarette Use NYTS 2016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1447333"/>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7655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Smoke and Mirrors</a:t>
            </a:r>
            <a:endParaRPr lang="en-US" dirty="0"/>
          </a:p>
        </p:txBody>
      </p:sp>
      <p:sp>
        <p:nvSpPr>
          <p:cNvPr id="3" name="Content Placeholder 2"/>
          <p:cNvSpPr>
            <a:spLocks noGrp="1"/>
          </p:cNvSpPr>
          <p:nvPr>
            <p:ph idx="1"/>
          </p:nvPr>
        </p:nvSpPr>
        <p:spPr/>
        <p:txBody>
          <a:bodyPr/>
          <a:lstStyle/>
          <a:p>
            <a:r>
              <a:rPr lang="en-US" dirty="0" smtClean="0"/>
              <a:t>Smoke and Mirrors – A Juul Documentary</a:t>
            </a:r>
          </a:p>
          <a:p>
            <a:r>
              <a:rPr lang="en-US" dirty="0"/>
              <a:t>https://www.youtube.com/watch?v=KTKu0A2ym0M</a:t>
            </a:r>
          </a:p>
        </p:txBody>
      </p:sp>
    </p:spTree>
    <p:extLst>
      <p:ext uri="{BB962C8B-B14F-4D97-AF65-F5344CB8AC3E}">
        <p14:creationId xmlns:p14="http://schemas.microsoft.com/office/powerpoint/2010/main" val="1851648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Phrases</a:t>
            </a:r>
            <a:endParaRPr lang="en-US" dirty="0"/>
          </a:p>
        </p:txBody>
      </p:sp>
      <p:sp>
        <p:nvSpPr>
          <p:cNvPr id="3" name="Content Placeholder 2"/>
          <p:cNvSpPr>
            <a:spLocks noGrp="1"/>
          </p:cNvSpPr>
          <p:nvPr>
            <p:ph idx="1"/>
          </p:nvPr>
        </p:nvSpPr>
        <p:spPr/>
        <p:txBody>
          <a:bodyPr/>
          <a:lstStyle/>
          <a:p>
            <a:pPr marL="0" indent="0">
              <a:buNone/>
            </a:pPr>
            <a:r>
              <a:rPr lang="en-US" dirty="0" smtClean="0"/>
              <a:t>Buzz/Head rush</a:t>
            </a:r>
            <a:endParaRPr lang="en-US" dirty="0"/>
          </a:p>
          <a:p>
            <a:pPr marL="0" indent="0">
              <a:buNone/>
            </a:pPr>
            <a:r>
              <a:rPr lang="en-US" dirty="0" smtClean="0"/>
              <a:t>Now don’t feel it – unless I need it</a:t>
            </a:r>
          </a:p>
          <a:p>
            <a:pPr marL="0" indent="0">
              <a:buNone/>
            </a:pPr>
            <a:r>
              <a:rPr lang="en-US" dirty="0" smtClean="0"/>
              <a:t>Product looks really slick</a:t>
            </a:r>
          </a:p>
          <a:p>
            <a:pPr marL="0" indent="0">
              <a:buNone/>
            </a:pPr>
            <a:r>
              <a:rPr lang="en-US" dirty="0" smtClean="0"/>
              <a:t>Juul is different than vaping – “vaping” is lame</a:t>
            </a:r>
          </a:p>
          <a:p>
            <a:pPr marL="0" indent="0">
              <a:buNone/>
            </a:pPr>
            <a:r>
              <a:rPr lang="en-US" dirty="0" smtClean="0"/>
              <a:t>It’s the cool thing</a:t>
            </a:r>
          </a:p>
          <a:p>
            <a:pPr marL="0" indent="0">
              <a:buNone/>
            </a:pPr>
            <a:r>
              <a:rPr lang="en-US" dirty="0" smtClean="0"/>
              <a:t>Don’t have to go outside, smoking isn’t as much fun</a:t>
            </a:r>
          </a:p>
          <a:p>
            <a:pPr marL="0" indent="0">
              <a:buNone/>
            </a:pPr>
            <a:r>
              <a:rPr lang="en-US" dirty="0" smtClean="0"/>
              <a:t>Pod per day = 1 pack per day</a:t>
            </a:r>
          </a:p>
          <a:p>
            <a:pPr marL="0" indent="0">
              <a:buNone/>
            </a:pPr>
            <a:r>
              <a:rPr lang="en-US" dirty="0" smtClean="0"/>
              <a:t>Don’t know how to stop</a:t>
            </a:r>
          </a:p>
          <a:p>
            <a:pPr marL="0" indent="0">
              <a:buNone/>
            </a:pPr>
            <a:r>
              <a:rPr lang="en-US" dirty="0" smtClean="0"/>
              <a:t>Not any medical research, so it must be safe</a:t>
            </a:r>
          </a:p>
        </p:txBody>
      </p:sp>
    </p:spTree>
    <p:extLst>
      <p:ext uri="{BB962C8B-B14F-4D97-AF65-F5344CB8AC3E}">
        <p14:creationId xmlns:p14="http://schemas.microsoft.com/office/powerpoint/2010/main" val="257567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an e-cigarette?</a:t>
            </a:r>
          </a:p>
        </p:txBody>
      </p:sp>
      <p:sp>
        <p:nvSpPr>
          <p:cNvPr id="3" name="Content Placeholder 2"/>
          <p:cNvSpPr>
            <a:spLocks noGrp="1"/>
          </p:cNvSpPr>
          <p:nvPr>
            <p:ph idx="1"/>
          </p:nvPr>
        </p:nvSpPr>
        <p:spPr/>
        <p:txBody>
          <a:bodyPr>
            <a:normAutofit/>
          </a:bodyPr>
          <a:lstStyle/>
          <a:p>
            <a:r>
              <a:rPr lang="en-US" dirty="0"/>
              <a:t>Battery powered devices that use liquid cartridges to produce vapors for inhalation</a:t>
            </a:r>
          </a:p>
          <a:p>
            <a:endParaRPr lang="en-US" dirty="0"/>
          </a:p>
          <a:p>
            <a:r>
              <a:rPr lang="en-US" dirty="0"/>
              <a:t>First version of the e-cigarette patented in 1965</a:t>
            </a:r>
          </a:p>
          <a:p>
            <a:endParaRPr lang="en-US" dirty="0"/>
          </a:p>
          <a:p>
            <a:r>
              <a:rPr lang="en-US" dirty="0"/>
              <a:t>Modern version created and patented by Ruyan company in China in 2003</a:t>
            </a:r>
          </a:p>
          <a:p>
            <a:endParaRPr lang="en-US" dirty="0"/>
          </a:p>
          <a:p>
            <a:r>
              <a:rPr lang="en-US" dirty="0"/>
              <a:t>There are currently over 400 brands and 7,000 flavorings available in the marketplace</a:t>
            </a:r>
          </a:p>
          <a:p>
            <a:pPr algn="r"/>
            <a:r>
              <a:rPr lang="en-US" sz="1000" dirty="0"/>
              <a:t>Bhatnagar et al., 2014</a:t>
            </a:r>
          </a:p>
        </p:txBody>
      </p:sp>
    </p:spTree>
    <p:extLst>
      <p:ext uri="{BB962C8B-B14F-4D97-AF65-F5344CB8AC3E}">
        <p14:creationId xmlns:p14="http://schemas.microsoft.com/office/powerpoint/2010/main" val="2794878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concerning?</a:t>
            </a:r>
            <a:endParaRPr lang="en-US" dirty="0"/>
          </a:p>
        </p:txBody>
      </p:sp>
      <p:pic>
        <p:nvPicPr>
          <p:cNvPr id="6" name="Picture 88" descr="Slide19"/>
          <p:cNvPicPr>
            <a:picLocks noGrp="1" noChangeAspect="1" noChangeArrowheads="1"/>
          </p:cNvPicPr>
          <p:nvPr>
            <p:ph sz="half" idx="1"/>
          </p:nvPr>
        </p:nvPicPr>
        <p:blipFill>
          <a:blip r:embed="rId3" cstate="print"/>
          <a:srcRect/>
          <a:stretch>
            <a:fillRect/>
          </a:stretch>
        </p:blipFill>
        <p:spPr bwMode="auto">
          <a:xfrm>
            <a:off x="1066800" y="2194520"/>
            <a:ext cx="4754563" cy="3565922"/>
          </a:xfrm>
          <a:prstGeom prst="rect">
            <a:avLst/>
          </a:prstGeom>
          <a:noFill/>
          <a:ln w="9525">
            <a:noFill/>
            <a:miter lim="800000"/>
            <a:headEnd/>
            <a:tailEnd/>
          </a:ln>
        </p:spPr>
      </p:pic>
      <p:graphicFrame>
        <p:nvGraphicFramePr>
          <p:cNvPr id="7" name="Content Placeholder 6"/>
          <p:cNvGraphicFramePr>
            <a:graphicFrameLocks noGrp="1"/>
          </p:cNvGraphicFramePr>
          <p:nvPr>
            <p:ph sz="half" idx="2"/>
            <p:extLst>
              <p:ext uri="{D42A27DB-BD31-4B8C-83A1-F6EECF244321}">
                <p14:modId xmlns:p14="http://schemas.microsoft.com/office/powerpoint/2010/main" val="1129229364"/>
              </p:ext>
            </p:extLst>
          </p:nvPr>
        </p:nvGraphicFramePr>
        <p:xfrm>
          <a:off x="6096000" y="2103437"/>
          <a:ext cx="4754562" cy="37480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922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impact of Long Term High Dose Nicotine Exposure?</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20793" y="2456848"/>
            <a:ext cx="4013734" cy="3041583"/>
          </a:xfrm>
        </p:spPr>
      </p:pic>
      <p:sp>
        <p:nvSpPr>
          <p:cNvPr id="4" name="Content Placeholder 3"/>
          <p:cNvSpPr>
            <a:spLocks noGrp="1"/>
          </p:cNvSpPr>
          <p:nvPr>
            <p:ph sz="half" idx="2"/>
          </p:nvPr>
        </p:nvSpPr>
        <p:spPr/>
        <p:txBody>
          <a:bodyPr>
            <a:normAutofit lnSpcReduction="10000"/>
          </a:bodyPr>
          <a:lstStyle/>
          <a:p>
            <a:r>
              <a:rPr lang="en-US" dirty="0" smtClean="0"/>
              <a:t>While nicotine itself in controlled short-term doses may not be the most harmful part of smoking, it DOES have risks. </a:t>
            </a:r>
          </a:p>
          <a:p>
            <a:endParaRPr lang="en-US" dirty="0"/>
          </a:p>
          <a:p>
            <a:r>
              <a:rPr lang="en-US" dirty="0" smtClean="0"/>
              <a:t>Long term use may have implications for future Cardiovascular and GI health…. Among other things. </a:t>
            </a:r>
          </a:p>
          <a:p>
            <a:endParaRPr lang="en-US" dirty="0"/>
          </a:p>
          <a:p>
            <a:r>
              <a:rPr lang="en-US" dirty="0" smtClean="0"/>
              <a:t>Very risk for kids with underlying undiagnosed conditions – Marfan’s, murmur’s etc. </a:t>
            </a:r>
          </a:p>
          <a:p>
            <a:endParaRPr lang="en-US" dirty="0"/>
          </a:p>
          <a:p>
            <a:pPr marL="0" indent="0">
              <a:buNone/>
            </a:pPr>
            <a:endParaRPr lang="en-US" dirty="0"/>
          </a:p>
        </p:txBody>
      </p:sp>
    </p:spTree>
    <p:extLst>
      <p:ext uri="{BB962C8B-B14F-4D97-AF65-F5344CB8AC3E}">
        <p14:creationId xmlns:p14="http://schemas.microsoft.com/office/powerpoint/2010/main" val="1484045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Gateway to Smoking?</a:t>
            </a:r>
            <a:endParaRPr lang="en-US" dirty="0"/>
          </a:p>
        </p:txBody>
      </p:sp>
      <p:sp>
        <p:nvSpPr>
          <p:cNvPr id="6" name="Content Placeholder 5"/>
          <p:cNvSpPr>
            <a:spLocks noGrp="1"/>
          </p:cNvSpPr>
          <p:nvPr>
            <p:ph idx="1"/>
          </p:nvPr>
        </p:nvSpPr>
        <p:spPr/>
        <p:txBody>
          <a:bodyPr>
            <a:normAutofit/>
          </a:bodyPr>
          <a:lstStyle/>
          <a:p>
            <a:r>
              <a:rPr lang="en-US" sz="3200" dirty="0" smtClean="0"/>
              <a:t>Depends on who you ask….</a:t>
            </a:r>
          </a:p>
          <a:p>
            <a:r>
              <a:rPr lang="en-US" sz="3200" dirty="0" smtClean="0"/>
              <a:t>The UK data says no</a:t>
            </a:r>
          </a:p>
          <a:p>
            <a:r>
              <a:rPr lang="en-US" sz="3200" dirty="0" smtClean="0"/>
              <a:t>Studies in the US show anywhere from 2-4X’s the likelihood of experimenting with cigarettes.</a:t>
            </a:r>
          </a:p>
          <a:p>
            <a:r>
              <a:rPr lang="en-US" sz="3200" dirty="0" smtClean="0"/>
              <a:t>There are studies showing a higher correlation of early e-cigarette use and experimentation with other addictive substances. </a:t>
            </a:r>
            <a:endParaRPr lang="en-US" sz="3200" dirty="0"/>
          </a:p>
        </p:txBody>
      </p:sp>
    </p:spTree>
    <p:extLst>
      <p:ext uri="{BB962C8B-B14F-4D97-AF65-F5344CB8AC3E}">
        <p14:creationId xmlns:p14="http://schemas.microsoft.com/office/powerpoint/2010/main" val="3641376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Reasons Adolescents Shouldn’t Vape</a:t>
            </a:r>
            <a:endParaRPr lang="en-US" dirty="0"/>
          </a:p>
        </p:txBody>
      </p:sp>
      <p:sp>
        <p:nvSpPr>
          <p:cNvPr id="3" name="Content Placeholder 2"/>
          <p:cNvSpPr>
            <a:spLocks noGrp="1"/>
          </p:cNvSpPr>
          <p:nvPr>
            <p:ph idx="1"/>
          </p:nvPr>
        </p:nvSpPr>
        <p:spPr/>
        <p:txBody>
          <a:bodyPr/>
          <a:lstStyle/>
          <a:p>
            <a:pPr marL="0" indent="0">
              <a:buNone/>
            </a:pPr>
            <a:r>
              <a:rPr lang="en-US" dirty="0" smtClean="0"/>
              <a:t>It Develops a Lifetime Addiction to Nicotine – which will require more and more nicotine</a:t>
            </a:r>
          </a:p>
          <a:p>
            <a:pPr marL="0" indent="0">
              <a:buNone/>
            </a:pPr>
            <a:r>
              <a:rPr lang="en-US" dirty="0" smtClean="0"/>
              <a:t>The long-term effects of high dose nicotine use are potentially deadly</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8445" y="3228223"/>
            <a:ext cx="5715000" cy="3000375"/>
          </a:xfrm>
          <a:prstGeom prst="rect">
            <a:avLst/>
          </a:prstGeom>
        </p:spPr>
      </p:pic>
    </p:spTree>
    <p:extLst>
      <p:ext uri="{BB962C8B-B14F-4D97-AF65-F5344CB8AC3E}">
        <p14:creationId xmlns:p14="http://schemas.microsoft.com/office/powerpoint/2010/main" val="3158565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Vaping Marijuana</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4274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Vaporizing Marijuana NYTS, 2016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832250"/>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6437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Vaping Marijuana</a:t>
            </a:r>
            <a:endParaRPr lang="en-US" dirty="0"/>
          </a:p>
        </p:txBody>
      </p:sp>
      <p:sp>
        <p:nvSpPr>
          <p:cNvPr id="3" name="Content Placeholder 2"/>
          <p:cNvSpPr>
            <a:spLocks noGrp="1"/>
          </p:cNvSpPr>
          <p:nvPr>
            <p:ph idx="1"/>
          </p:nvPr>
        </p:nvSpPr>
        <p:spPr/>
        <p:txBody>
          <a:bodyPr/>
          <a:lstStyle/>
          <a:p>
            <a:r>
              <a:rPr lang="en-US" dirty="0" smtClean="0"/>
              <a:t>No Smell, no smoke, easy to conceal</a:t>
            </a:r>
          </a:p>
          <a:p>
            <a:r>
              <a:rPr lang="en-US" dirty="0" smtClean="0"/>
              <a:t>More than 50% of teens will try marijuana before they try cigarettes or alcohol</a:t>
            </a:r>
          </a:p>
          <a:p>
            <a:r>
              <a:rPr lang="en-US" dirty="0" smtClean="0"/>
              <a:t>Vaping results in higher concentrations of THC  </a:t>
            </a:r>
            <a:r>
              <a:rPr lang="en-US" dirty="0" smtClean="0">
                <a:sym typeface="Wingdings" panose="05000000000000000000" pitchFamily="2" charset="2"/>
              </a:rPr>
              <a:t> greater impairment</a:t>
            </a:r>
            <a:endParaRPr lang="en-US" dirty="0" smtClean="0"/>
          </a:p>
          <a:p>
            <a:r>
              <a:rPr lang="en-US" dirty="0" smtClean="0"/>
              <a:t>Triggers dopamine release similar to nicotine, although not as addictive</a:t>
            </a:r>
          </a:p>
          <a:p>
            <a:r>
              <a:rPr lang="en-US" dirty="0" smtClean="0"/>
              <a:t>Affects structure and function of the brain, reduces brain volume, and has an impact on cognitive abilities</a:t>
            </a:r>
          </a:p>
          <a:p>
            <a:r>
              <a:rPr lang="en-US" dirty="0" smtClean="0"/>
              <a:t>Regular use </a:t>
            </a:r>
            <a:r>
              <a:rPr lang="en-US" dirty="0" smtClean="0">
                <a:sym typeface="Wingdings" panose="05000000000000000000" pitchFamily="2" charset="2"/>
              </a:rPr>
              <a:t> Increased risk of mental health disorders</a:t>
            </a:r>
          </a:p>
          <a:p>
            <a:r>
              <a:rPr lang="en-US" dirty="0" smtClean="0">
                <a:sym typeface="Wingdings" panose="05000000000000000000" pitchFamily="2" charset="2"/>
              </a:rPr>
              <a:t>Some vapes are pre-sold with CBD oil, JUUL™ does not but can be “hacked”</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9982" y="642594"/>
            <a:ext cx="2667000" cy="1714500"/>
          </a:xfrm>
          <a:prstGeom prst="rect">
            <a:avLst/>
          </a:prstGeom>
        </p:spPr>
      </p:pic>
    </p:spTree>
    <p:extLst>
      <p:ext uri="{BB962C8B-B14F-4D97-AF65-F5344CB8AC3E}">
        <p14:creationId xmlns:p14="http://schemas.microsoft.com/office/powerpoint/2010/main" val="2641224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Recognizing and Treating</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4428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Recognizing Vaping at School and Home</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How Teachers can Recognize E-cigarette Use at School:</a:t>
            </a:r>
          </a:p>
          <a:p>
            <a:pPr marL="0" indent="0">
              <a:buNone/>
            </a:pPr>
            <a:endParaRPr lang="en-US" dirty="0">
              <a:hlinkClick r:id="rId2"/>
            </a:endParaRPr>
          </a:p>
          <a:p>
            <a:r>
              <a:rPr lang="en-US" dirty="0" smtClean="0">
                <a:hlinkClick r:id="rId2"/>
              </a:rPr>
              <a:t>https</a:t>
            </a:r>
            <a:r>
              <a:rPr lang="en-US" dirty="0">
                <a:hlinkClick r:id="rId2"/>
              </a:rPr>
              <a:t>://</a:t>
            </a:r>
            <a:r>
              <a:rPr lang="en-US" dirty="0" smtClean="0">
                <a:hlinkClick r:id="rId2"/>
              </a:rPr>
              <a:t>www.youtube.com/watch?v=WLD7kW_uVEY</a:t>
            </a:r>
            <a:r>
              <a:rPr lang="en-US" dirty="0" smtClean="0"/>
              <a:t> </a:t>
            </a:r>
          </a:p>
          <a:p>
            <a:pPr marL="0" indent="0">
              <a:buNone/>
            </a:pPr>
            <a:endParaRPr lang="en-US" dirty="0" smtClean="0"/>
          </a:p>
          <a:p>
            <a:pPr marL="0" indent="0">
              <a:buNone/>
            </a:pPr>
            <a:r>
              <a:rPr lang="en-US" u="sng" dirty="0" smtClean="0"/>
              <a:t>Parents</a:t>
            </a:r>
            <a:endParaRPr lang="en-US" u="sng" dirty="0"/>
          </a:p>
          <a:p>
            <a:r>
              <a:rPr lang="en-US" dirty="0"/>
              <a:t>www.youtube.com/watch?v=Qsa7B7NfPBA</a:t>
            </a:r>
          </a:p>
          <a:p>
            <a:endParaRPr lang="en-US" dirty="0"/>
          </a:p>
          <a:p>
            <a:endParaRPr lang="en-US" dirty="0"/>
          </a:p>
        </p:txBody>
      </p:sp>
    </p:spTree>
    <p:extLst>
      <p:ext uri="{BB962C8B-B14F-4D97-AF65-F5344CB8AC3E}">
        <p14:creationId xmlns:p14="http://schemas.microsoft.com/office/powerpoint/2010/main" val="4068423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Parents</a:t>
            </a:r>
            <a:endParaRPr lang="en-US" dirty="0"/>
          </a:p>
        </p:txBody>
      </p:sp>
      <p:sp>
        <p:nvSpPr>
          <p:cNvPr id="3" name="Content Placeholder 2"/>
          <p:cNvSpPr>
            <a:spLocks noGrp="1"/>
          </p:cNvSpPr>
          <p:nvPr>
            <p:ph idx="1"/>
          </p:nvPr>
        </p:nvSpPr>
        <p:spPr/>
        <p:txBody>
          <a:bodyPr>
            <a:normAutofit/>
          </a:bodyPr>
          <a:lstStyle/>
          <a:p>
            <a:pPr marL="0" indent="0">
              <a:buNone/>
            </a:pPr>
            <a:r>
              <a:rPr lang="en-US" sz="2400" u="sng" dirty="0" smtClean="0"/>
              <a:t>Watch for signs such as:</a:t>
            </a:r>
          </a:p>
          <a:p>
            <a:pPr marL="0" indent="0">
              <a:buNone/>
            </a:pPr>
            <a:r>
              <a:rPr lang="en-US" dirty="0" smtClean="0"/>
              <a:t>Drop in academic performance</a:t>
            </a:r>
          </a:p>
          <a:p>
            <a:pPr marL="0" indent="0">
              <a:buNone/>
            </a:pPr>
            <a:r>
              <a:rPr lang="en-US" dirty="0" smtClean="0"/>
              <a:t>Moody</a:t>
            </a:r>
          </a:p>
          <a:p>
            <a:pPr marL="0" indent="0">
              <a:buNone/>
            </a:pPr>
            <a:r>
              <a:rPr lang="en-US" dirty="0" smtClean="0"/>
              <a:t>Isolated</a:t>
            </a:r>
          </a:p>
          <a:p>
            <a:pPr marL="0" indent="0">
              <a:buNone/>
            </a:pPr>
            <a:r>
              <a:rPr lang="en-US" dirty="0" smtClean="0"/>
              <a:t>Asking for money</a:t>
            </a:r>
          </a:p>
          <a:p>
            <a:pPr marL="0" indent="0">
              <a:buNone/>
            </a:pPr>
            <a:endParaRPr lang="en-US" dirty="0"/>
          </a:p>
          <a:p>
            <a:pPr marL="0" indent="0">
              <a:buNone/>
            </a:pPr>
            <a:r>
              <a:rPr lang="en-US" sz="3200" b="1" u="sng" dirty="0" smtClean="0"/>
              <a:t>Sounds familiar if you have ever raised a teen!</a:t>
            </a:r>
          </a:p>
          <a:p>
            <a:pPr marL="0" indent="0">
              <a:buNone/>
            </a:pPr>
            <a:r>
              <a:rPr lang="en-US" sz="2400" dirty="0" smtClean="0"/>
              <a:t>This leaves parents in a place where it is hard to detect vaping and nicotine addiction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5220" y="2103120"/>
            <a:ext cx="2466975" cy="1847850"/>
          </a:xfrm>
          <a:prstGeom prst="rect">
            <a:avLst/>
          </a:prstGeom>
        </p:spPr>
      </p:pic>
    </p:spTree>
    <p:extLst>
      <p:ext uri="{BB962C8B-B14F-4D97-AF65-F5344CB8AC3E}">
        <p14:creationId xmlns:p14="http://schemas.microsoft.com/office/powerpoint/2010/main" val="131656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26598" y="438407"/>
            <a:ext cx="10058400" cy="1371600"/>
          </a:xfrm>
        </p:spPr>
        <p:txBody>
          <a:bodyPr/>
          <a:lstStyle/>
          <a:p>
            <a:pPr algn="ctr"/>
            <a:r>
              <a:rPr lang="en-US" dirty="0"/>
              <a:t>First Generation </a:t>
            </a:r>
          </a:p>
        </p:txBody>
      </p:sp>
      <p:pic>
        <p:nvPicPr>
          <p:cNvPr id="9" name="Content Placeholder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68533" y="3882761"/>
            <a:ext cx="4705167" cy="2601185"/>
          </a:xfrm>
        </p:spPr>
      </p:pic>
      <p:sp>
        <p:nvSpPr>
          <p:cNvPr id="8" name="Content Placeholder 7"/>
          <p:cNvSpPr>
            <a:spLocks noGrp="1"/>
          </p:cNvSpPr>
          <p:nvPr>
            <p:ph sz="half" idx="2"/>
          </p:nvPr>
        </p:nvSpPr>
        <p:spPr/>
        <p:txBody>
          <a:bodyPr>
            <a:normAutofit/>
          </a:bodyPr>
          <a:lstStyle/>
          <a:p>
            <a:r>
              <a:rPr lang="en-US" dirty="0"/>
              <a:t>Sometimes called “cigalikes”</a:t>
            </a:r>
          </a:p>
          <a:p>
            <a:r>
              <a:rPr lang="en-US" dirty="0"/>
              <a:t>Usually found at gas station counters – Blu™ is a common brand</a:t>
            </a:r>
          </a:p>
          <a:p>
            <a:r>
              <a:rPr lang="en-US" dirty="0"/>
              <a:t>Designed to look and feel like a cigarette, most are disposable</a:t>
            </a:r>
          </a:p>
          <a:p>
            <a:r>
              <a:rPr lang="en-US" dirty="0"/>
              <a:t>Less effective at delivering nicotine</a:t>
            </a:r>
          </a:p>
          <a:p>
            <a:r>
              <a:rPr lang="en-US" dirty="0"/>
              <a:t>May not be as satisfying to a smoker</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533" y="1644916"/>
            <a:ext cx="3597275" cy="2237845"/>
          </a:xfrm>
          <a:prstGeom prst="rect">
            <a:avLst/>
          </a:prstGeom>
        </p:spPr>
      </p:pic>
    </p:spTree>
    <p:extLst>
      <p:ext uri="{BB962C8B-B14F-4D97-AF65-F5344CB8AC3E}">
        <p14:creationId xmlns:p14="http://schemas.microsoft.com/office/powerpoint/2010/main" val="2448162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Signs to Watch For</a:t>
            </a:r>
            <a:endParaRPr lang="en-US" dirty="0"/>
          </a:p>
        </p:txBody>
      </p:sp>
      <p:sp>
        <p:nvSpPr>
          <p:cNvPr id="3" name="Content Placeholder 2"/>
          <p:cNvSpPr>
            <a:spLocks noGrp="1"/>
          </p:cNvSpPr>
          <p:nvPr>
            <p:ph idx="1"/>
          </p:nvPr>
        </p:nvSpPr>
        <p:spPr/>
        <p:txBody>
          <a:bodyPr/>
          <a:lstStyle/>
          <a:p>
            <a:r>
              <a:rPr lang="en-US" dirty="0" smtClean="0"/>
              <a:t>Increased Thirst – vaping dries out the mouth</a:t>
            </a:r>
          </a:p>
          <a:p>
            <a:r>
              <a:rPr lang="en-US" dirty="0" smtClean="0"/>
              <a:t>Food is bland – A dry mouth can reduce the ability to taste food flavors – “vapor’s tongue”  </a:t>
            </a:r>
          </a:p>
          <a:p>
            <a:r>
              <a:rPr lang="en-US" dirty="0" smtClean="0"/>
              <a:t>Nosebleeds – dry skin in the nose may lead to more frequent nose bleeds</a:t>
            </a:r>
          </a:p>
          <a:p>
            <a:r>
              <a:rPr lang="en-US" dirty="0" smtClean="0"/>
              <a:t>Acne – bad breakouts in otherwise clear skin</a:t>
            </a:r>
          </a:p>
          <a:p>
            <a:r>
              <a:rPr lang="en-US" dirty="0" smtClean="0"/>
              <a:t>Reducing caffeine suddenly</a:t>
            </a:r>
          </a:p>
          <a:p>
            <a:r>
              <a:rPr lang="en-US" dirty="0" smtClean="0"/>
              <a:t>Pneumonia or recurrent upper respiratory infections</a:t>
            </a:r>
          </a:p>
          <a:p>
            <a:r>
              <a:rPr lang="en-US" dirty="0" smtClean="0"/>
              <a:t>Finding spare parts laying around – unusual flash drives, battery chargers</a:t>
            </a:r>
            <a:endParaRPr lang="en-US" dirty="0"/>
          </a:p>
        </p:txBody>
      </p:sp>
    </p:spTree>
    <p:extLst>
      <p:ext uri="{BB962C8B-B14F-4D97-AF65-F5344CB8AC3E}">
        <p14:creationId xmlns:p14="http://schemas.microsoft.com/office/powerpoint/2010/main" val="23150421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a:t>
            </a:r>
            <a:endParaRPr lang="en-US"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smtClean="0"/>
              <a:t>“</a:t>
            </a:r>
            <a:r>
              <a:rPr lang="en-US" sz="3600" dirty="0" smtClean="0"/>
              <a:t>A few years ago, it would’ve been incredible to me that we would be here today discussing the potential for drug therapy to help addicted young people quit” Dr. Scott Gottlieb </a:t>
            </a:r>
          </a:p>
          <a:p>
            <a:pPr marL="0" indent="0">
              <a:buNone/>
            </a:pPr>
            <a:endParaRPr lang="en-US" dirty="0"/>
          </a:p>
          <a:p>
            <a:pPr marL="0" indent="0">
              <a:buNone/>
            </a:pPr>
            <a:endParaRPr lang="en-US" dirty="0"/>
          </a:p>
        </p:txBody>
      </p:sp>
      <p:sp>
        <p:nvSpPr>
          <p:cNvPr id="4" name="Content Placeholder 3"/>
          <p:cNvSpPr>
            <a:spLocks noGrp="1"/>
          </p:cNvSpPr>
          <p:nvPr>
            <p:ph sz="half" idx="2"/>
          </p:nvPr>
        </p:nvSpPr>
        <p:spPr/>
        <p:txBody>
          <a:bodyPr>
            <a:normAutofit fontScale="77500" lnSpcReduction="20000"/>
          </a:bodyPr>
          <a:lstStyle/>
          <a:p>
            <a:endParaRPr lang="en-US" sz="1600" dirty="0"/>
          </a:p>
          <a:p>
            <a:r>
              <a:rPr lang="en-US" sz="2000" dirty="0" smtClean="0"/>
              <a:t>No existing FDA approved treatment </a:t>
            </a:r>
          </a:p>
          <a:p>
            <a:r>
              <a:rPr lang="en-US" sz="2000" dirty="0" smtClean="0"/>
              <a:t>No guidance on dosing for NRT</a:t>
            </a:r>
          </a:p>
          <a:p>
            <a:r>
              <a:rPr lang="en-US" sz="2000" dirty="0" smtClean="0"/>
              <a:t>No idea if it really will even work</a:t>
            </a:r>
          </a:p>
          <a:p>
            <a:r>
              <a:rPr lang="en-US" sz="2000" dirty="0" smtClean="0"/>
              <a:t>Cold Turkey is not good if teen is frequent user</a:t>
            </a:r>
            <a:endParaRPr lang="en-US" sz="2000" dirty="0"/>
          </a:p>
          <a:p>
            <a:r>
              <a:rPr lang="en-US" sz="2000" dirty="0" smtClean="0"/>
              <a:t>Urgent national call for research on how to address nicotine addiction in adolescents – methods may need to be different</a:t>
            </a:r>
            <a:endParaRPr lang="en-US" sz="2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6771" y="4617268"/>
            <a:ext cx="2619375" cy="1743075"/>
          </a:xfrm>
          <a:prstGeom prst="rect">
            <a:avLst/>
          </a:prstGeom>
        </p:spPr>
      </p:pic>
    </p:spTree>
    <p:extLst>
      <p:ext uri="{BB962C8B-B14F-4D97-AF65-F5344CB8AC3E}">
        <p14:creationId xmlns:p14="http://schemas.microsoft.com/office/powerpoint/2010/main" val="2845026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Policy Issues</a:t>
            </a:r>
            <a:endParaRPr lang="en-US" dirty="0"/>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1003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FDA Comprehensive Plan</a:t>
            </a:r>
            <a:endParaRPr lang="en-US" dirty="0"/>
          </a:p>
        </p:txBody>
      </p:sp>
      <p:sp>
        <p:nvSpPr>
          <p:cNvPr id="6" name="Content Placeholder 5"/>
          <p:cNvSpPr>
            <a:spLocks noGrp="1"/>
          </p:cNvSpPr>
          <p:nvPr>
            <p:ph idx="1"/>
          </p:nvPr>
        </p:nvSpPr>
        <p:spPr/>
        <p:txBody>
          <a:bodyPr/>
          <a:lstStyle/>
          <a:p>
            <a:r>
              <a:rPr lang="en-US" dirty="0" smtClean="0"/>
              <a:t>The FDA views nicotine as “highly addictive but delivered through products that represent a continuum of risk and is most harmful when delivered through smoke particles in combustible cigarettes” </a:t>
            </a:r>
          </a:p>
          <a:p>
            <a:pPr marL="0" indent="0" algn="r">
              <a:buNone/>
            </a:pPr>
            <a:r>
              <a:rPr lang="en-US" sz="1200" i="1" dirty="0" smtClean="0"/>
              <a:t>FDA Commissioner Scott Gottleib, 2017</a:t>
            </a:r>
          </a:p>
          <a:p>
            <a:pPr marL="0" indent="0" algn="ctr">
              <a:buNone/>
            </a:pPr>
            <a:r>
              <a:rPr lang="en-US" dirty="0" smtClean="0"/>
              <a:t>The FDA’s Comprehensive Plan on Tobacco Focuses On:</a:t>
            </a:r>
          </a:p>
          <a:p>
            <a:pPr algn="ctr">
              <a:buFont typeface="Wingdings" panose="05000000000000000000" pitchFamily="2" charset="2"/>
              <a:buChar char="Ø"/>
            </a:pPr>
            <a:r>
              <a:rPr lang="en-US" dirty="0" smtClean="0"/>
              <a:t>Reducing nicotine in cigarettes to below addictive levels</a:t>
            </a:r>
          </a:p>
          <a:p>
            <a:pPr algn="ctr">
              <a:buFont typeface="Wingdings" panose="05000000000000000000" pitchFamily="2" charset="2"/>
              <a:buChar char="Ø"/>
            </a:pPr>
            <a:r>
              <a:rPr lang="en-US" dirty="0" smtClean="0"/>
              <a:t>Promoting innovative nicotine delivery methods</a:t>
            </a:r>
          </a:p>
          <a:p>
            <a:pPr algn="ctr">
              <a:buFont typeface="Wingdings" panose="05000000000000000000" pitchFamily="2" charset="2"/>
              <a:buChar char="Ø"/>
            </a:pPr>
            <a:r>
              <a:rPr lang="en-US" dirty="0" smtClean="0"/>
              <a:t>Addressing youth smoking and nicotine use</a:t>
            </a:r>
          </a:p>
          <a:p>
            <a:pPr marL="0" indent="0" algn="ctr">
              <a:buNone/>
            </a:pPr>
            <a:endParaRPr lang="en-US"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137" y="5618853"/>
            <a:ext cx="1611342" cy="93503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548" y="5560711"/>
            <a:ext cx="2390076" cy="113903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467" y="5618853"/>
            <a:ext cx="1670240" cy="106540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54393" y="5618853"/>
            <a:ext cx="1781917" cy="1116217"/>
          </a:xfrm>
          <a:prstGeom prst="rect">
            <a:avLst/>
          </a:prstGeom>
        </p:spPr>
      </p:pic>
    </p:spTree>
    <p:extLst>
      <p:ext uri="{BB962C8B-B14F-4D97-AF65-F5344CB8AC3E}">
        <p14:creationId xmlns:p14="http://schemas.microsoft.com/office/powerpoint/2010/main" val="1092775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Policy Changes </a:t>
            </a:r>
            <a:endParaRPr lang="en-US" dirty="0"/>
          </a:p>
        </p:txBody>
      </p:sp>
      <p:sp>
        <p:nvSpPr>
          <p:cNvPr id="6" name="Content Placeholder 5"/>
          <p:cNvSpPr>
            <a:spLocks noGrp="1"/>
          </p:cNvSpPr>
          <p:nvPr>
            <p:ph idx="1"/>
          </p:nvPr>
        </p:nvSpPr>
        <p:spPr/>
        <p:txBody>
          <a:bodyPr/>
          <a:lstStyle/>
          <a:p>
            <a:r>
              <a:rPr lang="en-US" dirty="0" smtClean="0"/>
              <a:t>How to keep the off ramp open while closing the on ramp.  </a:t>
            </a:r>
          </a:p>
          <a:p>
            <a:r>
              <a:rPr lang="en-US" dirty="0" smtClean="0"/>
              <a:t>Vital that products are available for smokers who want to quit</a:t>
            </a:r>
          </a:p>
          <a:p>
            <a:r>
              <a:rPr lang="en-US" dirty="0" smtClean="0"/>
              <a:t>The message about harm reduction needs to change to harm reduction and not “safe”</a:t>
            </a:r>
          </a:p>
          <a:p>
            <a:r>
              <a:rPr lang="en-US" dirty="0" smtClean="0"/>
              <a:t>Increased enforcement – online sales, sales in places where minors can access</a:t>
            </a:r>
          </a:p>
          <a:p>
            <a:r>
              <a:rPr lang="en-US" dirty="0" smtClean="0"/>
              <a:t>Tobacco 21</a:t>
            </a:r>
            <a:endParaRPr lang="en-US" dirty="0"/>
          </a:p>
        </p:txBody>
      </p:sp>
    </p:spTree>
    <p:extLst>
      <p:ext uri="{BB962C8B-B14F-4D97-AF65-F5344CB8AC3E}">
        <p14:creationId xmlns:p14="http://schemas.microsoft.com/office/powerpoint/2010/main" val="786588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E-cigarettes will reduce harm for people who are unable or unwilling to stop smoking with any other means</a:t>
            </a:r>
          </a:p>
          <a:p>
            <a:r>
              <a:rPr lang="en-US" dirty="0" smtClean="0"/>
              <a:t>E-cigarettes are not FDA approved for smoking cessation, but through shared decision making are being slowly accepted into healthcare guidelines</a:t>
            </a:r>
          </a:p>
          <a:p>
            <a:r>
              <a:rPr lang="en-US" dirty="0" smtClean="0"/>
              <a:t>Imperative that youth initiation on e-cigarettes is controlled </a:t>
            </a:r>
            <a:r>
              <a:rPr lang="en-US" dirty="0" smtClean="0">
                <a:sym typeface="Wingdings" panose="05000000000000000000" pitchFamily="2" charset="2"/>
              </a:rPr>
              <a:t> at what cost is where the debate starts</a:t>
            </a:r>
          </a:p>
          <a:p>
            <a:r>
              <a:rPr lang="en-US" dirty="0" smtClean="0">
                <a:sym typeface="Wingdings" panose="05000000000000000000" pitchFamily="2" charset="2"/>
              </a:rPr>
              <a:t>Adolescents are highly susceptible to nicotine addiction and suffer from withdrawal the same way adults do</a:t>
            </a:r>
          </a:p>
          <a:p>
            <a:r>
              <a:rPr lang="en-US" dirty="0" smtClean="0">
                <a:sym typeface="Wingdings" panose="05000000000000000000" pitchFamily="2" charset="2"/>
              </a:rPr>
              <a:t>Treatment for nicotine addiction in adolescents is extremely limited</a:t>
            </a:r>
          </a:p>
          <a:p>
            <a:r>
              <a:rPr lang="en-US" dirty="0" smtClean="0">
                <a:sym typeface="Wingdings" panose="05000000000000000000" pitchFamily="2" charset="2"/>
              </a:rPr>
              <a:t>Cessation strategies for vaping/juuling may need to be different than current strategies used for adult smokers</a:t>
            </a:r>
          </a:p>
          <a:p>
            <a:r>
              <a:rPr lang="en-US" dirty="0" smtClean="0">
                <a:sym typeface="Wingdings" panose="05000000000000000000" pitchFamily="2" charset="2"/>
              </a:rPr>
              <a:t>Vaping Marijuana may be the next epidemic level problem with more and more states relaxing marijuana laws</a:t>
            </a:r>
            <a:endParaRPr lang="en-US" dirty="0"/>
          </a:p>
        </p:txBody>
      </p:sp>
    </p:spTree>
    <p:extLst>
      <p:ext uri="{BB962C8B-B14F-4D97-AF65-F5344CB8AC3E}">
        <p14:creationId xmlns:p14="http://schemas.microsoft.com/office/powerpoint/2010/main" val="191537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3907" y="943276"/>
            <a:ext cx="10058400" cy="5351645"/>
          </a:xfrm>
        </p:spPr>
        <p:txBody>
          <a:bodyPr>
            <a:normAutofit/>
          </a:bodyPr>
          <a:lstStyle/>
          <a:p>
            <a:pPr algn="ctr"/>
            <a:r>
              <a:rPr lang="en-US" sz="7200" dirty="0" smtClean="0"/>
              <a:t>Questions?</a:t>
            </a:r>
            <a:endParaRPr lang="en-US" sz="7200" dirty="0"/>
          </a:p>
        </p:txBody>
      </p:sp>
    </p:spTree>
    <p:extLst>
      <p:ext uri="{BB962C8B-B14F-4D97-AF65-F5344CB8AC3E}">
        <p14:creationId xmlns:p14="http://schemas.microsoft.com/office/powerpoint/2010/main" val="87400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Second Generation</a:t>
            </a: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56267" y="2387599"/>
            <a:ext cx="3222625" cy="2468298"/>
          </a:xfrm>
        </p:spPr>
      </p:pic>
      <p:sp>
        <p:nvSpPr>
          <p:cNvPr id="4" name="Content Placeholder 3"/>
          <p:cNvSpPr>
            <a:spLocks noGrp="1"/>
          </p:cNvSpPr>
          <p:nvPr>
            <p:ph sz="half" idx="2"/>
          </p:nvPr>
        </p:nvSpPr>
        <p:spPr/>
        <p:txBody>
          <a:bodyPr/>
          <a:lstStyle/>
          <a:p>
            <a:r>
              <a:rPr lang="en-US" dirty="0"/>
              <a:t>Mid size, pen style e-cigs</a:t>
            </a:r>
          </a:p>
          <a:p>
            <a:r>
              <a:rPr lang="en-US" dirty="0"/>
              <a:t>Reusable, requires a chargeable battery and liquid refills</a:t>
            </a:r>
          </a:p>
          <a:p>
            <a:r>
              <a:rPr lang="en-US" dirty="0"/>
              <a:t>Lager battery than 1</a:t>
            </a:r>
            <a:r>
              <a:rPr lang="en-US" baseline="30000" dirty="0"/>
              <a:t>st</a:t>
            </a:r>
            <a:r>
              <a:rPr lang="en-US" dirty="0"/>
              <a:t> generation</a:t>
            </a:r>
          </a:p>
          <a:p>
            <a:r>
              <a:rPr lang="en-US" dirty="0"/>
              <a:t>Some models allow user to adjust heat – this alters the amount of vapor or changes the flavor of the juice</a:t>
            </a:r>
          </a:p>
        </p:txBody>
      </p:sp>
    </p:spTree>
    <p:extLst>
      <p:ext uri="{BB962C8B-B14F-4D97-AF65-F5344CB8AC3E}">
        <p14:creationId xmlns:p14="http://schemas.microsoft.com/office/powerpoint/2010/main" val="93155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a:t>
            </a:r>
            <a:r>
              <a:rPr lang="en-US" baseline="30000" dirty="0"/>
              <a:t>rd</a:t>
            </a:r>
            <a:r>
              <a:rPr lang="en-US" dirty="0"/>
              <a:t> Generation</a:t>
            </a: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92251" y="2556933"/>
            <a:ext cx="3621616" cy="2325159"/>
          </a:xfrm>
        </p:spPr>
      </p:pic>
      <p:sp>
        <p:nvSpPr>
          <p:cNvPr id="4" name="Content Placeholder 3"/>
          <p:cNvSpPr>
            <a:spLocks noGrp="1"/>
          </p:cNvSpPr>
          <p:nvPr>
            <p:ph sz="half" idx="2"/>
          </p:nvPr>
        </p:nvSpPr>
        <p:spPr/>
        <p:txBody>
          <a:bodyPr>
            <a:normAutofit/>
          </a:bodyPr>
          <a:lstStyle/>
          <a:p>
            <a:r>
              <a:rPr lang="en-US" dirty="0"/>
              <a:t>Larger tank style systems</a:t>
            </a:r>
          </a:p>
          <a:p>
            <a:r>
              <a:rPr lang="en-US" dirty="0"/>
              <a:t>Sometimes referred to as “mods” or APV’s (advanced personal vaporizers)</a:t>
            </a:r>
          </a:p>
          <a:p>
            <a:r>
              <a:rPr lang="en-US" dirty="0"/>
              <a:t>Have a much more powerful battery </a:t>
            </a:r>
          </a:p>
          <a:p>
            <a:r>
              <a:rPr lang="en-US" dirty="0"/>
              <a:t>The level of Ohms produced by the battery is adjustable </a:t>
            </a:r>
          </a:p>
          <a:p>
            <a:r>
              <a:rPr lang="en-US" dirty="0"/>
              <a:t>These are the most likely to have a battery explosion</a:t>
            </a:r>
          </a:p>
          <a:p>
            <a:r>
              <a:rPr lang="en-US" dirty="0"/>
              <a:t>More effective at nicotine delivery </a:t>
            </a:r>
          </a:p>
        </p:txBody>
      </p:sp>
    </p:spTree>
    <p:extLst>
      <p:ext uri="{BB962C8B-B14F-4D97-AF65-F5344CB8AC3E}">
        <p14:creationId xmlns:p14="http://schemas.microsoft.com/office/powerpoint/2010/main" val="81319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a:t>JUUL</a:t>
            </a:r>
          </a:p>
        </p:txBody>
      </p:sp>
      <p:pic>
        <p:nvPicPr>
          <p:cNvPr id="12" name="Content Placeholder 1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83734" y="2455334"/>
            <a:ext cx="4400020" cy="2519098"/>
          </a:xfrm>
        </p:spPr>
      </p:pic>
      <p:sp>
        <p:nvSpPr>
          <p:cNvPr id="11" name="Content Placeholder 10"/>
          <p:cNvSpPr>
            <a:spLocks noGrp="1"/>
          </p:cNvSpPr>
          <p:nvPr>
            <p:ph sz="half" idx="2"/>
          </p:nvPr>
        </p:nvSpPr>
        <p:spPr/>
        <p:txBody>
          <a:bodyPr>
            <a:normAutofit/>
          </a:bodyPr>
          <a:lstStyle/>
          <a:p>
            <a:r>
              <a:rPr lang="en-US" dirty="0"/>
              <a:t>Considered an e-cigarette BUT..</a:t>
            </a:r>
          </a:p>
          <a:p>
            <a:r>
              <a:rPr lang="en-US" dirty="0"/>
              <a:t>Contains a much higher nicotine content</a:t>
            </a:r>
          </a:p>
          <a:p>
            <a:r>
              <a:rPr lang="en-US" dirty="0"/>
              <a:t>Very potent</a:t>
            </a:r>
          </a:p>
          <a:p>
            <a:r>
              <a:rPr lang="en-US" dirty="0"/>
              <a:t>Very effective at nicotine delivery with less vapor – so there is less non-nicotine content inhaled and almost no “cloud</a:t>
            </a:r>
            <a:r>
              <a:rPr lang="en-US" dirty="0" smtClean="0"/>
              <a:t>”</a:t>
            </a:r>
            <a:endParaRPr lang="en-US" dirty="0"/>
          </a:p>
        </p:txBody>
      </p:sp>
    </p:spTree>
    <p:extLst>
      <p:ext uri="{BB962C8B-B14F-4D97-AF65-F5344CB8AC3E}">
        <p14:creationId xmlns:p14="http://schemas.microsoft.com/office/powerpoint/2010/main" val="371750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IQOS/TEEPS/Heatsticks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77334" y="1559613"/>
            <a:ext cx="3724275" cy="2418027"/>
          </a:xfrm>
        </p:spPr>
      </p:pic>
      <p:sp>
        <p:nvSpPr>
          <p:cNvPr id="4" name="Content Placeholder 3"/>
          <p:cNvSpPr>
            <a:spLocks noGrp="1"/>
          </p:cNvSpPr>
          <p:nvPr>
            <p:ph sz="half" idx="2"/>
          </p:nvPr>
        </p:nvSpPr>
        <p:spPr/>
        <p:txBody>
          <a:bodyPr>
            <a:normAutofit/>
          </a:bodyPr>
          <a:lstStyle/>
          <a:p>
            <a:r>
              <a:rPr lang="en-US" dirty="0" smtClean="0"/>
              <a:t>New to the market – just approved for marketing by the FDA</a:t>
            </a:r>
          </a:p>
          <a:p>
            <a:r>
              <a:rPr lang="en-US" dirty="0" smtClean="0"/>
              <a:t>Widespread use in foreign countries </a:t>
            </a:r>
          </a:p>
          <a:p>
            <a:r>
              <a:rPr lang="en-US" dirty="0" smtClean="0"/>
              <a:t>Different than an e-cigarette</a:t>
            </a:r>
          </a:p>
          <a:p>
            <a:r>
              <a:rPr lang="en-US" dirty="0" smtClean="0"/>
              <a:t>Contains “heat not burn” tobacco</a:t>
            </a:r>
          </a:p>
          <a:p>
            <a:r>
              <a:rPr lang="en-US" dirty="0" smtClean="0"/>
              <a:t>Significantly lower levels of acrolein and formaldehyde</a:t>
            </a:r>
          </a:p>
          <a:p>
            <a:r>
              <a:rPr lang="en-US" dirty="0" smtClean="0"/>
              <a:t>Manufactured by Phillip Morris and will be marketed as a “safer” alternative to smoking</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9472" y="3457575"/>
            <a:ext cx="2980267" cy="2719388"/>
          </a:xfrm>
          <a:prstGeom prst="rect">
            <a:avLst/>
          </a:prstGeom>
        </p:spPr>
      </p:pic>
    </p:spTree>
    <p:extLst>
      <p:ext uri="{BB962C8B-B14F-4D97-AF65-F5344CB8AC3E}">
        <p14:creationId xmlns:p14="http://schemas.microsoft.com/office/powerpoint/2010/main" val="15912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53695E-BE0D-4AB8-BA19-E81813D833A1}"/>
              </a:ext>
            </a:extLst>
          </p:cNvPr>
          <p:cNvSpPr>
            <a:spLocks noGrp="1"/>
          </p:cNvSpPr>
          <p:nvPr>
            <p:ph type="title"/>
          </p:nvPr>
        </p:nvSpPr>
        <p:spPr/>
        <p:txBody>
          <a:bodyPr/>
          <a:lstStyle/>
          <a:p>
            <a:r>
              <a:rPr lang="en-US" dirty="0"/>
              <a:t>Harm vs. Harm Reduction</a:t>
            </a:r>
          </a:p>
        </p:txBody>
      </p:sp>
      <p:sp>
        <p:nvSpPr>
          <p:cNvPr id="6" name="Text Placeholder 5">
            <a:extLst>
              <a:ext uri="{FF2B5EF4-FFF2-40B4-BE49-F238E27FC236}">
                <a16:creationId xmlns:a16="http://schemas.microsoft.com/office/drawing/2014/main" id="{ABD8C34B-C48C-426E-A52B-047E42D80F9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22778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1465</TotalTime>
  <Words>3031</Words>
  <Application>Microsoft Office PowerPoint</Application>
  <PresentationFormat>Widescreen</PresentationFormat>
  <Paragraphs>258</Paragraphs>
  <Slides>46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Century Gothic</vt:lpstr>
      <vt:lpstr>Symbol</vt:lpstr>
      <vt:lpstr>Wingdings</vt:lpstr>
      <vt:lpstr>Savon</vt:lpstr>
      <vt:lpstr>Trends and Issues in Adolescent Vaping</vt:lpstr>
      <vt:lpstr>Background</vt:lpstr>
      <vt:lpstr>What is an e-cigarette?</vt:lpstr>
      <vt:lpstr>First Generation </vt:lpstr>
      <vt:lpstr>Second Generation</vt:lpstr>
      <vt:lpstr>3rd Generation</vt:lpstr>
      <vt:lpstr>JUUL</vt:lpstr>
      <vt:lpstr>IQOS/TEEPS/Heatsticks</vt:lpstr>
      <vt:lpstr>Harm vs. Harm Reduction</vt:lpstr>
      <vt:lpstr>Smoking is the Leading Cause of Preventable Deaths in the U.S.</vt:lpstr>
      <vt:lpstr>Nicotine Addiction</vt:lpstr>
      <vt:lpstr>Nicotine Addiction</vt:lpstr>
      <vt:lpstr>Nicotine Delivery</vt:lpstr>
      <vt:lpstr>Ingredients</vt:lpstr>
      <vt:lpstr>Cardiovascular Issues</vt:lpstr>
      <vt:lpstr>Pulmonary Diseases</vt:lpstr>
      <vt:lpstr>Cancer</vt:lpstr>
      <vt:lpstr>Trauma </vt:lpstr>
      <vt:lpstr>Poisoning</vt:lpstr>
      <vt:lpstr>Passive Exposure</vt:lpstr>
      <vt:lpstr>Adolescent Use</vt:lpstr>
      <vt:lpstr>Current Tobacco Product Use Among U.S. High School Students – NYTS 2018</vt:lpstr>
      <vt:lpstr>Increase in Use from 2011-2018</vt:lpstr>
      <vt:lpstr>Reported use on 20 of the past 30 days among High School Students</vt:lpstr>
      <vt:lpstr>Perceived Risks of E-cigarette Use Among Youth – NYTS 2016</vt:lpstr>
      <vt:lpstr>What Do Teens Say Is In Their E-cig?</vt:lpstr>
      <vt:lpstr>Reasons for Youth E-Cigarette Use NYTS 2016</vt:lpstr>
      <vt:lpstr>Smoke and Mirrors</vt:lpstr>
      <vt:lpstr>Key Phrases</vt:lpstr>
      <vt:lpstr>Why is this concerning?</vt:lpstr>
      <vt:lpstr>What is the impact of Long Term High Dose Nicotine Exposure?</vt:lpstr>
      <vt:lpstr>Is it a Gateway to Smoking?</vt:lpstr>
      <vt:lpstr>Top Reasons Adolescents Shouldn’t Vape</vt:lpstr>
      <vt:lpstr>Vaping Marijuana</vt:lpstr>
      <vt:lpstr>Vaporizing Marijuana NYTS, 2016</vt:lpstr>
      <vt:lpstr>Vaping Marijuana</vt:lpstr>
      <vt:lpstr>Recognizing and Treating</vt:lpstr>
      <vt:lpstr>Recognizing Vaping at School and Home</vt:lpstr>
      <vt:lpstr>Issues for Parents</vt:lpstr>
      <vt:lpstr>Additional Signs to Watch For</vt:lpstr>
      <vt:lpstr>Treatment</vt:lpstr>
      <vt:lpstr>Policy Issues</vt:lpstr>
      <vt:lpstr>FDA Comprehensive Plan</vt:lpstr>
      <vt:lpstr>Policy Changes </vt:lpstr>
      <vt:lpstr>Take Aways</vt:lpstr>
      <vt:lpstr>Questions?</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NICOLE</dc:creator>
  <cp:lastModifiedBy>Derrick Newby</cp:lastModifiedBy>
  <cp:revision>29</cp:revision>
  <dcterms:created xsi:type="dcterms:W3CDTF">2019-05-26T14:33:23Z</dcterms:created>
  <dcterms:modified xsi:type="dcterms:W3CDTF">2019-05-28T21:20:44Z</dcterms:modified>
</cp:coreProperties>
</file>