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0" r:id="rId2"/>
  </p:sldMasterIdLst>
  <p:notesMasterIdLst>
    <p:notesMasterId r:id="rId48"/>
  </p:notesMasterIdLst>
  <p:handoutMasterIdLst>
    <p:handoutMasterId r:id="rId49"/>
  </p:handoutMasterIdLst>
  <p:sldIdLst>
    <p:sldId id="322" r:id="rId3"/>
    <p:sldId id="257" r:id="rId4"/>
    <p:sldId id="308" r:id="rId5"/>
    <p:sldId id="309" r:id="rId6"/>
    <p:sldId id="264" r:id="rId7"/>
    <p:sldId id="310" r:id="rId8"/>
    <p:sldId id="307" r:id="rId9"/>
    <p:sldId id="311" r:id="rId10"/>
    <p:sldId id="295" r:id="rId11"/>
    <p:sldId id="266" r:id="rId12"/>
    <p:sldId id="306" r:id="rId13"/>
    <p:sldId id="302" r:id="rId14"/>
    <p:sldId id="258" r:id="rId15"/>
    <p:sldId id="259" r:id="rId16"/>
    <p:sldId id="268" r:id="rId17"/>
    <p:sldId id="282" r:id="rId18"/>
    <p:sldId id="269" r:id="rId19"/>
    <p:sldId id="271" r:id="rId20"/>
    <p:sldId id="272" r:id="rId21"/>
    <p:sldId id="312" r:id="rId22"/>
    <p:sldId id="273" r:id="rId23"/>
    <p:sldId id="270" r:id="rId24"/>
    <p:sldId id="278" r:id="rId25"/>
    <p:sldId id="279" r:id="rId26"/>
    <p:sldId id="288" r:id="rId27"/>
    <p:sldId id="289" r:id="rId28"/>
    <p:sldId id="320" r:id="rId29"/>
    <p:sldId id="283" r:id="rId30"/>
    <p:sldId id="314" r:id="rId31"/>
    <p:sldId id="286" r:id="rId32"/>
    <p:sldId id="285" r:id="rId33"/>
    <p:sldId id="313" r:id="rId34"/>
    <p:sldId id="281" r:id="rId35"/>
    <p:sldId id="274" r:id="rId36"/>
    <p:sldId id="275" r:id="rId37"/>
    <p:sldId id="276" r:id="rId38"/>
    <p:sldId id="290" r:id="rId39"/>
    <p:sldId id="297" r:id="rId40"/>
    <p:sldId id="319" r:id="rId41"/>
    <p:sldId id="317" r:id="rId42"/>
    <p:sldId id="316" r:id="rId43"/>
    <p:sldId id="315" r:id="rId44"/>
    <p:sldId id="325" r:id="rId45"/>
    <p:sldId id="301" r:id="rId46"/>
    <p:sldId id="296" r:id="rId47"/>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Jpv/uVThIamIJxsY7610Bw==" hashData="7WjxmJCjVOu560V+4cnaofK53Rcty/Zl3M0qrMeK+4q9E+RhDVrulUY4JXcVxQ3YsuleVe4IY6voclBQr4Lbww=="/>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91" autoAdjust="0"/>
    <p:restoredTop sz="45581" autoAdjust="0"/>
  </p:normalViewPr>
  <p:slideViewPr>
    <p:cSldViewPr>
      <p:cViewPr varScale="1">
        <p:scale>
          <a:sx n="53" d="100"/>
          <a:sy n="53" d="100"/>
        </p:scale>
        <p:origin x="2934" y="66"/>
      </p:cViewPr>
      <p:guideLst>
        <p:guide orient="horz" pos="2880"/>
        <p:guide pos="216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4194"/>
    </p:cViewPr>
  </p:sorterViewPr>
  <p:notesViewPr>
    <p:cSldViewPr>
      <p:cViewPr varScale="1">
        <p:scale>
          <a:sx n="106" d="100"/>
          <a:sy n="106" d="100"/>
        </p:scale>
        <p:origin x="1008"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E0D737-546E-C845-B9B7-0985828459FF}"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74F7C20C-C62C-314B-A1EF-ACB3E7D2E9B5}">
      <dgm:prSet custT="1"/>
      <dgm:spPr/>
      <dgm:t>
        <a:bodyPr/>
        <a:lstStyle/>
        <a:p>
          <a:r>
            <a:rPr lang="en-US" sz="1600" dirty="0"/>
            <a:t>Flavors</a:t>
          </a:r>
        </a:p>
      </dgm:t>
    </dgm:pt>
    <dgm:pt modelId="{58E028A3-4486-2F49-B737-F8F4F8DC0783}" type="parTrans" cxnId="{A3CBBB07-4A4C-B34B-A5ED-C7987D4A09C5}">
      <dgm:prSet/>
      <dgm:spPr/>
      <dgm:t>
        <a:bodyPr/>
        <a:lstStyle/>
        <a:p>
          <a:endParaRPr lang="en-US"/>
        </a:p>
      </dgm:t>
    </dgm:pt>
    <dgm:pt modelId="{0E112EAF-9F16-D74A-A2C2-A2EADE421774}" type="sibTrans" cxnId="{A3CBBB07-4A4C-B34B-A5ED-C7987D4A09C5}">
      <dgm:prSet/>
      <dgm:spPr/>
      <dgm:t>
        <a:bodyPr/>
        <a:lstStyle/>
        <a:p>
          <a:endParaRPr lang="en-US"/>
        </a:p>
      </dgm:t>
    </dgm:pt>
    <dgm:pt modelId="{7461D4CF-3080-A54E-9771-8E5A72A1843B}">
      <dgm:prSet custT="1"/>
      <dgm:spPr/>
      <dgm:t>
        <a:bodyPr/>
        <a:lstStyle/>
        <a:p>
          <a:r>
            <a:rPr lang="en-US" sz="1600" dirty="0"/>
            <a:t>Changing social norms</a:t>
          </a:r>
        </a:p>
      </dgm:t>
    </dgm:pt>
    <dgm:pt modelId="{DBA87C8F-B668-0E4B-B37D-29F745179B92}" type="parTrans" cxnId="{1D09F021-2ECA-8646-8B65-20E4DAC6DE3D}">
      <dgm:prSet/>
      <dgm:spPr/>
      <dgm:t>
        <a:bodyPr/>
        <a:lstStyle/>
        <a:p>
          <a:endParaRPr lang="en-US"/>
        </a:p>
      </dgm:t>
    </dgm:pt>
    <dgm:pt modelId="{235F84B1-97AD-0344-8CD4-476C43F8B4DA}" type="sibTrans" cxnId="{1D09F021-2ECA-8646-8B65-20E4DAC6DE3D}">
      <dgm:prSet/>
      <dgm:spPr/>
      <dgm:t>
        <a:bodyPr/>
        <a:lstStyle/>
        <a:p>
          <a:endParaRPr lang="en-US"/>
        </a:p>
      </dgm:t>
    </dgm:pt>
    <dgm:pt modelId="{56BF8121-1F02-2D4D-B504-E694C7A7D813}">
      <dgm:prSet custT="1"/>
      <dgm:spPr/>
      <dgm:t>
        <a:bodyPr/>
        <a:lstStyle/>
        <a:p>
          <a:r>
            <a:rPr lang="en-US" sz="1600" dirty="0"/>
            <a:t>Life stressors </a:t>
          </a:r>
        </a:p>
      </dgm:t>
    </dgm:pt>
    <dgm:pt modelId="{5F3BADBC-82F0-4945-921C-54F2FFAF8E56}" type="parTrans" cxnId="{D3A1BAC7-F493-1E47-BCE9-F1042A3D2CCD}">
      <dgm:prSet/>
      <dgm:spPr/>
      <dgm:t>
        <a:bodyPr/>
        <a:lstStyle/>
        <a:p>
          <a:endParaRPr lang="en-US"/>
        </a:p>
      </dgm:t>
    </dgm:pt>
    <dgm:pt modelId="{C1F7FF9F-76EA-0745-9165-7391707AE1CB}" type="sibTrans" cxnId="{D3A1BAC7-F493-1E47-BCE9-F1042A3D2CCD}">
      <dgm:prSet/>
      <dgm:spPr/>
      <dgm:t>
        <a:bodyPr/>
        <a:lstStyle/>
        <a:p>
          <a:endParaRPr lang="en-US"/>
        </a:p>
      </dgm:t>
    </dgm:pt>
    <dgm:pt modelId="{AFE3C819-C393-C543-86AB-99E5B69B0761}">
      <dgm:prSet custT="1"/>
      <dgm:spPr/>
      <dgm:t>
        <a:bodyPr/>
        <a:lstStyle/>
        <a:p>
          <a:r>
            <a:rPr lang="en-US" sz="1600" dirty="0"/>
            <a:t>Perceived reduced risk</a:t>
          </a:r>
        </a:p>
      </dgm:t>
    </dgm:pt>
    <dgm:pt modelId="{4AD995D3-D978-7A4D-B6C4-0832159B6BDE}" type="parTrans" cxnId="{8CD1805E-8DF5-644C-8568-686A400E8710}">
      <dgm:prSet/>
      <dgm:spPr/>
      <dgm:t>
        <a:bodyPr/>
        <a:lstStyle/>
        <a:p>
          <a:endParaRPr lang="en-US"/>
        </a:p>
      </dgm:t>
    </dgm:pt>
    <dgm:pt modelId="{0CEC9B61-0D84-9C41-89DB-8B197527374F}" type="sibTrans" cxnId="{8CD1805E-8DF5-644C-8568-686A400E8710}">
      <dgm:prSet/>
      <dgm:spPr/>
      <dgm:t>
        <a:bodyPr/>
        <a:lstStyle/>
        <a:p>
          <a:endParaRPr lang="en-US"/>
        </a:p>
      </dgm:t>
    </dgm:pt>
    <dgm:pt modelId="{E4034B7D-A4D1-834E-B989-4B4F7626B4FB}">
      <dgm:prSet custT="1"/>
      <dgm:spPr/>
      <dgm:t>
        <a:bodyPr/>
        <a:lstStyle/>
        <a:p>
          <a:r>
            <a:rPr lang="en-US" sz="1600" dirty="0"/>
            <a:t>Marketing</a:t>
          </a:r>
        </a:p>
      </dgm:t>
    </dgm:pt>
    <dgm:pt modelId="{675384A0-5E98-C047-BC7D-683A8C2CF3C6}" type="parTrans" cxnId="{B0179F1A-B312-B84E-811B-D9F76276F7A0}">
      <dgm:prSet/>
      <dgm:spPr/>
      <dgm:t>
        <a:bodyPr/>
        <a:lstStyle/>
        <a:p>
          <a:endParaRPr lang="en-US"/>
        </a:p>
      </dgm:t>
    </dgm:pt>
    <dgm:pt modelId="{95C8C7BF-837D-7948-BA21-E93EB63891A2}" type="sibTrans" cxnId="{B0179F1A-B312-B84E-811B-D9F76276F7A0}">
      <dgm:prSet/>
      <dgm:spPr/>
      <dgm:t>
        <a:bodyPr/>
        <a:lstStyle/>
        <a:p>
          <a:endParaRPr lang="en-US"/>
        </a:p>
      </dgm:t>
    </dgm:pt>
    <dgm:pt modelId="{9E6CB734-7C39-3546-B5AB-0025AA6E13FD}">
      <dgm:prSet custT="1"/>
      <dgm:spPr/>
      <dgm:t>
        <a:bodyPr/>
        <a:lstStyle/>
        <a:p>
          <a:pPr>
            <a:lnSpc>
              <a:spcPct val="100000"/>
            </a:lnSpc>
            <a:spcAft>
              <a:spcPts val="200"/>
            </a:spcAft>
          </a:pPr>
          <a:r>
            <a:rPr lang="en-US" sz="1600" dirty="0"/>
            <a:t>Lack of  addiction</a:t>
          </a:r>
        </a:p>
        <a:p>
          <a:pPr>
            <a:lnSpc>
              <a:spcPct val="100000"/>
            </a:lnSpc>
            <a:spcAft>
              <a:spcPts val="200"/>
            </a:spcAft>
          </a:pPr>
          <a:r>
            <a:rPr lang="en-US" sz="1600" dirty="0"/>
            <a:t>education</a:t>
          </a:r>
          <a:r>
            <a:rPr lang="en-US" sz="1400" dirty="0"/>
            <a:t> </a:t>
          </a:r>
        </a:p>
      </dgm:t>
    </dgm:pt>
    <dgm:pt modelId="{6C95CD39-35FB-564F-9899-38168BCDFA87}" type="parTrans" cxnId="{FBEF79B1-D697-7C45-8F1B-ADEFE380DED2}">
      <dgm:prSet/>
      <dgm:spPr/>
      <dgm:t>
        <a:bodyPr/>
        <a:lstStyle/>
        <a:p>
          <a:endParaRPr lang="en-US"/>
        </a:p>
      </dgm:t>
    </dgm:pt>
    <dgm:pt modelId="{4E11D9B8-5695-7340-B629-0490AED75352}" type="sibTrans" cxnId="{FBEF79B1-D697-7C45-8F1B-ADEFE380DED2}">
      <dgm:prSet/>
      <dgm:spPr/>
      <dgm:t>
        <a:bodyPr/>
        <a:lstStyle/>
        <a:p>
          <a:endParaRPr lang="en-US"/>
        </a:p>
      </dgm:t>
    </dgm:pt>
    <dgm:pt modelId="{4188541D-F6BF-334E-B2D3-A5DA996518E1}" type="pres">
      <dgm:prSet presAssocID="{B2E0D737-546E-C845-B9B7-0985828459FF}" presName="Name0" presStyleCnt="0">
        <dgm:presLayoutVars>
          <dgm:dir/>
          <dgm:resizeHandles val="exact"/>
        </dgm:presLayoutVars>
      </dgm:prSet>
      <dgm:spPr/>
      <dgm:t>
        <a:bodyPr/>
        <a:lstStyle/>
        <a:p>
          <a:endParaRPr lang="en-US"/>
        </a:p>
      </dgm:t>
    </dgm:pt>
    <dgm:pt modelId="{B6B7869A-B8AD-AF4B-B74E-CA135528BC4D}" type="pres">
      <dgm:prSet presAssocID="{B2E0D737-546E-C845-B9B7-0985828459FF}" presName="fgShape" presStyleLbl="fgShp" presStyleIdx="0" presStyleCnt="1"/>
      <dgm:spPr/>
    </dgm:pt>
    <dgm:pt modelId="{336E96B6-6B18-C548-B49E-8537D5F6B207}" type="pres">
      <dgm:prSet presAssocID="{B2E0D737-546E-C845-B9B7-0985828459FF}" presName="linComp" presStyleCnt="0"/>
      <dgm:spPr/>
    </dgm:pt>
    <dgm:pt modelId="{BEC82242-176B-4046-A00B-9E6412F79293}" type="pres">
      <dgm:prSet presAssocID="{74F7C20C-C62C-314B-A1EF-ACB3E7D2E9B5}" presName="compNode" presStyleCnt="0"/>
      <dgm:spPr/>
    </dgm:pt>
    <dgm:pt modelId="{D0A6F9E7-10E3-9843-B6AF-ACDB28CB20DD}" type="pres">
      <dgm:prSet presAssocID="{74F7C20C-C62C-314B-A1EF-ACB3E7D2E9B5}" presName="bkgdShape" presStyleLbl="node1" presStyleIdx="0" presStyleCnt="6"/>
      <dgm:spPr/>
      <dgm:t>
        <a:bodyPr/>
        <a:lstStyle/>
        <a:p>
          <a:endParaRPr lang="en-US"/>
        </a:p>
      </dgm:t>
    </dgm:pt>
    <dgm:pt modelId="{15725865-7CFB-7340-808E-E5B44C2F3E03}" type="pres">
      <dgm:prSet presAssocID="{74F7C20C-C62C-314B-A1EF-ACB3E7D2E9B5}" presName="nodeTx" presStyleLbl="node1" presStyleIdx="0" presStyleCnt="6">
        <dgm:presLayoutVars>
          <dgm:bulletEnabled val="1"/>
        </dgm:presLayoutVars>
      </dgm:prSet>
      <dgm:spPr/>
      <dgm:t>
        <a:bodyPr/>
        <a:lstStyle/>
        <a:p>
          <a:endParaRPr lang="en-US"/>
        </a:p>
      </dgm:t>
    </dgm:pt>
    <dgm:pt modelId="{1A8F85D4-7806-A64D-AD93-BF9F243628A2}" type="pres">
      <dgm:prSet presAssocID="{74F7C20C-C62C-314B-A1EF-ACB3E7D2E9B5}" presName="invisiNode" presStyleLbl="node1" presStyleIdx="0" presStyleCnt="6"/>
      <dgm:spPr/>
    </dgm:pt>
    <dgm:pt modelId="{54BFE2F8-EA43-294A-9D94-C4E4B22E4410}" type="pres">
      <dgm:prSet presAssocID="{74F7C20C-C62C-314B-A1EF-ACB3E7D2E9B5}" presName="imagNode" presStyleLbl="fgImgPlace1" presStyleIdx="0" presStyleCnt="6"/>
      <dgm:spPr>
        <a:blipFill>
          <a:blip xmlns:r="http://schemas.openxmlformats.org/officeDocument/2006/relationships" r:embed="rId1">
            <a:extLst>
              <a:ext uri="{28A0092B-C50C-407E-A947-70E740481C1C}">
                <a14:useLocalDpi xmlns:a14="http://schemas.microsoft.com/office/drawing/2010/main"/>
              </a:ext>
            </a:extLst>
          </a:blip>
          <a:srcRect/>
          <a:stretch>
            <a:fillRect l="-17000" r="-17000"/>
          </a:stretch>
        </a:blipFill>
      </dgm:spPr>
    </dgm:pt>
    <dgm:pt modelId="{C1316F7C-E64C-C244-A9E4-92A2511AFA05}" type="pres">
      <dgm:prSet presAssocID="{0E112EAF-9F16-D74A-A2C2-A2EADE421774}" presName="sibTrans" presStyleLbl="sibTrans2D1" presStyleIdx="0" presStyleCnt="0"/>
      <dgm:spPr/>
      <dgm:t>
        <a:bodyPr/>
        <a:lstStyle/>
        <a:p>
          <a:endParaRPr lang="en-US"/>
        </a:p>
      </dgm:t>
    </dgm:pt>
    <dgm:pt modelId="{545F64A2-0E8F-B944-9CA1-9F3421CCF8B8}" type="pres">
      <dgm:prSet presAssocID="{7461D4CF-3080-A54E-9771-8E5A72A1843B}" presName="compNode" presStyleCnt="0"/>
      <dgm:spPr/>
    </dgm:pt>
    <dgm:pt modelId="{8B106300-EEE0-0E4E-9998-FA5A6DB84C84}" type="pres">
      <dgm:prSet presAssocID="{7461D4CF-3080-A54E-9771-8E5A72A1843B}" presName="bkgdShape" presStyleLbl="node1" presStyleIdx="1" presStyleCnt="6"/>
      <dgm:spPr/>
      <dgm:t>
        <a:bodyPr/>
        <a:lstStyle/>
        <a:p>
          <a:endParaRPr lang="en-US"/>
        </a:p>
      </dgm:t>
    </dgm:pt>
    <dgm:pt modelId="{81591AC6-B456-0846-A7E4-961B8FF3E706}" type="pres">
      <dgm:prSet presAssocID="{7461D4CF-3080-A54E-9771-8E5A72A1843B}" presName="nodeTx" presStyleLbl="node1" presStyleIdx="1" presStyleCnt="6">
        <dgm:presLayoutVars>
          <dgm:bulletEnabled val="1"/>
        </dgm:presLayoutVars>
      </dgm:prSet>
      <dgm:spPr/>
      <dgm:t>
        <a:bodyPr/>
        <a:lstStyle/>
        <a:p>
          <a:endParaRPr lang="en-US"/>
        </a:p>
      </dgm:t>
    </dgm:pt>
    <dgm:pt modelId="{76E1AC2E-49EE-1445-ABBB-1E6D50B94E30}" type="pres">
      <dgm:prSet presAssocID="{7461D4CF-3080-A54E-9771-8E5A72A1843B}" presName="invisiNode" presStyleLbl="node1" presStyleIdx="1" presStyleCnt="6"/>
      <dgm:spPr/>
    </dgm:pt>
    <dgm:pt modelId="{D3C621AB-7C4C-C347-8DBF-C159C973ADEB}" type="pres">
      <dgm:prSet presAssocID="{7461D4CF-3080-A54E-9771-8E5A72A1843B}" presName="imagNode" presStyleLbl="fgImgPlace1" presStyleIdx="1" presStyleCnt="6"/>
      <dgm:spPr>
        <a:blipFill>
          <a:blip xmlns:r="http://schemas.openxmlformats.org/officeDocument/2006/relationships" r:embed="rId2">
            <a:extLst>
              <a:ext uri="{28A0092B-C50C-407E-A947-70E740481C1C}">
                <a14:useLocalDpi xmlns:a14="http://schemas.microsoft.com/office/drawing/2010/main"/>
              </a:ext>
            </a:extLst>
          </a:blip>
          <a:srcRect/>
          <a:stretch>
            <a:fillRect l="-2000" r="-2000"/>
          </a:stretch>
        </a:blipFill>
      </dgm:spPr>
    </dgm:pt>
    <dgm:pt modelId="{7D81F7FD-111E-A24A-8AC3-86F4B9F157C5}" type="pres">
      <dgm:prSet presAssocID="{235F84B1-97AD-0344-8CD4-476C43F8B4DA}" presName="sibTrans" presStyleLbl="sibTrans2D1" presStyleIdx="0" presStyleCnt="0"/>
      <dgm:spPr/>
      <dgm:t>
        <a:bodyPr/>
        <a:lstStyle/>
        <a:p>
          <a:endParaRPr lang="en-US"/>
        </a:p>
      </dgm:t>
    </dgm:pt>
    <dgm:pt modelId="{DC887328-7006-E841-B9FA-2D816BE70FC9}" type="pres">
      <dgm:prSet presAssocID="{56BF8121-1F02-2D4D-B504-E694C7A7D813}" presName="compNode" presStyleCnt="0"/>
      <dgm:spPr/>
    </dgm:pt>
    <dgm:pt modelId="{F51C2EDD-7CA4-DE45-9C67-A38B46BB1224}" type="pres">
      <dgm:prSet presAssocID="{56BF8121-1F02-2D4D-B504-E694C7A7D813}" presName="bkgdShape" presStyleLbl="node1" presStyleIdx="2" presStyleCnt="6"/>
      <dgm:spPr/>
      <dgm:t>
        <a:bodyPr/>
        <a:lstStyle/>
        <a:p>
          <a:endParaRPr lang="en-US"/>
        </a:p>
      </dgm:t>
    </dgm:pt>
    <dgm:pt modelId="{7EFDB587-C713-594E-A3C8-7BCCA1A8E900}" type="pres">
      <dgm:prSet presAssocID="{56BF8121-1F02-2D4D-B504-E694C7A7D813}" presName="nodeTx" presStyleLbl="node1" presStyleIdx="2" presStyleCnt="6">
        <dgm:presLayoutVars>
          <dgm:bulletEnabled val="1"/>
        </dgm:presLayoutVars>
      </dgm:prSet>
      <dgm:spPr/>
      <dgm:t>
        <a:bodyPr/>
        <a:lstStyle/>
        <a:p>
          <a:endParaRPr lang="en-US"/>
        </a:p>
      </dgm:t>
    </dgm:pt>
    <dgm:pt modelId="{E337A71B-17C2-B943-AB9F-7AAD9C7C7B87}" type="pres">
      <dgm:prSet presAssocID="{56BF8121-1F02-2D4D-B504-E694C7A7D813}" presName="invisiNode" presStyleLbl="node1" presStyleIdx="2" presStyleCnt="6"/>
      <dgm:spPr/>
    </dgm:pt>
    <dgm:pt modelId="{3CF3BE47-8225-5B42-B3EB-EAAC0DF2B7ED}" type="pres">
      <dgm:prSet presAssocID="{56BF8121-1F02-2D4D-B504-E694C7A7D813}" presName="imagNode" presStyleLbl="fgImgPlace1" presStyleIdx="2" presStyleCnt="6"/>
      <dgm:spPr>
        <a:blipFill>
          <a:blip xmlns:r="http://schemas.openxmlformats.org/officeDocument/2006/relationships" r:embed="rId3">
            <a:extLst>
              <a:ext uri="{28A0092B-C50C-407E-A947-70E740481C1C}">
                <a14:useLocalDpi xmlns:a14="http://schemas.microsoft.com/office/drawing/2010/main"/>
              </a:ext>
            </a:extLst>
          </a:blip>
          <a:srcRect/>
          <a:stretch>
            <a:fillRect l="-2000" r="-2000"/>
          </a:stretch>
        </a:blipFill>
      </dgm:spPr>
    </dgm:pt>
    <dgm:pt modelId="{072485EF-8640-A842-AD6A-D18B7D55C05A}" type="pres">
      <dgm:prSet presAssocID="{C1F7FF9F-76EA-0745-9165-7391707AE1CB}" presName="sibTrans" presStyleLbl="sibTrans2D1" presStyleIdx="0" presStyleCnt="0"/>
      <dgm:spPr/>
      <dgm:t>
        <a:bodyPr/>
        <a:lstStyle/>
        <a:p>
          <a:endParaRPr lang="en-US"/>
        </a:p>
      </dgm:t>
    </dgm:pt>
    <dgm:pt modelId="{C2DD5706-8CCF-C148-8290-9F76D88A5143}" type="pres">
      <dgm:prSet presAssocID="{AFE3C819-C393-C543-86AB-99E5B69B0761}" presName="compNode" presStyleCnt="0"/>
      <dgm:spPr/>
    </dgm:pt>
    <dgm:pt modelId="{DCC56C1A-4F22-B04D-9514-B99E76FC3413}" type="pres">
      <dgm:prSet presAssocID="{AFE3C819-C393-C543-86AB-99E5B69B0761}" presName="bkgdShape" presStyleLbl="node1" presStyleIdx="3" presStyleCnt="6"/>
      <dgm:spPr/>
      <dgm:t>
        <a:bodyPr/>
        <a:lstStyle/>
        <a:p>
          <a:endParaRPr lang="en-US"/>
        </a:p>
      </dgm:t>
    </dgm:pt>
    <dgm:pt modelId="{A427B6ED-E404-2F43-AC80-65A0C8284B38}" type="pres">
      <dgm:prSet presAssocID="{AFE3C819-C393-C543-86AB-99E5B69B0761}" presName="nodeTx" presStyleLbl="node1" presStyleIdx="3" presStyleCnt="6">
        <dgm:presLayoutVars>
          <dgm:bulletEnabled val="1"/>
        </dgm:presLayoutVars>
      </dgm:prSet>
      <dgm:spPr/>
      <dgm:t>
        <a:bodyPr/>
        <a:lstStyle/>
        <a:p>
          <a:endParaRPr lang="en-US"/>
        </a:p>
      </dgm:t>
    </dgm:pt>
    <dgm:pt modelId="{112C7D0E-B8EF-9A4D-9EA7-F803140C3DB4}" type="pres">
      <dgm:prSet presAssocID="{AFE3C819-C393-C543-86AB-99E5B69B0761}" presName="invisiNode" presStyleLbl="node1" presStyleIdx="3" presStyleCnt="6"/>
      <dgm:spPr/>
    </dgm:pt>
    <dgm:pt modelId="{C28BA671-89D4-D04A-BEE0-E43E699EE81A}" type="pres">
      <dgm:prSet presAssocID="{AFE3C819-C393-C543-86AB-99E5B69B0761}" presName="imagNode" presStyleLbl="fgImgPlace1" presStyleIdx="3" presStyleCnt="6"/>
      <dgm:spPr>
        <a:blipFill>
          <a:blip xmlns:r="http://schemas.openxmlformats.org/officeDocument/2006/relationships" r:embed="rId4">
            <a:extLst>
              <a:ext uri="{28A0092B-C50C-407E-A947-70E740481C1C}">
                <a14:useLocalDpi xmlns:a14="http://schemas.microsoft.com/office/drawing/2010/main"/>
              </a:ext>
            </a:extLst>
          </a:blip>
          <a:srcRect/>
          <a:stretch>
            <a:fillRect/>
          </a:stretch>
        </a:blipFill>
      </dgm:spPr>
    </dgm:pt>
    <dgm:pt modelId="{87EECFF0-CAF7-194B-B8A9-A35C22DF30EB}" type="pres">
      <dgm:prSet presAssocID="{0CEC9B61-0D84-9C41-89DB-8B197527374F}" presName="sibTrans" presStyleLbl="sibTrans2D1" presStyleIdx="0" presStyleCnt="0"/>
      <dgm:spPr/>
      <dgm:t>
        <a:bodyPr/>
        <a:lstStyle/>
        <a:p>
          <a:endParaRPr lang="en-US"/>
        </a:p>
      </dgm:t>
    </dgm:pt>
    <dgm:pt modelId="{9689A68B-88C6-7C4E-BD3D-6AB2002E7C9A}" type="pres">
      <dgm:prSet presAssocID="{E4034B7D-A4D1-834E-B989-4B4F7626B4FB}" presName="compNode" presStyleCnt="0"/>
      <dgm:spPr/>
    </dgm:pt>
    <dgm:pt modelId="{C9E1E333-D273-A940-9935-FD6DDFCF5AC0}" type="pres">
      <dgm:prSet presAssocID="{E4034B7D-A4D1-834E-B989-4B4F7626B4FB}" presName="bkgdShape" presStyleLbl="node1" presStyleIdx="4" presStyleCnt="6"/>
      <dgm:spPr/>
      <dgm:t>
        <a:bodyPr/>
        <a:lstStyle/>
        <a:p>
          <a:endParaRPr lang="en-US"/>
        </a:p>
      </dgm:t>
    </dgm:pt>
    <dgm:pt modelId="{8A85174D-8F96-B347-BBD3-1DF8CB372BBB}" type="pres">
      <dgm:prSet presAssocID="{E4034B7D-A4D1-834E-B989-4B4F7626B4FB}" presName="nodeTx" presStyleLbl="node1" presStyleIdx="4" presStyleCnt="6">
        <dgm:presLayoutVars>
          <dgm:bulletEnabled val="1"/>
        </dgm:presLayoutVars>
      </dgm:prSet>
      <dgm:spPr/>
      <dgm:t>
        <a:bodyPr/>
        <a:lstStyle/>
        <a:p>
          <a:endParaRPr lang="en-US"/>
        </a:p>
      </dgm:t>
    </dgm:pt>
    <dgm:pt modelId="{6EAB1485-9518-E447-BD18-CCCF895FA61C}" type="pres">
      <dgm:prSet presAssocID="{E4034B7D-A4D1-834E-B989-4B4F7626B4FB}" presName="invisiNode" presStyleLbl="node1" presStyleIdx="4" presStyleCnt="6"/>
      <dgm:spPr/>
    </dgm:pt>
    <dgm:pt modelId="{C20FD766-751E-4A45-BAA5-47EA229E6CA2}" type="pres">
      <dgm:prSet presAssocID="{E4034B7D-A4D1-834E-B989-4B4F7626B4FB}" presName="imagNode" presStyleLbl="fgImgPlace1" presStyleIdx="4" presStyleCnt="6"/>
      <dgm:spPr>
        <a:blipFill dpi="0" rotWithShape="1">
          <a:blip xmlns:r="http://schemas.openxmlformats.org/officeDocument/2006/relationships" r:embed="rId5">
            <a:extLst>
              <a:ext uri="{28A0092B-C50C-407E-A947-70E740481C1C}">
                <a14:useLocalDpi xmlns:a14="http://schemas.microsoft.com/office/drawing/2010/main"/>
              </a:ext>
            </a:extLst>
          </a:blip>
          <a:srcRect/>
          <a:stretch>
            <a:fillRect/>
          </a:stretch>
        </a:blipFill>
      </dgm:spPr>
    </dgm:pt>
    <dgm:pt modelId="{D79693C8-3645-064B-950F-44B673E20C8C}" type="pres">
      <dgm:prSet presAssocID="{95C8C7BF-837D-7948-BA21-E93EB63891A2}" presName="sibTrans" presStyleLbl="sibTrans2D1" presStyleIdx="0" presStyleCnt="0"/>
      <dgm:spPr/>
      <dgm:t>
        <a:bodyPr/>
        <a:lstStyle/>
        <a:p>
          <a:endParaRPr lang="en-US"/>
        </a:p>
      </dgm:t>
    </dgm:pt>
    <dgm:pt modelId="{A8A1AEED-0E47-1540-86F2-1676CBAC596C}" type="pres">
      <dgm:prSet presAssocID="{9E6CB734-7C39-3546-B5AB-0025AA6E13FD}" presName="compNode" presStyleCnt="0"/>
      <dgm:spPr/>
    </dgm:pt>
    <dgm:pt modelId="{D29A360B-B92C-A644-AA37-C5792264AC1F}" type="pres">
      <dgm:prSet presAssocID="{9E6CB734-7C39-3546-B5AB-0025AA6E13FD}" presName="bkgdShape" presStyleLbl="node1" presStyleIdx="5" presStyleCnt="6"/>
      <dgm:spPr/>
      <dgm:t>
        <a:bodyPr/>
        <a:lstStyle/>
        <a:p>
          <a:endParaRPr lang="en-US"/>
        </a:p>
      </dgm:t>
    </dgm:pt>
    <dgm:pt modelId="{28CBBD13-5B82-094D-AFFB-8174E7F33F1F}" type="pres">
      <dgm:prSet presAssocID="{9E6CB734-7C39-3546-B5AB-0025AA6E13FD}" presName="nodeTx" presStyleLbl="node1" presStyleIdx="5" presStyleCnt="6">
        <dgm:presLayoutVars>
          <dgm:bulletEnabled val="1"/>
        </dgm:presLayoutVars>
      </dgm:prSet>
      <dgm:spPr/>
      <dgm:t>
        <a:bodyPr/>
        <a:lstStyle/>
        <a:p>
          <a:endParaRPr lang="en-US"/>
        </a:p>
      </dgm:t>
    </dgm:pt>
    <dgm:pt modelId="{CB72FAD8-8D77-2149-84CA-F6F456FAD1AE}" type="pres">
      <dgm:prSet presAssocID="{9E6CB734-7C39-3546-B5AB-0025AA6E13FD}" presName="invisiNode" presStyleLbl="node1" presStyleIdx="5" presStyleCnt="6"/>
      <dgm:spPr/>
    </dgm:pt>
    <dgm:pt modelId="{935301B3-EEBF-F044-BD7C-452130511B6C}" type="pres">
      <dgm:prSet presAssocID="{9E6CB734-7C39-3546-B5AB-0025AA6E13FD}" presName="imagNode" presStyleLbl="fgImgPlace1" presStyleIdx="5" presStyleCnt="6"/>
      <dgm:spPr>
        <a:blipFill dpi="0" rotWithShape="1">
          <a:blip xmlns:r="http://schemas.openxmlformats.org/officeDocument/2006/relationships" r:embed="rId6">
            <a:extLst>
              <a:ext uri="{28A0092B-C50C-407E-A947-70E740481C1C}">
                <a14:useLocalDpi xmlns:a14="http://schemas.microsoft.com/office/drawing/2010/main"/>
              </a:ext>
            </a:extLst>
          </a:blip>
          <a:srcRect/>
          <a:stretch>
            <a:fillRect/>
          </a:stretch>
        </a:blipFill>
      </dgm:spPr>
    </dgm:pt>
  </dgm:ptLst>
  <dgm:cxnLst>
    <dgm:cxn modelId="{A3CBBB07-4A4C-B34B-A5ED-C7987D4A09C5}" srcId="{B2E0D737-546E-C845-B9B7-0985828459FF}" destId="{74F7C20C-C62C-314B-A1EF-ACB3E7D2E9B5}" srcOrd="0" destOrd="0" parTransId="{58E028A3-4486-2F49-B737-F8F4F8DC0783}" sibTransId="{0E112EAF-9F16-D74A-A2C2-A2EADE421774}"/>
    <dgm:cxn modelId="{1949A256-0A94-1347-9A6F-2DD654B09EE2}" type="presOf" srcId="{C1F7FF9F-76EA-0745-9165-7391707AE1CB}" destId="{072485EF-8640-A842-AD6A-D18B7D55C05A}" srcOrd="0" destOrd="0" presId="urn:microsoft.com/office/officeart/2005/8/layout/hList7"/>
    <dgm:cxn modelId="{256111E7-445A-B049-9995-516CCAE7F4F7}" type="presOf" srcId="{E4034B7D-A4D1-834E-B989-4B4F7626B4FB}" destId="{8A85174D-8F96-B347-BBD3-1DF8CB372BBB}" srcOrd="1" destOrd="0" presId="urn:microsoft.com/office/officeart/2005/8/layout/hList7"/>
    <dgm:cxn modelId="{B0179F1A-B312-B84E-811B-D9F76276F7A0}" srcId="{B2E0D737-546E-C845-B9B7-0985828459FF}" destId="{E4034B7D-A4D1-834E-B989-4B4F7626B4FB}" srcOrd="4" destOrd="0" parTransId="{675384A0-5E98-C047-BC7D-683A8C2CF3C6}" sibTransId="{95C8C7BF-837D-7948-BA21-E93EB63891A2}"/>
    <dgm:cxn modelId="{17261A75-C99A-6B4F-AB44-EA0AD1339507}" type="presOf" srcId="{56BF8121-1F02-2D4D-B504-E694C7A7D813}" destId="{F51C2EDD-7CA4-DE45-9C67-A38B46BB1224}" srcOrd="0" destOrd="0" presId="urn:microsoft.com/office/officeart/2005/8/layout/hList7"/>
    <dgm:cxn modelId="{8CD1805E-8DF5-644C-8568-686A400E8710}" srcId="{B2E0D737-546E-C845-B9B7-0985828459FF}" destId="{AFE3C819-C393-C543-86AB-99E5B69B0761}" srcOrd="3" destOrd="0" parTransId="{4AD995D3-D978-7A4D-B6C4-0832159B6BDE}" sibTransId="{0CEC9B61-0D84-9C41-89DB-8B197527374F}"/>
    <dgm:cxn modelId="{41347960-AC7E-EA46-A99D-D9B4F40655CC}" type="presOf" srcId="{95C8C7BF-837D-7948-BA21-E93EB63891A2}" destId="{D79693C8-3645-064B-950F-44B673E20C8C}" srcOrd="0" destOrd="0" presId="urn:microsoft.com/office/officeart/2005/8/layout/hList7"/>
    <dgm:cxn modelId="{A6B3232F-FD1F-AD43-9F9C-0010C56DF45E}" type="presOf" srcId="{7461D4CF-3080-A54E-9771-8E5A72A1843B}" destId="{8B106300-EEE0-0E4E-9998-FA5A6DB84C84}" srcOrd="0" destOrd="0" presId="urn:microsoft.com/office/officeart/2005/8/layout/hList7"/>
    <dgm:cxn modelId="{FBEF79B1-D697-7C45-8F1B-ADEFE380DED2}" srcId="{B2E0D737-546E-C845-B9B7-0985828459FF}" destId="{9E6CB734-7C39-3546-B5AB-0025AA6E13FD}" srcOrd="5" destOrd="0" parTransId="{6C95CD39-35FB-564F-9899-38168BCDFA87}" sibTransId="{4E11D9B8-5695-7340-B629-0490AED75352}"/>
    <dgm:cxn modelId="{8FB1D64C-5284-5A4F-92A8-09EDF6C2BEC0}" type="presOf" srcId="{E4034B7D-A4D1-834E-B989-4B4F7626B4FB}" destId="{C9E1E333-D273-A940-9935-FD6DDFCF5AC0}" srcOrd="0" destOrd="0" presId="urn:microsoft.com/office/officeart/2005/8/layout/hList7"/>
    <dgm:cxn modelId="{88B2C62A-C51B-5D48-8F33-8AD92340A89F}" type="presOf" srcId="{7461D4CF-3080-A54E-9771-8E5A72A1843B}" destId="{81591AC6-B456-0846-A7E4-961B8FF3E706}" srcOrd="1" destOrd="0" presId="urn:microsoft.com/office/officeart/2005/8/layout/hList7"/>
    <dgm:cxn modelId="{930192FB-519D-AF4D-AA9E-C28B395D4B08}" type="presOf" srcId="{9E6CB734-7C39-3546-B5AB-0025AA6E13FD}" destId="{28CBBD13-5B82-094D-AFFB-8174E7F33F1F}" srcOrd="1" destOrd="0" presId="urn:microsoft.com/office/officeart/2005/8/layout/hList7"/>
    <dgm:cxn modelId="{E9EAF210-13C4-1D4D-B5BC-0F3DA914C970}" type="presOf" srcId="{56BF8121-1F02-2D4D-B504-E694C7A7D813}" destId="{7EFDB587-C713-594E-A3C8-7BCCA1A8E900}" srcOrd="1" destOrd="0" presId="urn:microsoft.com/office/officeart/2005/8/layout/hList7"/>
    <dgm:cxn modelId="{DB26EF24-C079-4F4E-89B6-3FE15866B6EC}" type="presOf" srcId="{74F7C20C-C62C-314B-A1EF-ACB3E7D2E9B5}" destId="{15725865-7CFB-7340-808E-E5B44C2F3E03}" srcOrd="1" destOrd="0" presId="urn:microsoft.com/office/officeart/2005/8/layout/hList7"/>
    <dgm:cxn modelId="{600FEE37-A7D1-8C4E-B9C8-E548C2F1FAD6}" type="presOf" srcId="{235F84B1-97AD-0344-8CD4-476C43F8B4DA}" destId="{7D81F7FD-111E-A24A-8AC3-86F4B9F157C5}" srcOrd="0" destOrd="0" presId="urn:microsoft.com/office/officeart/2005/8/layout/hList7"/>
    <dgm:cxn modelId="{60827794-8BED-EC40-8050-62BB94FD967D}" type="presOf" srcId="{AFE3C819-C393-C543-86AB-99E5B69B0761}" destId="{A427B6ED-E404-2F43-AC80-65A0C8284B38}" srcOrd="1" destOrd="0" presId="urn:microsoft.com/office/officeart/2005/8/layout/hList7"/>
    <dgm:cxn modelId="{B69EBD67-FE7B-114D-96FA-6CAC7CE50E3D}" type="presOf" srcId="{9E6CB734-7C39-3546-B5AB-0025AA6E13FD}" destId="{D29A360B-B92C-A644-AA37-C5792264AC1F}" srcOrd="0" destOrd="0" presId="urn:microsoft.com/office/officeart/2005/8/layout/hList7"/>
    <dgm:cxn modelId="{B8006C50-7B7E-1A4A-95E5-BBF712998848}" type="presOf" srcId="{0E112EAF-9F16-D74A-A2C2-A2EADE421774}" destId="{C1316F7C-E64C-C244-A9E4-92A2511AFA05}" srcOrd="0" destOrd="0" presId="urn:microsoft.com/office/officeart/2005/8/layout/hList7"/>
    <dgm:cxn modelId="{1D09F021-2ECA-8646-8B65-20E4DAC6DE3D}" srcId="{B2E0D737-546E-C845-B9B7-0985828459FF}" destId="{7461D4CF-3080-A54E-9771-8E5A72A1843B}" srcOrd="1" destOrd="0" parTransId="{DBA87C8F-B668-0E4B-B37D-29F745179B92}" sibTransId="{235F84B1-97AD-0344-8CD4-476C43F8B4DA}"/>
    <dgm:cxn modelId="{F65A2B73-CE95-C149-91E8-5C4D255BE89E}" type="presOf" srcId="{74F7C20C-C62C-314B-A1EF-ACB3E7D2E9B5}" destId="{D0A6F9E7-10E3-9843-B6AF-ACDB28CB20DD}" srcOrd="0" destOrd="0" presId="urn:microsoft.com/office/officeart/2005/8/layout/hList7"/>
    <dgm:cxn modelId="{D3A1BAC7-F493-1E47-BCE9-F1042A3D2CCD}" srcId="{B2E0D737-546E-C845-B9B7-0985828459FF}" destId="{56BF8121-1F02-2D4D-B504-E694C7A7D813}" srcOrd="2" destOrd="0" parTransId="{5F3BADBC-82F0-4945-921C-54F2FFAF8E56}" sibTransId="{C1F7FF9F-76EA-0745-9165-7391707AE1CB}"/>
    <dgm:cxn modelId="{7FF312A2-011E-6F4D-BE48-74F75F442BF1}" type="presOf" srcId="{AFE3C819-C393-C543-86AB-99E5B69B0761}" destId="{DCC56C1A-4F22-B04D-9514-B99E76FC3413}" srcOrd="0" destOrd="0" presId="urn:microsoft.com/office/officeart/2005/8/layout/hList7"/>
    <dgm:cxn modelId="{700350D5-D207-5044-9127-06CEAC4ACD67}" type="presOf" srcId="{B2E0D737-546E-C845-B9B7-0985828459FF}" destId="{4188541D-F6BF-334E-B2D3-A5DA996518E1}" srcOrd="0" destOrd="0" presId="urn:microsoft.com/office/officeart/2005/8/layout/hList7"/>
    <dgm:cxn modelId="{ABE1C210-50BF-0C49-8E3D-E28EB2744A25}" type="presOf" srcId="{0CEC9B61-0D84-9C41-89DB-8B197527374F}" destId="{87EECFF0-CAF7-194B-B8A9-A35C22DF30EB}" srcOrd="0" destOrd="0" presId="urn:microsoft.com/office/officeart/2005/8/layout/hList7"/>
    <dgm:cxn modelId="{9A9F8943-4D2E-E448-B3AA-D066992E09CB}" type="presParOf" srcId="{4188541D-F6BF-334E-B2D3-A5DA996518E1}" destId="{B6B7869A-B8AD-AF4B-B74E-CA135528BC4D}" srcOrd="0" destOrd="0" presId="urn:microsoft.com/office/officeart/2005/8/layout/hList7"/>
    <dgm:cxn modelId="{DB9E960F-E1BC-A44F-BE82-2D0AF73ADFEA}" type="presParOf" srcId="{4188541D-F6BF-334E-B2D3-A5DA996518E1}" destId="{336E96B6-6B18-C548-B49E-8537D5F6B207}" srcOrd="1" destOrd="0" presId="urn:microsoft.com/office/officeart/2005/8/layout/hList7"/>
    <dgm:cxn modelId="{2C3EC2EE-91F0-AA4C-978D-6905BCBCAE72}" type="presParOf" srcId="{336E96B6-6B18-C548-B49E-8537D5F6B207}" destId="{BEC82242-176B-4046-A00B-9E6412F79293}" srcOrd="0" destOrd="0" presId="urn:microsoft.com/office/officeart/2005/8/layout/hList7"/>
    <dgm:cxn modelId="{627F96DB-2476-A34C-B5CE-686E27999888}" type="presParOf" srcId="{BEC82242-176B-4046-A00B-9E6412F79293}" destId="{D0A6F9E7-10E3-9843-B6AF-ACDB28CB20DD}" srcOrd="0" destOrd="0" presId="urn:microsoft.com/office/officeart/2005/8/layout/hList7"/>
    <dgm:cxn modelId="{84D3BB3A-2FC7-B44E-B6F7-34D3C16C4295}" type="presParOf" srcId="{BEC82242-176B-4046-A00B-9E6412F79293}" destId="{15725865-7CFB-7340-808E-E5B44C2F3E03}" srcOrd="1" destOrd="0" presId="urn:microsoft.com/office/officeart/2005/8/layout/hList7"/>
    <dgm:cxn modelId="{7A51E855-7BF9-1547-9F25-5D830EB8D53B}" type="presParOf" srcId="{BEC82242-176B-4046-A00B-9E6412F79293}" destId="{1A8F85D4-7806-A64D-AD93-BF9F243628A2}" srcOrd="2" destOrd="0" presId="urn:microsoft.com/office/officeart/2005/8/layout/hList7"/>
    <dgm:cxn modelId="{1B25C5E6-D2AA-5349-AEAB-5FEA4E2F1EF7}" type="presParOf" srcId="{BEC82242-176B-4046-A00B-9E6412F79293}" destId="{54BFE2F8-EA43-294A-9D94-C4E4B22E4410}" srcOrd="3" destOrd="0" presId="urn:microsoft.com/office/officeart/2005/8/layout/hList7"/>
    <dgm:cxn modelId="{6187BF3E-AAD1-6949-B7DB-99E612806A51}" type="presParOf" srcId="{336E96B6-6B18-C548-B49E-8537D5F6B207}" destId="{C1316F7C-E64C-C244-A9E4-92A2511AFA05}" srcOrd="1" destOrd="0" presId="urn:microsoft.com/office/officeart/2005/8/layout/hList7"/>
    <dgm:cxn modelId="{BCCE0FEB-618F-074D-AD17-AC9BE7EB630A}" type="presParOf" srcId="{336E96B6-6B18-C548-B49E-8537D5F6B207}" destId="{545F64A2-0E8F-B944-9CA1-9F3421CCF8B8}" srcOrd="2" destOrd="0" presId="urn:microsoft.com/office/officeart/2005/8/layout/hList7"/>
    <dgm:cxn modelId="{1D2417F9-EFAD-0146-B325-57201458EC65}" type="presParOf" srcId="{545F64A2-0E8F-B944-9CA1-9F3421CCF8B8}" destId="{8B106300-EEE0-0E4E-9998-FA5A6DB84C84}" srcOrd="0" destOrd="0" presId="urn:microsoft.com/office/officeart/2005/8/layout/hList7"/>
    <dgm:cxn modelId="{F72F5D4B-0E06-774A-B185-F58F4D544E54}" type="presParOf" srcId="{545F64A2-0E8F-B944-9CA1-9F3421CCF8B8}" destId="{81591AC6-B456-0846-A7E4-961B8FF3E706}" srcOrd="1" destOrd="0" presId="urn:microsoft.com/office/officeart/2005/8/layout/hList7"/>
    <dgm:cxn modelId="{4B6D239D-BA65-C34F-8034-5F428F95F14E}" type="presParOf" srcId="{545F64A2-0E8F-B944-9CA1-9F3421CCF8B8}" destId="{76E1AC2E-49EE-1445-ABBB-1E6D50B94E30}" srcOrd="2" destOrd="0" presId="urn:microsoft.com/office/officeart/2005/8/layout/hList7"/>
    <dgm:cxn modelId="{C16343B7-6560-9642-A07B-002C54B5C641}" type="presParOf" srcId="{545F64A2-0E8F-B944-9CA1-9F3421CCF8B8}" destId="{D3C621AB-7C4C-C347-8DBF-C159C973ADEB}" srcOrd="3" destOrd="0" presId="urn:microsoft.com/office/officeart/2005/8/layout/hList7"/>
    <dgm:cxn modelId="{FA05580A-57B9-BF4A-BB9D-7E72BE1B1782}" type="presParOf" srcId="{336E96B6-6B18-C548-B49E-8537D5F6B207}" destId="{7D81F7FD-111E-A24A-8AC3-86F4B9F157C5}" srcOrd="3" destOrd="0" presId="urn:microsoft.com/office/officeart/2005/8/layout/hList7"/>
    <dgm:cxn modelId="{AE48080A-1868-664A-B116-1ABE7DA8DDDA}" type="presParOf" srcId="{336E96B6-6B18-C548-B49E-8537D5F6B207}" destId="{DC887328-7006-E841-B9FA-2D816BE70FC9}" srcOrd="4" destOrd="0" presId="urn:microsoft.com/office/officeart/2005/8/layout/hList7"/>
    <dgm:cxn modelId="{B381BCEB-065D-BF4F-9FA6-F088C92C73F5}" type="presParOf" srcId="{DC887328-7006-E841-B9FA-2D816BE70FC9}" destId="{F51C2EDD-7CA4-DE45-9C67-A38B46BB1224}" srcOrd="0" destOrd="0" presId="urn:microsoft.com/office/officeart/2005/8/layout/hList7"/>
    <dgm:cxn modelId="{56B4B2EC-810C-FC4F-AA87-316819173D51}" type="presParOf" srcId="{DC887328-7006-E841-B9FA-2D816BE70FC9}" destId="{7EFDB587-C713-594E-A3C8-7BCCA1A8E900}" srcOrd="1" destOrd="0" presId="urn:microsoft.com/office/officeart/2005/8/layout/hList7"/>
    <dgm:cxn modelId="{E2530201-467C-8946-81B0-D2B2C6E3BD05}" type="presParOf" srcId="{DC887328-7006-E841-B9FA-2D816BE70FC9}" destId="{E337A71B-17C2-B943-AB9F-7AAD9C7C7B87}" srcOrd="2" destOrd="0" presId="urn:microsoft.com/office/officeart/2005/8/layout/hList7"/>
    <dgm:cxn modelId="{3C41FCC6-B5EE-D84C-9301-FD4BDBF213E5}" type="presParOf" srcId="{DC887328-7006-E841-B9FA-2D816BE70FC9}" destId="{3CF3BE47-8225-5B42-B3EB-EAAC0DF2B7ED}" srcOrd="3" destOrd="0" presId="urn:microsoft.com/office/officeart/2005/8/layout/hList7"/>
    <dgm:cxn modelId="{B03A1998-5CE2-634D-BAB1-A3C24D7307C2}" type="presParOf" srcId="{336E96B6-6B18-C548-B49E-8537D5F6B207}" destId="{072485EF-8640-A842-AD6A-D18B7D55C05A}" srcOrd="5" destOrd="0" presId="urn:microsoft.com/office/officeart/2005/8/layout/hList7"/>
    <dgm:cxn modelId="{20720B52-7FF2-6F43-BD14-1CC19C8CD7C1}" type="presParOf" srcId="{336E96B6-6B18-C548-B49E-8537D5F6B207}" destId="{C2DD5706-8CCF-C148-8290-9F76D88A5143}" srcOrd="6" destOrd="0" presId="urn:microsoft.com/office/officeart/2005/8/layout/hList7"/>
    <dgm:cxn modelId="{2D1BF695-6295-944B-B403-ED311AF99D3F}" type="presParOf" srcId="{C2DD5706-8CCF-C148-8290-9F76D88A5143}" destId="{DCC56C1A-4F22-B04D-9514-B99E76FC3413}" srcOrd="0" destOrd="0" presId="urn:microsoft.com/office/officeart/2005/8/layout/hList7"/>
    <dgm:cxn modelId="{D7A014E1-EF39-9348-A7E2-E3382CCFF547}" type="presParOf" srcId="{C2DD5706-8CCF-C148-8290-9F76D88A5143}" destId="{A427B6ED-E404-2F43-AC80-65A0C8284B38}" srcOrd="1" destOrd="0" presId="urn:microsoft.com/office/officeart/2005/8/layout/hList7"/>
    <dgm:cxn modelId="{1C9B9FE4-03F3-A84A-B7B6-3D005BED1583}" type="presParOf" srcId="{C2DD5706-8CCF-C148-8290-9F76D88A5143}" destId="{112C7D0E-B8EF-9A4D-9EA7-F803140C3DB4}" srcOrd="2" destOrd="0" presId="urn:microsoft.com/office/officeart/2005/8/layout/hList7"/>
    <dgm:cxn modelId="{BB01B5AC-F466-514A-B12E-1E8727B70E05}" type="presParOf" srcId="{C2DD5706-8CCF-C148-8290-9F76D88A5143}" destId="{C28BA671-89D4-D04A-BEE0-E43E699EE81A}" srcOrd="3" destOrd="0" presId="urn:microsoft.com/office/officeart/2005/8/layout/hList7"/>
    <dgm:cxn modelId="{475CEC11-189A-5642-845C-8945AE2C88B1}" type="presParOf" srcId="{336E96B6-6B18-C548-B49E-8537D5F6B207}" destId="{87EECFF0-CAF7-194B-B8A9-A35C22DF30EB}" srcOrd="7" destOrd="0" presId="urn:microsoft.com/office/officeart/2005/8/layout/hList7"/>
    <dgm:cxn modelId="{8F1A5D7B-7190-4D42-A685-3AA285FEDB5D}" type="presParOf" srcId="{336E96B6-6B18-C548-B49E-8537D5F6B207}" destId="{9689A68B-88C6-7C4E-BD3D-6AB2002E7C9A}" srcOrd="8" destOrd="0" presId="urn:microsoft.com/office/officeart/2005/8/layout/hList7"/>
    <dgm:cxn modelId="{D247290D-FFA5-0446-B1C9-08705DF931C8}" type="presParOf" srcId="{9689A68B-88C6-7C4E-BD3D-6AB2002E7C9A}" destId="{C9E1E333-D273-A940-9935-FD6DDFCF5AC0}" srcOrd="0" destOrd="0" presId="urn:microsoft.com/office/officeart/2005/8/layout/hList7"/>
    <dgm:cxn modelId="{711C1CAD-ACDE-EC48-B185-71D8992824F1}" type="presParOf" srcId="{9689A68B-88C6-7C4E-BD3D-6AB2002E7C9A}" destId="{8A85174D-8F96-B347-BBD3-1DF8CB372BBB}" srcOrd="1" destOrd="0" presId="urn:microsoft.com/office/officeart/2005/8/layout/hList7"/>
    <dgm:cxn modelId="{0438ACE8-E4D9-7149-8114-CB8594FC6D6A}" type="presParOf" srcId="{9689A68B-88C6-7C4E-BD3D-6AB2002E7C9A}" destId="{6EAB1485-9518-E447-BD18-CCCF895FA61C}" srcOrd="2" destOrd="0" presId="urn:microsoft.com/office/officeart/2005/8/layout/hList7"/>
    <dgm:cxn modelId="{AC645AC7-B6F6-274B-B110-37B87034CB72}" type="presParOf" srcId="{9689A68B-88C6-7C4E-BD3D-6AB2002E7C9A}" destId="{C20FD766-751E-4A45-BAA5-47EA229E6CA2}" srcOrd="3" destOrd="0" presId="urn:microsoft.com/office/officeart/2005/8/layout/hList7"/>
    <dgm:cxn modelId="{62956993-320C-DF47-9927-3C306FB7BD2D}" type="presParOf" srcId="{336E96B6-6B18-C548-B49E-8537D5F6B207}" destId="{D79693C8-3645-064B-950F-44B673E20C8C}" srcOrd="9" destOrd="0" presId="urn:microsoft.com/office/officeart/2005/8/layout/hList7"/>
    <dgm:cxn modelId="{57B698B2-BD3C-4B40-9506-A99FBA7BC1FF}" type="presParOf" srcId="{336E96B6-6B18-C548-B49E-8537D5F6B207}" destId="{A8A1AEED-0E47-1540-86F2-1676CBAC596C}" srcOrd="10" destOrd="0" presId="urn:microsoft.com/office/officeart/2005/8/layout/hList7"/>
    <dgm:cxn modelId="{EF889C24-8022-D44F-9A43-F75369A6259E}" type="presParOf" srcId="{A8A1AEED-0E47-1540-86F2-1676CBAC596C}" destId="{D29A360B-B92C-A644-AA37-C5792264AC1F}" srcOrd="0" destOrd="0" presId="urn:microsoft.com/office/officeart/2005/8/layout/hList7"/>
    <dgm:cxn modelId="{16DFB247-B8D9-D843-8C51-70B6947B65F9}" type="presParOf" srcId="{A8A1AEED-0E47-1540-86F2-1676CBAC596C}" destId="{28CBBD13-5B82-094D-AFFB-8174E7F33F1F}" srcOrd="1" destOrd="0" presId="urn:microsoft.com/office/officeart/2005/8/layout/hList7"/>
    <dgm:cxn modelId="{F0AA442C-334A-7B4F-AF1F-722E2D3048C3}" type="presParOf" srcId="{A8A1AEED-0E47-1540-86F2-1676CBAC596C}" destId="{CB72FAD8-8D77-2149-84CA-F6F456FAD1AE}" srcOrd="2" destOrd="0" presId="urn:microsoft.com/office/officeart/2005/8/layout/hList7"/>
    <dgm:cxn modelId="{43AD287C-5384-FD48-9170-552AA545CCF5}" type="presParOf" srcId="{A8A1AEED-0E47-1540-86F2-1676CBAC596C}" destId="{935301B3-EEBF-F044-BD7C-452130511B6C}"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634341-1738-4AA7-8F10-89F0D71FDC15}"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BB4282D1-3349-4267-A6D4-357189518288}">
      <dgm:prSet custT="1"/>
      <dgm:spPr/>
      <dgm:t>
        <a:bodyPr/>
        <a:lstStyle/>
        <a:p>
          <a:pPr rtl="0"/>
          <a:r>
            <a:rPr lang="en-US" sz="2400" dirty="0" smtClean="0"/>
            <a:t>Surveillance &amp; Evaluation</a:t>
          </a:r>
          <a:endParaRPr lang="en-US" sz="2400" dirty="0"/>
        </a:p>
      </dgm:t>
    </dgm:pt>
    <dgm:pt modelId="{AA097A84-52FC-444F-AB52-3D04D9BB226C}" type="parTrans" cxnId="{F77C32AA-6EE9-441D-B224-F5CCE1A637BB}">
      <dgm:prSet/>
      <dgm:spPr/>
      <dgm:t>
        <a:bodyPr/>
        <a:lstStyle/>
        <a:p>
          <a:endParaRPr lang="en-US"/>
        </a:p>
      </dgm:t>
    </dgm:pt>
    <dgm:pt modelId="{F884F5C4-4F98-4835-9DE9-875C6E0AAD87}" type="sibTrans" cxnId="{F77C32AA-6EE9-441D-B224-F5CCE1A637BB}">
      <dgm:prSet/>
      <dgm:spPr/>
      <dgm:t>
        <a:bodyPr/>
        <a:lstStyle/>
        <a:p>
          <a:endParaRPr lang="en-US"/>
        </a:p>
      </dgm:t>
    </dgm:pt>
    <dgm:pt modelId="{C60C4BD8-D542-4DBB-BB34-6800DFE3FBC0}">
      <dgm:prSet custT="1"/>
      <dgm:spPr/>
      <dgm:t>
        <a:bodyPr/>
        <a:lstStyle/>
        <a:p>
          <a:pPr rtl="0"/>
          <a:r>
            <a:rPr lang="en-US" sz="2400" dirty="0" smtClean="0"/>
            <a:t>Regulation</a:t>
          </a:r>
          <a:endParaRPr lang="en-US" sz="2400" dirty="0"/>
        </a:p>
      </dgm:t>
    </dgm:pt>
    <dgm:pt modelId="{FC166B23-E1AF-4561-9C7D-221CC19F5710}" type="parTrans" cxnId="{FF646307-F7BE-4242-B038-7CE084E16D2E}">
      <dgm:prSet/>
      <dgm:spPr/>
      <dgm:t>
        <a:bodyPr/>
        <a:lstStyle/>
        <a:p>
          <a:endParaRPr lang="en-US"/>
        </a:p>
      </dgm:t>
    </dgm:pt>
    <dgm:pt modelId="{7B46C672-93C5-4466-BF44-D9A3E2EC2E46}" type="sibTrans" cxnId="{FF646307-F7BE-4242-B038-7CE084E16D2E}">
      <dgm:prSet/>
      <dgm:spPr/>
      <dgm:t>
        <a:bodyPr/>
        <a:lstStyle/>
        <a:p>
          <a:endParaRPr lang="en-US"/>
        </a:p>
      </dgm:t>
    </dgm:pt>
    <dgm:pt modelId="{F13596BD-8053-49CB-97CA-1B7C6809695B}">
      <dgm:prSet custT="1"/>
      <dgm:spPr/>
      <dgm:t>
        <a:bodyPr/>
        <a:lstStyle/>
        <a:p>
          <a:pPr rtl="0"/>
          <a:r>
            <a:rPr lang="en-US" sz="2400" dirty="0" smtClean="0"/>
            <a:t>Media Campaigns</a:t>
          </a:r>
          <a:endParaRPr lang="en-US" sz="2400" dirty="0"/>
        </a:p>
      </dgm:t>
    </dgm:pt>
    <dgm:pt modelId="{4CACC695-B753-48F3-89A5-1CB059F42550}" type="parTrans" cxnId="{9D3C6BD9-28BE-47F8-A151-26087EC4B6D9}">
      <dgm:prSet/>
      <dgm:spPr/>
      <dgm:t>
        <a:bodyPr/>
        <a:lstStyle/>
        <a:p>
          <a:endParaRPr lang="en-US"/>
        </a:p>
      </dgm:t>
    </dgm:pt>
    <dgm:pt modelId="{CC9F5D74-66AB-4F33-8A7E-DCB9FA68F1DB}" type="sibTrans" cxnId="{9D3C6BD9-28BE-47F8-A151-26087EC4B6D9}">
      <dgm:prSet/>
      <dgm:spPr/>
      <dgm:t>
        <a:bodyPr/>
        <a:lstStyle/>
        <a:p>
          <a:endParaRPr lang="en-US"/>
        </a:p>
      </dgm:t>
    </dgm:pt>
    <dgm:pt modelId="{C824A387-70FD-4559-8551-352EE338BCA5}">
      <dgm:prSet custT="1"/>
      <dgm:spPr/>
      <dgm:t>
        <a:bodyPr/>
        <a:lstStyle/>
        <a:p>
          <a:pPr rtl="0"/>
          <a:r>
            <a:rPr lang="en-US" sz="2400" dirty="0" smtClean="0"/>
            <a:t>Policies</a:t>
          </a:r>
          <a:endParaRPr lang="en-US" sz="2400" dirty="0"/>
        </a:p>
      </dgm:t>
    </dgm:pt>
    <dgm:pt modelId="{DAD19687-EAF0-4DC2-A46B-61959271C8AF}" type="parTrans" cxnId="{0B3E7ECE-D7EE-4B01-B5CF-AC149F55C366}">
      <dgm:prSet/>
      <dgm:spPr/>
      <dgm:t>
        <a:bodyPr/>
        <a:lstStyle/>
        <a:p>
          <a:endParaRPr lang="en-US"/>
        </a:p>
      </dgm:t>
    </dgm:pt>
    <dgm:pt modelId="{DEEAE8EB-57AE-4343-A733-0B7258C7A108}" type="sibTrans" cxnId="{0B3E7ECE-D7EE-4B01-B5CF-AC149F55C366}">
      <dgm:prSet/>
      <dgm:spPr/>
      <dgm:t>
        <a:bodyPr/>
        <a:lstStyle/>
        <a:p>
          <a:endParaRPr lang="en-US"/>
        </a:p>
      </dgm:t>
    </dgm:pt>
    <dgm:pt modelId="{402B257B-6C33-4006-8773-7DF4FF355503}">
      <dgm:prSet/>
      <dgm:spPr/>
      <dgm:t>
        <a:bodyPr/>
        <a:lstStyle/>
        <a:p>
          <a:pPr rtl="0"/>
          <a:endParaRPr lang="en-US"/>
        </a:p>
      </dgm:t>
    </dgm:pt>
    <dgm:pt modelId="{6A82A028-B678-44AE-9C33-9945F35529F7}" type="parTrans" cxnId="{53CD3A4E-6AED-4D83-B997-E8D71B578B38}">
      <dgm:prSet/>
      <dgm:spPr/>
      <dgm:t>
        <a:bodyPr/>
        <a:lstStyle/>
        <a:p>
          <a:endParaRPr lang="en-US"/>
        </a:p>
      </dgm:t>
    </dgm:pt>
    <dgm:pt modelId="{B5665A4A-6EA5-4444-8453-12F78A72DE9F}" type="sibTrans" cxnId="{53CD3A4E-6AED-4D83-B997-E8D71B578B38}">
      <dgm:prSet/>
      <dgm:spPr/>
      <dgm:t>
        <a:bodyPr/>
        <a:lstStyle/>
        <a:p>
          <a:endParaRPr lang="en-US"/>
        </a:p>
      </dgm:t>
    </dgm:pt>
    <dgm:pt modelId="{8046C9E8-8CA1-4BA9-B5B0-25A674206A87}" type="pres">
      <dgm:prSet presAssocID="{3F634341-1738-4AA7-8F10-89F0D71FDC15}" presName="matrix" presStyleCnt="0">
        <dgm:presLayoutVars>
          <dgm:chMax val="1"/>
          <dgm:dir/>
          <dgm:resizeHandles val="exact"/>
        </dgm:presLayoutVars>
      </dgm:prSet>
      <dgm:spPr/>
      <dgm:t>
        <a:bodyPr/>
        <a:lstStyle/>
        <a:p>
          <a:endParaRPr lang="en-US"/>
        </a:p>
      </dgm:t>
    </dgm:pt>
    <dgm:pt modelId="{72C6E882-37E6-423E-ACBB-33D1BAC1E50F}" type="pres">
      <dgm:prSet presAssocID="{3F634341-1738-4AA7-8F10-89F0D71FDC15}" presName="diamond" presStyleLbl="bgShp" presStyleIdx="0" presStyleCnt="1"/>
      <dgm:spPr/>
    </dgm:pt>
    <dgm:pt modelId="{079A0D08-31A2-40F9-A77A-FE410888A49D}" type="pres">
      <dgm:prSet presAssocID="{3F634341-1738-4AA7-8F10-89F0D71FDC15}" presName="quad1" presStyleLbl="node1" presStyleIdx="0" presStyleCnt="4">
        <dgm:presLayoutVars>
          <dgm:chMax val="0"/>
          <dgm:chPref val="0"/>
          <dgm:bulletEnabled val="1"/>
        </dgm:presLayoutVars>
      </dgm:prSet>
      <dgm:spPr/>
      <dgm:t>
        <a:bodyPr/>
        <a:lstStyle/>
        <a:p>
          <a:endParaRPr lang="en-US"/>
        </a:p>
      </dgm:t>
    </dgm:pt>
    <dgm:pt modelId="{04FF11B0-EC6E-4BEA-8728-5003C962BC9F}" type="pres">
      <dgm:prSet presAssocID="{3F634341-1738-4AA7-8F10-89F0D71FDC15}" presName="quad2" presStyleLbl="node1" presStyleIdx="1" presStyleCnt="4">
        <dgm:presLayoutVars>
          <dgm:chMax val="0"/>
          <dgm:chPref val="0"/>
          <dgm:bulletEnabled val="1"/>
        </dgm:presLayoutVars>
      </dgm:prSet>
      <dgm:spPr/>
      <dgm:t>
        <a:bodyPr/>
        <a:lstStyle/>
        <a:p>
          <a:endParaRPr lang="en-US"/>
        </a:p>
      </dgm:t>
    </dgm:pt>
    <dgm:pt modelId="{9170CE83-6094-431F-915D-C283B15718A5}" type="pres">
      <dgm:prSet presAssocID="{3F634341-1738-4AA7-8F10-89F0D71FDC15}" presName="quad3" presStyleLbl="node1" presStyleIdx="2" presStyleCnt="4">
        <dgm:presLayoutVars>
          <dgm:chMax val="0"/>
          <dgm:chPref val="0"/>
          <dgm:bulletEnabled val="1"/>
        </dgm:presLayoutVars>
      </dgm:prSet>
      <dgm:spPr/>
      <dgm:t>
        <a:bodyPr/>
        <a:lstStyle/>
        <a:p>
          <a:endParaRPr lang="en-US"/>
        </a:p>
      </dgm:t>
    </dgm:pt>
    <dgm:pt modelId="{84DA6ADF-4269-44A8-A08E-21D9C0F6BA7E}" type="pres">
      <dgm:prSet presAssocID="{3F634341-1738-4AA7-8F10-89F0D71FDC15}" presName="quad4" presStyleLbl="node1" presStyleIdx="3" presStyleCnt="4">
        <dgm:presLayoutVars>
          <dgm:chMax val="0"/>
          <dgm:chPref val="0"/>
          <dgm:bulletEnabled val="1"/>
        </dgm:presLayoutVars>
      </dgm:prSet>
      <dgm:spPr/>
      <dgm:t>
        <a:bodyPr/>
        <a:lstStyle/>
        <a:p>
          <a:endParaRPr lang="en-US"/>
        </a:p>
      </dgm:t>
    </dgm:pt>
  </dgm:ptLst>
  <dgm:cxnLst>
    <dgm:cxn modelId="{9D3C6BD9-28BE-47F8-A151-26087EC4B6D9}" srcId="{3F634341-1738-4AA7-8F10-89F0D71FDC15}" destId="{F13596BD-8053-49CB-97CA-1B7C6809695B}" srcOrd="2" destOrd="0" parTransId="{4CACC695-B753-48F3-89A5-1CB059F42550}" sibTransId="{CC9F5D74-66AB-4F33-8A7E-DCB9FA68F1DB}"/>
    <dgm:cxn modelId="{516853C7-1B5B-4FA3-9930-5A5868889F13}" type="presOf" srcId="{F13596BD-8053-49CB-97CA-1B7C6809695B}" destId="{9170CE83-6094-431F-915D-C283B15718A5}" srcOrd="0" destOrd="0" presId="urn:microsoft.com/office/officeart/2005/8/layout/matrix3"/>
    <dgm:cxn modelId="{7D8E7CAC-3702-4E71-BF10-15CAF63ADF69}" type="presOf" srcId="{C824A387-70FD-4559-8551-352EE338BCA5}" destId="{84DA6ADF-4269-44A8-A08E-21D9C0F6BA7E}" srcOrd="0" destOrd="0" presId="urn:microsoft.com/office/officeart/2005/8/layout/matrix3"/>
    <dgm:cxn modelId="{FF646307-F7BE-4242-B038-7CE084E16D2E}" srcId="{3F634341-1738-4AA7-8F10-89F0D71FDC15}" destId="{C60C4BD8-D542-4DBB-BB34-6800DFE3FBC0}" srcOrd="1" destOrd="0" parTransId="{FC166B23-E1AF-4561-9C7D-221CC19F5710}" sibTransId="{7B46C672-93C5-4466-BF44-D9A3E2EC2E46}"/>
    <dgm:cxn modelId="{B192B6FF-86A2-40A6-93A0-4EAA89808048}" type="presOf" srcId="{C60C4BD8-D542-4DBB-BB34-6800DFE3FBC0}" destId="{04FF11B0-EC6E-4BEA-8728-5003C962BC9F}" srcOrd="0" destOrd="0" presId="urn:microsoft.com/office/officeart/2005/8/layout/matrix3"/>
    <dgm:cxn modelId="{31953E18-707C-4B4C-B3CA-F2944CCECC39}" type="presOf" srcId="{3F634341-1738-4AA7-8F10-89F0D71FDC15}" destId="{8046C9E8-8CA1-4BA9-B5B0-25A674206A87}" srcOrd="0" destOrd="0" presId="urn:microsoft.com/office/officeart/2005/8/layout/matrix3"/>
    <dgm:cxn modelId="{0B3E7ECE-D7EE-4B01-B5CF-AC149F55C366}" srcId="{3F634341-1738-4AA7-8F10-89F0D71FDC15}" destId="{C824A387-70FD-4559-8551-352EE338BCA5}" srcOrd="3" destOrd="0" parTransId="{DAD19687-EAF0-4DC2-A46B-61959271C8AF}" sibTransId="{DEEAE8EB-57AE-4343-A733-0B7258C7A108}"/>
    <dgm:cxn modelId="{F77C32AA-6EE9-441D-B224-F5CCE1A637BB}" srcId="{3F634341-1738-4AA7-8F10-89F0D71FDC15}" destId="{BB4282D1-3349-4267-A6D4-357189518288}" srcOrd="0" destOrd="0" parTransId="{AA097A84-52FC-444F-AB52-3D04D9BB226C}" sibTransId="{F884F5C4-4F98-4835-9DE9-875C6E0AAD87}"/>
    <dgm:cxn modelId="{53CD3A4E-6AED-4D83-B997-E8D71B578B38}" srcId="{3F634341-1738-4AA7-8F10-89F0D71FDC15}" destId="{402B257B-6C33-4006-8773-7DF4FF355503}" srcOrd="4" destOrd="0" parTransId="{6A82A028-B678-44AE-9C33-9945F35529F7}" sibTransId="{B5665A4A-6EA5-4444-8453-12F78A72DE9F}"/>
    <dgm:cxn modelId="{F346CBAC-B0E6-43EC-A47A-578DEFAEFA50}" type="presOf" srcId="{BB4282D1-3349-4267-A6D4-357189518288}" destId="{079A0D08-31A2-40F9-A77A-FE410888A49D}" srcOrd="0" destOrd="0" presId="urn:microsoft.com/office/officeart/2005/8/layout/matrix3"/>
    <dgm:cxn modelId="{89D91CF8-6E12-4FDB-B86F-5003B836770A}" type="presParOf" srcId="{8046C9E8-8CA1-4BA9-B5B0-25A674206A87}" destId="{72C6E882-37E6-423E-ACBB-33D1BAC1E50F}" srcOrd="0" destOrd="0" presId="urn:microsoft.com/office/officeart/2005/8/layout/matrix3"/>
    <dgm:cxn modelId="{19788C0E-AF81-4D4F-9292-73D5C48E17E5}" type="presParOf" srcId="{8046C9E8-8CA1-4BA9-B5B0-25A674206A87}" destId="{079A0D08-31A2-40F9-A77A-FE410888A49D}" srcOrd="1" destOrd="0" presId="urn:microsoft.com/office/officeart/2005/8/layout/matrix3"/>
    <dgm:cxn modelId="{70E5A754-B2E6-4E5B-BD44-3865F7DF8B74}" type="presParOf" srcId="{8046C9E8-8CA1-4BA9-B5B0-25A674206A87}" destId="{04FF11B0-EC6E-4BEA-8728-5003C962BC9F}" srcOrd="2" destOrd="0" presId="urn:microsoft.com/office/officeart/2005/8/layout/matrix3"/>
    <dgm:cxn modelId="{505D2DD9-A263-4857-AD5B-7F39C4405772}" type="presParOf" srcId="{8046C9E8-8CA1-4BA9-B5B0-25A674206A87}" destId="{9170CE83-6094-431F-915D-C283B15718A5}" srcOrd="3" destOrd="0" presId="urn:microsoft.com/office/officeart/2005/8/layout/matrix3"/>
    <dgm:cxn modelId="{53696E73-C1D3-4FB8-BE5B-D01E07232786}" type="presParOf" srcId="{8046C9E8-8CA1-4BA9-B5B0-25A674206A87}" destId="{84DA6ADF-4269-44A8-A08E-21D9C0F6BA7E}"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F9FF9A-5C1B-4998-8987-41264FDC5135}" type="doc">
      <dgm:prSet loTypeId="urn:microsoft.com/office/officeart/2005/8/layout/vList6" loCatId="process" qsTypeId="urn:microsoft.com/office/officeart/2005/8/quickstyle/3d1" qsCatId="3D" csTypeId="urn:microsoft.com/office/officeart/2005/8/colors/accent1_2" csCatId="accent1" phldr="1"/>
      <dgm:spPr/>
      <dgm:t>
        <a:bodyPr/>
        <a:lstStyle/>
        <a:p>
          <a:endParaRPr lang="en-US"/>
        </a:p>
      </dgm:t>
    </dgm:pt>
    <dgm:pt modelId="{F9110D4C-DC5E-4432-968E-9E87902B3B71}">
      <dgm:prSet custT="1"/>
      <dgm:spPr/>
      <dgm:t>
        <a:bodyPr/>
        <a:lstStyle/>
        <a:p>
          <a:pPr rtl="0"/>
          <a:r>
            <a:rPr lang="en-US" sz="2400" b="1" dirty="0" smtClean="0"/>
            <a:t>EDUCATE</a:t>
          </a:r>
          <a:endParaRPr lang="en-US" sz="2400" dirty="0"/>
        </a:p>
      </dgm:t>
    </dgm:pt>
    <dgm:pt modelId="{568E1907-2694-4F94-867E-E6C687B5C9DE}" type="parTrans" cxnId="{9C56D329-8D4A-4906-9785-C4275C5D90B1}">
      <dgm:prSet/>
      <dgm:spPr/>
      <dgm:t>
        <a:bodyPr/>
        <a:lstStyle/>
        <a:p>
          <a:endParaRPr lang="en-US"/>
        </a:p>
      </dgm:t>
    </dgm:pt>
    <dgm:pt modelId="{D7CA2C2F-C20A-42FC-9722-48289140936A}" type="sibTrans" cxnId="{9C56D329-8D4A-4906-9785-C4275C5D90B1}">
      <dgm:prSet/>
      <dgm:spPr/>
      <dgm:t>
        <a:bodyPr/>
        <a:lstStyle/>
        <a:p>
          <a:endParaRPr lang="en-US"/>
        </a:p>
      </dgm:t>
    </dgm:pt>
    <dgm:pt modelId="{0F39BE5A-7C8B-4103-A03B-8CCD4B167499}">
      <dgm:prSet custT="1"/>
      <dgm:spPr/>
      <dgm:t>
        <a:bodyPr/>
        <a:lstStyle/>
        <a:p>
          <a:pPr rtl="0"/>
          <a:r>
            <a:rPr lang="en-US" sz="2400" b="1" dirty="0" smtClean="0"/>
            <a:t>RECRUIT/  ENGAGE YOUTH</a:t>
          </a:r>
          <a:endParaRPr lang="en-US" sz="2400" dirty="0"/>
        </a:p>
      </dgm:t>
    </dgm:pt>
    <dgm:pt modelId="{F511BFB7-DC34-4504-8CE3-58B4BB571890}" type="parTrans" cxnId="{93F0584C-BA7D-4356-B476-263314366B6D}">
      <dgm:prSet/>
      <dgm:spPr/>
      <dgm:t>
        <a:bodyPr/>
        <a:lstStyle/>
        <a:p>
          <a:endParaRPr lang="en-US"/>
        </a:p>
      </dgm:t>
    </dgm:pt>
    <dgm:pt modelId="{7262BECD-E06C-46D9-AAC9-6A023A4390D9}" type="sibTrans" cxnId="{93F0584C-BA7D-4356-B476-263314366B6D}">
      <dgm:prSet/>
      <dgm:spPr/>
      <dgm:t>
        <a:bodyPr/>
        <a:lstStyle/>
        <a:p>
          <a:endParaRPr lang="en-US"/>
        </a:p>
      </dgm:t>
    </dgm:pt>
    <dgm:pt modelId="{1962C7DF-AC8A-477E-BB76-2053E44BC6C3}">
      <dgm:prSet custT="1"/>
      <dgm:spPr/>
      <dgm:t>
        <a:bodyPr/>
        <a:lstStyle/>
        <a:p>
          <a:pPr rtl="0"/>
          <a:r>
            <a:rPr lang="en-US" sz="2400" b="1" dirty="0" smtClean="0"/>
            <a:t>POLICY</a:t>
          </a:r>
          <a:endParaRPr lang="en-US" sz="2400" dirty="0"/>
        </a:p>
      </dgm:t>
    </dgm:pt>
    <dgm:pt modelId="{523F1A96-8D2C-401C-B003-22B00E19AD5A}" type="parTrans" cxnId="{7A3405E1-CD9E-419D-8F38-8206C8C5D868}">
      <dgm:prSet/>
      <dgm:spPr/>
      <dgm:t>
        <a:bodyPr/>
        <a:lstStyle/>
        <a:p>
          <a:endParaRPr lang="en-US"/>
        </a:p>
      </dgm:t>
    </dgm:pt>
    <dgm:pt modelId="{684E95E6-2D91-4EA7-B474-C08D2AB7156B}" type="sibTrans" cxnId="{7A3405E1-CD9E-419D-8F38-8206C8C5D868}">
      <dgm:prSet/>
      <dgm:spPr/>
      <dgm:t>
        <a:bodyPr/>
        <a:lstStyle/>
        <a:p>
          <a:endParaRPr lang="en-US"/>
        </a:p>
      </dgm:t>
    </dgm:pt>
    <dgm:pt modelId="{2974AB61-B6E6-4B6A-8E76-91DDD6EF426C}">
      <dgm:prSet custT="1"/>
      <dgm:spPr/>
      <dgm:t>
        <a:bodyPr anchor="ctr" anchorCtr="0"/>
        <a:lstStyle/>
        <a:p>
          <a:r>
            <a:rPr lang="en-US" sz="2100" dirty="0" smtClean="0"/>
            <a:t>Educate yourselves, stakeholders, &amp; communities</a:t>
          </a:r>
          <a:endParaRPr lang="en-US" sz="2100" dirty="0"/>
        </a:p>
      </dgm:t>
    </dgm:pt>
    <dgm:pt modelId="{E5C5E2B2-38E7-4AF4-AED6-7D3C0E58A318}" type="parTrans" cxnId="{4527C152-0ED6-463B-B322-839122BABA03}">
      <dgm:prSet/>
      <dgm:spPr/>
      <dgm:t>
        <a:bodyPr/>
        <a:lstStyle/>
        <a:p>
          <a:endParaRPr lang="en-US"/>
        </a:p>
      </dgm:t>
    </dgm:pt>
    <dgm:pt modelId="{34E96383-3094-479E-9900-558EA6F77F20}" type="sibTrans" cxnId="{4527C152-0ED6-463B-B322-839122BABA03}">
      <dgm:prSet/>
      <dgm:spPr/>
      <dgm:t>
        <a:bodyPr/>
        <a:lstStyle/>
        <a:p>
          <a:endParaRPr lang="en-US"/>
        </a:p>
      </dgm:t>
    </dgm:pt>
    <dgm:pt modelId="{72D8322D-81B8-4BD2-A1CE-C8A29DECA4C8}">
      <dgm:prSet/>
      <dgm:spPr/>
      <dgm:t>
        <a:bodyPr anchor="ctr" anchorCtr="0"/>
        <a:lstStyle/>
        <a:p>
          <a:r>
            <a:rPr lang="en-US" dirty="0" smtClean="0"/>
            <a:t>Enlist youth to advocate for your program</a:t>
          </a:r>
          <a:endParaRPr lang="en-US" dirty="0"/>
        </a:p>
      </dgm:t>
    </dgm:pt>
    <dgm:pt modelId="{A63ADE73-2D3C-42B5-B937-83AE5012E99B}" type="parTrans" cxnId="{F3FECA97-C18D-40AF-AF2A-0C79C66C9E84}">
      <dgm:prSet/>
      <dgm:spPr/>
      <dgm:t>
        <a:bodyPr/>
        <a:lstStyle/>
        <a:p>
          <a:endParaRPr lang="en-US"/>
        </a:p>
      </dgm:t>
    </dgm:pt>
    <dgm:pt modelId="{EC5BEE33-5406-4D9D-962B-8FBECBE2BDC6}" type="sibTrans" cxnId="{F3FECA97-C18D-40AF-AF2A-0C79C66C9E84}">
      <dgm:prSet/>
      <dgm:spPr/>
      <dgm:t>
        <a:bodyPr/>
        <a:lstStyle/>
        <a:p>
          <a:endParaRPr lang="en-US"/>
        </a:p>
      </dgm:t>
    </dgm:pt>
    <dgm:pt modelId="{93329A6B-4ABF-4753-BE3D-8E9972B551D7}">
      <dgm:prSet/>
      <dgm:spPr/>
      <dgm:t>
        <a:bodyPr anchor="ctr" anchorCtr="0"/>
        <a:lstStyle/>
        <a:p>
          <a:r>
            <a:rPr lang="en-US" dirty="0" smtClean="0"/>
            <a:t>Implement comprehensive policies</a:t>
          </a:r>
          <a:endParaRPr lang="en-US" dirty="0"/>
        </a:p>
      </dgm:t>
    </dgm:pt>
    <dgm:pt modelId="{B08916A2-587D-49B1-AD67-493EC3B46B1A}" type="parTrans" cxnId="{2E99503C-871C-4CBB-93E7-F8FBFB10496D}">
      <dgm:prSet/>
      <dgm:spPr/>
      <dgm:t>
        <a:bodyPr/>
        <a:lstStyle/>
        <a:p>
          <a:endParaRPr lang="en-US"/>
        </a:p>
      </dgm:t>
    </dgm:pt>
    <dgm:pt modelId="{7337B94F-B422-4B72-A4A7-BE2AEE7DA338}" type="sibTrans" cxnId="{2E99503C-871C-4CBB-93E7-F8FBFB10496D}">
      <dgm:prSet/>
      <dgm:spPr/>
      <dgm:t>
        <a:bodyPr/>
        <a:lstStyle/>
        <a:p>
          <a:endParaRPr lang="en-US"/>
        </a:p>
      </dgm:t>
    </dgm:pt>
    <dgm:pt modelId="{CF4E02D8-9F8A-4175-A640-F1B670F46439}" type="pres">
      <dgm:prSet presAssocID="{66F9FF9A-5C1B-4998-8987-41264FDC5135}" presName="Name0" presStyleCnt="0">
        <dgm:presLayoutVars>
          <dgm:dir/>
          <dgm:animLvl val="lvl"/>
          <dgm:resizeHandles/>
        </dgm:presLayoutVars>
      </dgm:prSet>
      <dgm:spPr/>
      <dgm:t>
        <a:bodyPr/>
        <a:lstStyle/>
        <a:p>
          <a:endParaRPr lang="en-US"/>
        </a:p>
      </dgm:t>
    </dgm:pt>
    <dgm:pt modelId="{C0C15DCE-777B-4C3A-9BA8-3D41C3960696}" type="pres">
      <dgm:prSet presAssocID="{F9110D4C-DC5E-4432-968E-9E87902B3B71}" presName="linNode" presStyleCnt="0"/>
      <dgm:spPr/>
    </dgm:pt>
    <dgm:pt modelId="{EEABE2E1-62C5-4816-A188-171039484437}" type="pres">
      <dgm:prSet presAssocID="{F9110D4C-DC5E-4432-968E-9E87902B3B71}" presName="parentShp" presStyleLbl="node1" presStyleIdx="0" presStyleCnt="3" custScaleX="163632">
        <dgm:presLayoutVars>
          <dgm:bulletEnabled val="1"/>
        </dgm:presLayoutVars>
      </dgm:prSet>
      <dgm:spPr/>
      <dgm:t>
        <a:bodyPr/>
        <a:lstStyle/>
        <a:p>
          <a:endParaRPr lang="en-US"/>
        </a:p>
      </dgm:t>
    </dgm:pt>
    <dgm:pt modelId="{A26DEA7C-507C-41FE-AD67-0E6FB374AC74}" type="pres">
      <dgm:prSet presAssocID="{F9110D4C-DC5E-4432-968E-9E87902B3B71}" presName="childShp" presStyleLbl="bgAccFollowNode1" presStyleIdx="0" presStyleCnt="3" custScaleX="160502" custScaleY="126183">
        <dgm:presLayoutVars>
          <dgm:bulletEnabled val="1"/>
        </dgm:presLayoutVars>
      </dgm:prSet>
      <dgm:spPr/>
      <dgm:t>
        <a:bodyPr/>
        <a:lstStyle/>
        <a:p>
          <a:endParaRPr lang="en-US"/>
        </a:p>
      </dgm:t>
    </dgm:pt>
    <dgm:pt modelId="{F7A46F79-A08B-48B1-B9A1-F62895E56073}" type="pres">
      <dgm:prSet presAssocID="{D7CA2C2F-C20A-42FC-9722-48289140936A}" presName="spacing" presStyleCnt="0"/>
      <dgm:spPr/>
    </dgm:pt>
    <dgm:pt modelId="{18D78BA5-6BBE-4C41-A73B-12CAAF72D610}" type="pres">
      <dgm:prSet presAssocID="{0F39BE5A-7C8B-4103-A03B-8CCD4B167499}" presName="linNode" presStyleCnt="0"/>
      <dgm:spPr/>
    </dgm:pt>
    <dgm:pt modelId="{DCB87C34-C344-4733-BEC3-FB149F72A474}" type="pres">
      <dgm:prSet presAssocID="{0F39BE5A-7C8B-4103-A03B-8CCD4B167499}" presName="parentShp" presStyleLbl="node1" presStyleIdx="1" presStyleCnt="3">
        <dgm:presLayoutVars>
          <dgm:bulletEnabled val="1"/>
        </dgm:presLayoutVars>
      </dgm:prSet>
      <dgm:spPr/>
      <dgm:t>
        <a:bodyPr/>
        <a:lstStyle/>
        <a:p>
          <a:endParaRPr lang="en-US"/>
        </a:p>
      </dgm:t>
    </dgm:pt>
    <dgm:pt modelId="{0CCC7DB0-0606-4169-B1A0-4E8C9C54AB1B}" type="pres">
      <dgm:prSet presAssocID="{0F39BE5A-7C8B-4103-A03B-8CCD4B167499}" presName="childShp" presStyleLbl="bgAccFollowNode1" presStyleIdx="1" presStyleCnt="3" custLinFactNeighborX="2679" custLinFactNeighborY="-4365">
        <dgm:presLayoutVars>
          <dgm:bulletEnabled val="1"/>
        </dgm:presLayoutVars>
      </dgm:prSet>
      <dgm:spPr/>
      <dgm:t>
        <a:bodyPr/>
        <a:lstStyle/>
        <a:p>
          <a:endParaRPr lang="en-US"/>
        </a:p>
      </dgm:t>
    </dgm:pt>
    <dgm:pt modelId="{D435D06E-ECDE-409F-B38E-2AD2E706D2E7}" type="pres">
      <dgm:prSet presAssocID="{7262BECD-E06C-46D9-AAC9-6A023A4390D9}" presName="spacing" presStyleCnt="0"/>
      <dgm:spPr/>
    </dgm:pt>
    <dgm:pt modelId="{304513A2-AF9E-4F0C-B4D1-58DAF92CBDA9}" type="pres">
      <dgm:prSet presAssocID="{1962C7DF-AC8A-477E-BB76-2053E44BC6C3}" presName="linNode" presStyleCnt="0"/>
      <dgm:spPr/>
    </dgm:pt>
    <dgm:pt modelId="{22668CD9-D678-42DC-85A0-CF9A2BF591C5}" type="pres">
      <dgm:prSet presAssocID="{1962C7DF-AC8A-477E-BB76-2053E44BC6C3}" presName="parentShp" presStyleLbl="node1" presStyleIdx="2" presStyleCnt="3">
        <dgm:presLayoutVars>
          <dgm:bulletEnabled val="1"/>
        </dgm:presLayoutVars>
      </dgm:prSet>
      <dgm:spPr/>
      <dgm:t>
        <a:bodyPr/>
        <a:lstStyle/>
        <a:p>
          <a:endParaRPr lang="en-US"/>
        </a:p>
      </dgm:t>
    </dgm:pt>
    <dgm:pt modelId="{400174E9-2FEC-485B-BE55-08EF10B2ED70}" type="pres">
      <dgm:prSet presAssocID="{1962C7DF-AC8A-477E-BB76-2053E44BC6C3}" presName="childShp" presStyleLbl="bgAccFollowNode1" presStyleIdx="2" presStyleCnt="3">
        <dgm:presLayoutVars>
          <dgm:bulletEnabled val="1"/>
        </dgm:presLayoutVars>
      </dgm:prSet>
      <dgm:spPr/>
      <dgm:t>
        <a:bodyPr/>
        <a:lstStyle/>
        <a:p>
          <a:endParaRPr lang="en-US"/>
        </a:p>
      </dgm:t>
    </dgm:pt>
  </dgm:ptLst>
  <dgm:cxnLst>
    <dgm:cxn modelId="{65A75C1A-47CB-4791-99E3-CDFA8F9CCD28}" type="presOf" srcId="{2974AB61-B6E6-4B6A-8E76-91DDD6EF426C}" destId="{A26DEA7C-507C-41FE-AD67-0E6FB374AC74}" srcOrd="0" destOrd="0" presId="urn:microsoft.com/office/officeart/2005/8/layout/vList6"/>
    <dgm:cxn modelId="{B405F312-C2EF-4AD1-836D-0B80CCE90E53}" type="presOf" srcId="{93329A6B-4ABF-4753-BE3D-8E9972B551D7}" destId="{400174E9-2FEC-485B-BE55-08EF10B2ED70}" srcOrd="0" destOrd="0" presId="urn:microsoft.com/office/officeart/2005/8/layout/vList6"/>
    <dgm:cxn modelId="{9C56D329-8D4A-4906-9785-C4275C5D90B1}" srcId="{66F9FF9A-5C1B-4998-8987-41264FDC5135}" destId="{F9110D4C-DC5E-4432-968E-9E87902B3B71}" srcOrd="0" destOrd="0" parTransId="{568E1907-2694-4F94-867E-E6C687B5C9DE}" sibTransId="{D7CA2C2F-C20A-42FC-9722-48289140936A}"/>
    <dgm:cxn modelId="{7A3405E1-CD9E-419D-8F38-8206C8C5D868}" srcId="{66F9FF9A-5C1B-4998-8987-41264FDC5135}" destId="{1962C7DF-AC8A-477E-BB76-2053E44BC6C3}" srcOrd="2" destOrd="0" parTransId="{523F1A96-8D2C-401C-B003-22B00E19AD5A}" sibTransId="{684E95E6-2D91-4EA7-B474-C08D2AB7156B}"/>
    <dgm:cxn modelId="{2E99503C-871C-4CBB-93E7-F8FBFB10496D}" srcId="{1962C7DF-AC8A-477E-BB76-2053E44BC6C3}" destId="{93329A6B-4ABF-4753-BE3D-8E9972B551D7}" srcOrd="0" destOrd="0" parTransId="{B08916A2-587D-49B1-AD67-493EC3B46B1A}" sibTransId="{7337B94F-B422-4B72-A4A7-BE2AEE7DA338}"/>
    <dgm:cxn modelId="{EDB556F5-FF7E-4BBD-80E7-CC648017F099}" type="presOf" srcId="{72D8322D-81B8-4BD2-A1CE-C8A29DECA4C8}" destId="{0CCC7DB0-0606-4169-B1A0-4E8C9C54AB1B}" srcOrd="0" destOrd="0" presId="urn:microsoft.com/office/officeart/2005/8/layout/vList6"/>
    <dgm:cxn modelId="{F3FECA97-C18D-40AF-AF2A-0C79C66C9E84}" srcId="{0F39BE5A-7C8B-4103-A03B-8CCD4B167499}" destId="{72D8322D-81B8-4BD2-A1CE-C8A29DECA4C8}" srcOrd="0" destOrd="0" parTransId="{A63ADE73-2D3C-42B5-B937-83AE5012E99B}" sibTransId="{EC5BEE33-5406-4D9D-962B-8FBECBE2BDC6}"/>
    <dgm:cxn modelId="{D08A3BDE-40CE-48F7-AA9E-970179CB70F5}" type="presOf" srcId="{66F9FF9A-5C1B-4998-8987-41264FDC5135}" destId="{CF4E02D8-9F8A-4175-A640-F1B670F46439}" srcOrd="0" destOrd="0" presId="urn:microsoft.com/office/officeart/2005/8/layout/vList6"/>
    <dgm:cxn modelId="{00179B75-E7C9-4585-959A-190E2D668FD0}" type="presOf" srcId="{1962C7DF-AC8A-477E-BB76-2053E44BC6C3}" destId="{22668CD9-D678-42DC-85A0-CF9A2BF591C5}" srcOrd="0" destOrd="0" presId="urn:microsoft.com/office/officeart/2005/8/layout/vList6"/>
    <dgm:cxn modelId="{93F0584C-BA7D-4356-B476-263314366B6D}" srcId="{66F9FF9A-5C1B-4998-8987-41264FDC5135}" destId="{0F39BE5A-7C8B-4103-A03B-8CCD4B167499}" srcOrd="1" destOrd="0" parTransId="{F511BFB7-DC34-4504-8CE3-58B4BB571890}" sibTransId="{7262BECD-E06C-46D9-AAC9-6A023A4390D9}"/>
    <dgm:cxn modelId="{6E0EA89C-25CB-4411-91BC-CE459C6B6397}" type="presOf" srcId="{F9110D4C-DC5E-4432-968E-9E87902B3B71}" destId="{EEABE2E1-62C5-4816-A188-171039484437}" srcOrd="0" destOrd="0" presId="urn:microsoft.com/office/officeart/2005/8/layout/vList6"/>
    <dgm:cxn modelId="{4527C152-0ED6-463B-B322-839122BABA03}" srcId="{F9110D4C-DC5E-4432-968E-9E87902B3B71}" destId="{2974AB61-B6E6-4B6A-8E76-91DDD6EF426C}" srcOrd="0" destOrd="0" parTransId="{E5C5E2B2-38E7-4AF4-AED6-7D3C0E58A318}" sibTransId="{34E96383-3094-479E-9900-558EA6F77F20}"/>
    <dgm:cxn modelId="{D03A5891-CF14-4B30-AB81-6D8CBB490DEF}" type="presOf" srcId="{0F39BE5A-7C8B-4103-A03B-8CCD4B167499}" destId="{DCB87C34-C344-4733-BEC3-FB149F72A474}" srcOrd="0" destOrd="0" presId="urn:microsoft.com/office/officeart/2005/8/layout/vList6"/>
    <dgm:cxn modelId="{E86D5D4E-34FA-4E71-9F0D-0B38D8C82D0F}" type="presParOf" srcId="{CF4E02D8-9F8A-4175-A640-F1B670F46439}" destId="{C0C15DCE-777B-4C3A-9BA8-3D41C3960696}" srcOrd="0" destOrd="0" presId="urn:microsoft.com/office/officeart/2005/8/layout/vList6"/>
    <dgm:cxn modelId="{58B52A0A-A3F5-4D70-93FA-54F3BEA95C1C}" type="presParOf" srcId="{C0C15DCE-777B-4C3A-9BA8-3D41C3960696}" destId="{EEABE2E1-62C5-4816-A188-171039484437}" srcOrd="0" destOrd="0" presId="urn:microsoft.com/office/officeart/2005/8/layout/vList6"/>
    <dgm:cxn modelId="{67283C39-CD55-415E-9D5C-2EDD9C731253}" type="presParOf" srcId="{C0C15DCE-777B-4C3A-9BA8-3D41C3960696}" destId="{A26DEA7C-507C-41FE-AD67-0E6FB374AC74}" srcOrd="1" destOrd="0" presId="urn:microsoft.com/office/officeart/2005/8/layout/vList6"/>
    <dgm:cxn modelId="{042AC0AD-8BA5-4EA9-84CF-B9013C66A4A6}" type="presParOf" srcId="{CF4E02D8-9F8A-4175-A640-F1B670F46439}" destId="{F7A46F79-A08B-48B1-B9A1-F62895E56073}" srcOrd="1" destOrd="0" presId="urn:microsoft.com/office/officeart/2005/8/layout/vList6"/>
    <dgm:cxn modelId="{B2A7AEE6-91FF-472E-A171-43790F12A1F1}" type="presParOf" srcId="{CF4E02D8-9F8A-4175-A640-F1B670F46439}" destId="{18D78BA5-6BBE-4C41-A73B-12CAAF72D610}" srcOrd="2" destOrd="0" presId="urn:microsoft.com/office/officeart/2005/8/layout/vList6"/>
    <dgm:cxn modelId="{F8171D76-1643-4F2C-A2B7-21E48C366308}" type="presParOf" srcId="{18D78BA5-6BBE-4C41-A73B-12CAAF72D610}" destId="{DCB87C34-C344-4733-BEC3-FB149F72A474}" srcOrd="0" destOrd="0" presId="urn:microsoft.com/office/officeart/2005/8/layout/vList6"/>
    <dgm:cxn modelId="{CBE7214A-1362-4D26-94A0-DD8FE1F39E16}" type="presParOf" srcId="{18D78BA5-6BBE-4C41-A73B-12CAAF72D610}" destId="{0CCC7DB0-0606-4169-B1A0-4E8C9C54AB1B}" srcOrd="1" destOrd="0" presId="urn:microsoft.com/office/officeart/2005/8/layout/vList6"/>
    <dgm:cxn modelId="{E0DECDA3-07D1-4BC4-8E7F-92BBB5E91F8F}" type="presParOf" srcId="{CF4E02D8-9F8A-4175-A640-F1B670F46439}" destId="{D435D06E-ECDE-409F-B38E-2AD2E706D2E7}" srcOrd="3" destOrd="0" presId="urn:microsoft.com/office/officeart/2005/8/layout/vList6"/>
    <dgm:cxn modelId="{5C66F4CA-895D-4347-8399-41BA39A5E8A9}" type="presParOf" srcId="{CF4E02D8-9F8A-4175-A640-F1B670F46439}" destId="{304513A2-AF9E-4F0C-B4D1-58DAF92CBDA9}" srcOrd="4" destOrd="0" presId="urn:microsoft.com/office/officeart/2005/8/layout/vList6"/>
    <dgm:cxn modelId="{90675CCC-4D63-4B6F-B64F-3031ECA3D7B8}" type="presParOf" srcId="{304513A2-AF9E-4F0C-B4D1-58DAF92CBDA9}" destId="{22668CD9-D678-42DC-85A0-CF9A2BF591C5}" srcOrd="0" destOrd="0" presId="urn:microsoft.com/office/officeart/2005/8/layout/vList6"/>
    <dgm:cxn modelId="{69FBEB9E-58F7-42BC-A50A-DF0F80654FA1}" type="presParOf" srcId="{304513A2-AF9E-4F0C-B4D1-58DAF92CBDA9}" destId="{400174E9-2FEC-485B-BE55-08EF10B2ED70}"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A6F9E7-10E3-9843-B6AF-ACDB28CB20DD}">
      <dsp:nvSpPr>
        <dsp:cNvPr id="0" name=""/>
        <dsp:cNvSpPr/>
      </dsp:nvSpPr>
      <dsp:spPr>
        <a:xfrm>
          <a:off x="86" y="0"/>
          <a:ext cx="1147389" cy="37504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t>Flavors</a:t>
          </a:r>
        </a:p>
      </dsp:txBody>
      <dsp:txXfrm>
        <a:off x="86" y="1500187"/>
        <a:ext cx="1147389" cy="1500187"/>
      </dsp:txXfrm>
    </dsp:sp>
    <dsp:sp modelId="{54BFE2F8-EA43-294A-9D94-C4E4B22E4410}">
      <dsp:nvSpPr>
        <dsp:cNvPr id="0" name=""/>
        <dsp:cNvSpPr/>
      </dsp:nvSpPr>
      <dsp:spPr>
        <a:xfrm>
          <a:off x="34507" y="225028"/>
          <a:ext cx="1078546" cy="1248906"/>
        </a:xfrm>
        <a:prstGeom prst="ellipse">
          <a:avLst/>
        </a:prstGeom>
        <a:blipFill>
          <a:blip xmlns:r="http://schemas.openxmlformats.org/officeDocument/2006/relationships" r:embed="rId1">
            <a:extLst>
              <a:ext uri="{28A0092B-C50C-407E-A947-70E740481C1C}">
                <a14:useLocalDpi xmlns:a14="http://schemas.microsoft.com/office/drawing/2010/main"/>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106300-EEE0-0E4E-9998-FA5A6DB84C84}">
      <dsp:nvSpPr>
        <dsp:cNvPr id="0" name=""/>
        <dsp:cNvSpPr/>
      </dsp:nvSpPr>
      <dsp:spPr>
        <a:xfrm>
          <a:off x="1181897" y="0"/>
          <a:ext cx="1147389" cy="37504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t>Changing social norms</a:t>
          </a:r>
        </a:p>
      </dsp:txBody>
      <dsp:txXfrm>
        <a:off x="1181897" y="1500187"/>
        <a:ext cx="1147389" cy="1500187"/>
      </dsp:txXfrm>
    </dsp:sp>
    <dsp:sp modelId="{D3C621AB-7C4C-C347-8DBF-C159C973ADEB}">
      <dsp:nvSpPr>
        <dsp:cNvPr id="0" name=""/>
        <dsp:cNvSpPr/>
      </dsp:nvSpPr>
      <dsp:spPr>
        <a:xfrm>
          <a:off x="1216319" y="225028"/>
          <a:ext cx="1078546" cy="1248906"/>
        </a:xfrm>
        <a:prstGeom prst="ellipse">
          <a:avLst/>
        </a:prstGeom>
        <a:blipFill>
          <a:blip xmlns:r="http://schemas.openxmlformats.org/officeDocument/2006/relationships" r:embed="rId2">
            <a:extLst>
              <a:ext uri="{28A0092B-C50C-407E-A947-70E740481C1C}">
                <a14:useLocalDpi xmlns:a14="http://schemas.microsoft.com/office/drawing/2010/main"/>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1C2EDD-7CA4-DE45-9C67-A38B46BB1224}">
      <dsp:nvSpPr>
        <dsp:cNvPr id="0" name=""/>
        <dsp:cNvSpPr/>
      </dsp:nvSpPr>
      <dsp:spPr>
        <a:xfrm>
          <a:off x="2363709" y="0"/>
          <a:ext cx="1147389" cy="37504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t>Life stressors </a:t>
          </a:r>
        </a:p>
      </dsp:txBody>
      <dsp:txXfrm>
        <a:off x="2363709" y="1500187"/>
        <a:ext cx="1147389" cy="1500187"/>
      </dsp:txXfrm>
    </dsp:sp>
    <dsp:sp modelId="{3CF3BE47-8225-5B42-B3EB-EAAC0DF2B7ED}">
      <dsp:nvSpPr>
        <dsp:cNvPr id="0" name=""/>
        <dsp:cNvSpPr/>
      </dsp:nvSpPr>
      <dsp:spPr>
        <a:xfrm>
          <a:off x="2398130" y="225028"/>
          <a:ext cx="1078546" cy="1248906"/>
        </a:xfrm>
        <a:prstGeom prst="ellipse">
          <a:avLst/>
        </a:prstGeom>
        <a:blipFill>
          <a:blip xmlns:r="http://schemas.openxmlformats.org/officeDocument/2006/relationships" r:embed="rId3">
            <a:extLst>
              <a:ext uri="{28A0092B-C50C-407E-A947-70E740481C1C}">
                <a14:useLocalDpi xmlns:a14="http://schemas.microsoft.com/office/drawing/2010/main"/>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C56C1A-4F22-B04D-9514-B99E76FC3413}">
      <dsp:nvSpPr>
        <dsp:cNvPr id="0" name=""/>
        <dsp:cNvSpPr/>
      </dsp:nvSpPr>
      <dsp:spPr>
        <a:xfrm>
          <a:off x="3545520" y="0"/>
          <a:ext cx="1147389" cy="37504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t>Perceived reduced risk</a:t>
          </a:r>
        </a:p>
      </dsp:txBody>
      <dsp:txXfrm>
        <a:off x="3545520" y="1500187"/>
        <a:ext cx="1147389" cy="1500187"/>
      </dsp:txXfrm>
    </dsp:sp>
    <dsp:sp modelId="{C28BA671-89D4-D04A-BEE0-E43E699EE81A}">
      <dsp:nvSpPr>
        <dsp:cNvPr id="0" name=""/>
        <dsp:cNvSpPr/>
      </dsp:nvSpPr>
      <dsp:spPr>
        <a:xfrm>
          <a:off x="3579942" y="225028"/>
          <a:ext cx="1078546" cy="1248906"/>
        </a:xfrm>
        <a:prstGeom prst="ellipse">
          <a:avLst/>
        </a:prstGeom>
        <a:blipFill>
          <a:blip xmlns:r="http://schemas.openxmlformats.org/officeDocument/2006/relationships" r:embed="rId4">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E1E333-D273-A940-9935-FD6DDFCF5AC0}">
      <dsp:nvSpPr>
        <dsp:cNvPr id="0" name=""/>
        <dsp:cNvSpPr/>
      </dsp:nvSpPr>
      <dsp:spPr>
        <a:xfrm>
          <a:off x="4727332" y="0"/>
          <a:ext cx="1147389" cy="37504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t>Marketing</a:t>
          </a:r>
        </a:p>
      </dsp:txBody>
      <dsp:txXfrm>
        <a:off x="4727332" y="1500187"/>
        <a:ext cx="1147389" cy="1500187"/>
      </dsp:txXfrm>
    </dsp:sp>
    <dsp:sp modelId="{C20FD766-751E-4A45-BAA5-47EA229E6CA2}">
      <dsp:nvSpPr>
        <dsp:cNvPr id="0" name=""/>
        <dsp:cNvSpPr/>
      </dsp:nvSpPr>
      <dsp:spPr>
        <a:xfrm>
          <a:off x="4761754" y="225028"/>
          <a:ext cx="1078546" cy="1248906"/>
        </a:xfrm>
        <a:prstGeom prst="ellipse">
          <a:avLst/>
        </a:prstGeom>
        <a:blipFill dpi="0" rotWithShape="1">
          <a:blip xmlns:r="http://schemas.openxmlformats.org/officeDocument/2006/relationships" r:embed="rId5">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9A360B-B92C-A644-AA37-C5792264AC1F}">
      <dsp:nvSpPr>
        <dsp:cNvPr id="0" name=""/>
        <dsp:cNvSpPr/>
      </dsp:nvSpPr>
      <dsp:spPr>
        <a:xfrm>
          <a:off x="5909143" y="0"/>
          <a:ext cx="1147389" cy="37504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100000"/>
            </a:lnSpc>
            <a:spcBef>
              <a:spcPct val="0"/>
            </a:spcBef>
            <a:spcAft>
              <a:spcPts val="200"/>
            </a:spcAft>
          </a:pPr>
          <a:r>
            <a:rPr lang="en-US" sz="1600" kern="1200" dirty="0"/>
            <a:t>Lack of  addiction</a:t>
          </a:r>
        </a:p>
        <a:p>
          <a:pPr lvl="0" algn="ctr" defTabSz="711200">
            <a:lnSpc>
              <a:spcPct val="100000"/>
            </a:lnSpc>
            <a:spcBef>
              <a:spcPct val="0"/>
            </a:spcBef>
            <a:spcAft>
              <a:spcPts val="200"/>
            </a:spcAft>
          </a:pPr>
          <a:r>
            <a:rPr lang="en-US" sz="1600" kern="1200" dirty="0"/>
            <a:t>education</a:t>
          </a:r>
          <a:r>
            <a:rPr lang="en-US" sz="1400" kern="1200" dirty="0"/>
            <a:t> </a:t>
          </a:r>
        </a:p>
      </dsp:txBody>
      <dsp:txXfrm>
        <a:off x="5909143" y="1500187"/>
        <a:ext cx="1147389" cy="1500187"/>
      </dsp:txXfrm>
    </dsp:sp>
    <dsp:sp modelId="{935301B3-EEBF-F044-BD7C-452130511B6C}">
      <dsp:nvSpPr>
        <dsp:cNvPr id="0" name=""/>
        <dsp:cNvSpPr/>
      </dsp:nvSpPr>
      <dsp:spPr>
        <a:xfrm>
          <a:off x="5943565" y="225028"/>
          <a:ext cx="1078546" cy="1248906"/>
        </a:xfrm>
        <a:prstGeom prst="ellipse">
          <a:avLst/>
        </a:prstGeom>
        <a:blipFill dpi="0" rotWithShape="1">
          <a:blip xmlns:r="http://schemas.openxmlformats.org/officeDocument/2006/relationships" r:embed="rId6">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B7869A-B8AD-AF4B-B74E-CA135528BC4D}">
      <dsp:nvSpPr>
        <dsp:cNvPr id="0" name=""/>
        <dsp:cNvSpPr/>
      </dsp:nvSpPr>
      <dsp:spPr>
        <a:xfrm>
          <a:off x="282264" y="3000375"/>
          <a:ext cx="6492090" cy="562570"/>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C6E882-37E6-423E-ACBB-33D1BAC1E50F}">
      <dsp:nvSpPr>
        <dsp:cNvPr id="0" name=""/>
        <dsp:cNvSpPr/>
      </dsp:nvSpPr>
      <dsp:spPr>
        <a:xfrm>
          <a:off x="947518" y="0"/>
          <a:ext cx="4760791" cy="4760791"/>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9A0D08-31A2-40F9-A77A-FE410888A49D}">
      <dsp:nvSpPr>
        <dsp:cNvPr id="0" name=""/>
        <dsp:cNvSpPr/>
      </dsp:nvSpPr>
      <dsp:spPr>
        <a:xfrm>
          <a:off x="1399794" y="452275"/>
          <a:ext cx="1856708" cy="185670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t>Surveillance &amp; Evaluation</a:t>
          </a:r>
          <a:endParaRPr lang="en-US" sz="2400" kern="1200" dirty="0"/>
        </a:p>
      </dsp:txBody>
      <dsp:txXfrm>
        <a:off x="1490431" y="542912"/>
        <a:ext cx="1675434" cy="1675434"/>
      </dsp:txXfrm>
    </dsp:sp>
    <dsp:sp modelId="{04FF11B0-EC6E-4BEA-8728-5003C962BC9F}">
      <dsp:nvSpPr>
        <dsp:cNvPr id="0" name=""/>
        <dsp:cNvSpPr/>
      </dsp:nvSpPr>
      <dsp:spPr>
        <a:xfrm>
          <a:off x="3399326" y="452275"/>
          <a:ext cx="1856708" cy="185670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t>Regulation</a:t>
          </a:r>
          <a:endParaRPr lang="en-US" sz="2400" kern="1200" dirty="0"/>
        </a:p>
      </dsp:txBody>
      <dsp:txXfrm>
        <a:off x="3489963" y="542912"/>
        <a:ext cx="1675434" cy="1675434"/>
      </dsp:txXfrm>
    </dsp:sp>
    <dsp:sp modelId="{9170CE83-6094-431F-915D-C283B15718A5}">
      <dsp:nvSpPr>
        <dsp:cNvPr id="0" name=""/>
        <dsp:cNvSpPr/>
      </dsp:nvSpPr>
      <dsp:spPr>
        <a:xfrm>
          <a:off x="1399794" y="2451807"/>
          <a:ext cx="1856708" cy="185670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t>Media Campaigns</a:t>
          </a:r>
          <a:endParaRPr lang="en-US" sz="2400" kern="1200" dirty="0"/>
        </a:p>
      </dsp:txBody>
      <dsp:txXfrm>
        <a:off x="1490431" y="2542444"/>
        <a:ext cx="1675434" cy="1675434"/>
      </dsp:txXfrm>
    </dsp:sp>
    <dsp:sp modelId="{84DA6ADF-4269-44A8-A08E-21D9C0F6BA7E}">
      <dsp:nvSpPr>
        <dsp:cNvPr id="0" name=""/>
        <dsp:cNvSpPr/>
      </dsp:nvSpPr>
      <dsp:spPr>
        <a:xfrm>
          <a:off x="3399326" y="2451807"/>
          <a:ext cx="1856708" cy="185670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t>Policies</a:t>
          </a:r>
          <a:endParaRPr lang="en-US" sz="2400" kern="1200" dirty="0"/>
        </a:p>
      </dsp:txBody>
      <dsp:txXfrm>
        <a:off x="3489963" y="2542444"/>
        <a:ext cx="1675434" cy="16754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6DEA7C-507C-41FE-AD67-0E6FB374AC74}">
      <dsp:nvSpPr>
        <dsp:cNvPr id="0" name=""/>
        <dsp:cNvSpPr/>
      </dsp:nvSpPr>
      <dsp:spPr>
        <a:xfrm>
          <a:off x="2343427" y="2106"/>
          <a:ext cx="3447497" cy="1526075"/>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335"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smtClean="0"/>
            <a:t>Educate yourselves, stakeholders, &amp; communities</a:t>
          </a:r>
          <a:endParaRPr lang="en-US" sz="2100" kern="1200" dirty="0"/>
        </a:p>
      </dsp:txBody>
      <dsp:txXfrm>
        <a:off x="2343427" y="192865"/>
        <a:ext cx="2875219" cy="1144557"/>
      </dsp:txXfrm>
    </dsp:sp>
    <dsp:sp modelId="{EEABE2E1-62C5-4816-A188-171039484437}">
      <dsp:nvSpPr>
        <dsp:cNvPr id="0" name=""/>
        <dsp:cNvSpPr/>
      </dsp:nvSpPr>
      <dsp:spPr>
        <a:xfrm>
          <a:off x="274" y="160436"/>
          <a:ext cx="2343152" cy="1209414"/>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en-US" sz="2400" b="1" kern="1200" dirty="0" smtClean="0"/>
            <a:t>EDUCATE</a:t>
          </a:r>
          <a:endParaRPr lang="en-US" sz="2400" kern="1200" dirty="0"/>
        </a:p>
      </dsp:txBody>
      <dsp:txXfrm>
        <a:off x="59313" y="219475"/>
        <a:ext cx="2225074" cy="1091336"/>
      </dsp:txXfrm>
    </dsp:sp>
    <dsp:sp modelId="{0CCC7DB0-0606-4169-B1A0-4E8C9C54AB1B}">
      <dsp:nvSpPr>
        <dsp:cNvPr id="0" name=""/>
        <dsp:cNvSpPr/>
      </dsp:nvSpPr>
      <dsp:spPr>
        <a:xfrm>
          <a:off x="2316480" y="1596332"/>
          <a:ext cx="3474720" cy="1209414"/>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970"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smtClean="0"/>
            <a:t>Enlist youth to advocate for your program</a:t>
          </a:r>
          <a:endParaRPr lang="en-US" sz="2200" kern="1200" dirty="0"/>
        </a:p>
      </dsp:txBody>
      <dsp:txXfrm>
        <a:off x="2316480" y="1747509"/>
        <a:ext cx="3021190" cy="907060"/>
      </dsp:txXfrm>
    </dsp:sp>
    <dsp:sp modelId="{DCB87C34-C344-4733-BEC3-FB149F72A474}">
      <dsp:nvSpPr>
        <dsp:cNvPr id="0" name=""/>
        <dsp:cNvSpPr/>
      </dsp:nvSpPr>
      <dsp:spPr>
        <a:xfrm>
          <a:off x="0" y="1649123"/>
          <a:ext cx="2316480" cy="1209414"/>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en-US" sz="2400" b="1" kern="1200" dirty="0" smtClean="0"/>
            <a:t>RECRUIT/  ENGAGE YOUTH</a:t>
          </a:r>
          <a:endParaRPr lang="en-US" sz="2400" kern="1200" dirty="0"/>
        </a:p>
      </dsp:txBody>
      <dsp:txXfrm>
        <a:off x="59039" y="1708162"/>
        <a:ext cx="2198402" cy="1091336"/>
      </dsp:txXfrm>
    </dsp:sp>
    <dsp:sp modelId="{400174E9-2FEC-485B-BE55-08EF10B2ED70}">
      <dsp:nvSpPr>
        <dsp:cNvPr id="0" name=""/>
        <dsp:cNvSpPr/>
      </dsp:nvSpPr>
      <dsp:spPr>
        <a:xfrm>
          <a:off x="2316480" y="2979479"/>
          <a:ext cx="3474720" cy="1209414"/>
        </a:xfrm>
        <a:prstGeom prst="rightArrow">
          <a:avLst>
            <a:gd name="adj1" fmla="val 75000"/>
            <a:gd name="adj2" fmla="val 5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970"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smtClean="0"/>
            <a:t>Implement comprehensive policies</a:t>
          </a:r>
          <a:endParaRPr lang="en-US" sz="2200" kern="1200" dirty="0"/>
        </a:p>
      </dsp:txBody>
      <dsp:txXfrm>
        <a:off x="2316480" y="3130656"/>
        <a:ext cx="3021190" cy="907060"/>
      </dsp:txXfrm>
    </dsp:sp>
    <dsp:sp modelId="{22668CD9-D678-42DC-85A0-CF9A2BF591C5}">
      <dsp:nvSpPr>
        <dsp:cNvPr id="0" name=""/>
        <dsp:cNvSpPr/>
      </dsp:nvSpPr>
      <dsp:spPr>
        <a:xfrm>
          <a:off x="0" y="2979479"/>
          <a:ext cx="2316480" cy="1209414"/>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en-US" sz="2400" b="1" kern="1200" dirty="0" smtClean="0"/>
            <a:t>POLICY</a:t>
          </a:r>
          <a:endParaRPr lang="en-US" sz="2400" kern="1200" dirty="0"/>
        </a:p>
      </dsp:txBody>
      <dsp:txXfrm>
        <a:off x="59039" y="3038518"/>
        <a:ext cx="2198402" cy="1091336"/>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D2D32942-D562-4498-B7F9-CAE0EEC78698}" type="datetimeFigureOut">
              <a:rPr lang="en-US" smtClean="0"/>
              <a:t>5/1/2019</a:t>
            </a:fld>
            <a:endParaRPr lang="en-US"/>
          </a:p>
        </p:txBody>
      </p:sp>
      <p:sp>
        <p:nvSpPr>
          <p:cNvPr id="4" name="Footer Placeholder 3"/>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5FB5C4BC-5FBE-42C4-89D8-221CF30BDB72}" type="slidenum">
              <a:rPr lang="en-US" smtClean="0"/>
              <a:t>‹#›</a:t>
            </a:fld>
            <a:endParaRPr lang="en-US"/>
          </a:p>
        </p:txBody>
      </p:sp>
    </p:spTree>
    <p:extLst>
      <p:ext uri="{BB962C8B-B14F-4D97-AF65-F5344CB8AC3E}">
        <p14:creationId xmlns:p14="http://schemas.microsoft.com/office/powerpoint/2010/main" val="29516760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79138475-9F49-4A91-A00A-9A49411F61BE}" type="datetimeFigureOut">
              <a:rPr lang="en-US" smtClean="0"/>
              <a:t>5/1/2019</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90159BAC-C43E-4060-984F-9E4CC9EBCD9B}" type="slidenum">
              <a:rPr lang="en-US" smtClean="0"/>
              <a:t>‹#›</a:t>
            </a:fld>
            <a:endParaRPr lang="en-US"/>
          </a:p>
        </p:txBody>
      </p:sp>
    </p:spTree>
    <p:extLst>
      <p:ext uri="{BB962C8B-B14F-4D97-AF65-F5344CB8AC3E}">
        <p14:creationId xmlns:p14="http://schemas.microsoft.com/office/powerpoint/2010/main" val="1858930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drugabuse.gov/related-topics/trends-statistics/infographics/teens-e-cigarettes"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tobaccocontrol.bmj.com/content/early/2017/01/04/tobaccocontrol-2016-053291"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r>
              <a:rPr lang="en-US" dirty="0" smtClean="0"/>
              <a:t>Introductions</a:t>
            </a:r>
          </a:p>
          <a:p>
            <a:r>
              <a:rPr lang="en-US" dirty="0" smtClean="0"/>
              <a:t>Today you will be getting the 411 on an alarmingly popular,</a:t>
            </a:r>
            <a:r>
              <a:rPr lang="en-US" baseline="0" dirty="0" smtClean="0"/>
              <a:t> but harmful product, that has recently entered the e-cigarette market: The JUUL electronic cigarette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90159BAC-C43E-4060-984F-9E4CC9EBCD9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5514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latin typeface="Arial" charset="0"/>
                <a:ea typeface="Arial" charset="0"/>
                <a:cs typeface="Arial" charset="0"/>
              </a:rPr>
              <a:t>Teacher</a:t>
            </a:r>
            <a:r>
              <a:rPr lang="en-US" i="1" baseline="0" dirty="0">
                <a:latin typeface="Arial" charset="0"/>
                <a:ea typeface="Arial" charset="0"/>
                <a:cs typeface="Arial" charset="0"/>
              </a:rPr>
              <a:t> Talking Points</a:t>
            </a:r>
            <a:r>
              <a:rPr lang="en-US" i="1" baseline="0" dirty="0" smtClean="0">
                <a:latin typeface="Arial" charset="0"/>
                <a:ea typeface="Arial" charset="0"/>
                <a:cs typeface="Arial" charset="0"/>
              </a:rPr>
              <a:t>: Let’s talk ingestion vs. inhalation, because this is an important distinction to make.</a:t>
            </a:r>
            <a:endParaRPr lang="en-US" i="1" baseline="0" dirty="0">
              <a:latin typeface="Arial" charset="0"/>
              <a:ea typeface="Arial" charset="0"/>
              <a:cs typeface="Arial" charset="0"/>
            </a:endParaRPr>
          </a:p>
          <a:p>
            <a:endParaRPr lang="en-US" i="0" baseline="0" dirty="0">
              <a:latin typeface="Arial" charset="0"/>
              <a:ea typeface="Arial" charset="0"/>
              <a:cs typeface="Arial" charset="0"/>
            </a:endParaRPr>
          </a:p>
          <a:p>
            <a:pPr marL="289036" indent="-289036">
              <a:lnSpc>
                <a:spcPct val="200000"/>
              </a:lnSpc>
              <a:buFont typeface="Arial" charset="0"/>
              <a:buChar char="•"/>
            </a:pPr>
            <a:r>
              <a:rPr lang="en-US" i="0" baseline="0" dirty="0" smtClean="0">
                <a:latin typeface="Arial" charset="0"/>
                <a:ea typeface="Arial" charset="0"/>
                <a:cs typeface="Arial" charset="0"/>
              </a:rPr>
              <a:t>When we ingest food, our digestive </a:t>
            </a:r>
            <a:r>
              <a:rPr lang="en-US" i="0" baseline="0" dirty="0">
                <a:latin typeface="Arial" charset="0"/>
                <a:ea typeface="Arial" charset="0"/>
                <a:cs typeface="Arial" charset="0"/>
              </a:rPr>
              <a:t>tract </a:t>
            </a:r>
            <a:r>
              <a:rPr lang="en-US" i="0" baseline="0" dirty="0" smtClean="0">
                <a:latin typeface="Arial" charset="0"/>
                <a:ea typeface="Arial" charset="0"/>
                <a:cs typeface="Arial" charset="0"/>
              </a:rPr>
              <a:t>breaks </a:t>
            </a:r>
            <a:r>
              <a:rPr lang="en-US" i="0" baseline="0" dirty="0">
                <a:latin typeface="Arial" charset="0"/>
                <a:ea typeface="Arial" charset="0"/>
                <a:cs typeface="Arial" charset="0"/>
              </a:rPr>
              <a:t>down </a:t>
            </a:r>
            <a:r>
              <a:rPr lang="en-US" i="0" baseline="0" dirty="0" smtClean="0">
                <a:latin typeface="Arial" charset="0"/>
                <a:ea typeface="Arial" charset="0"/>
                <a:cs typeface="Arial" charset="0"/>
              </a:rPr>
              <a:t>the chemicals that we’ve ingested. Inhaling doesn’t involve a breakdown of chemicals.</a:t>
            </a:r>
          </a:p>
          <a:p>
            <a:pPr marL="0" indent="0">
              <a:lnSpc>
                <a:spcPct val="200000"/>
              </a:lnSpc>
              <a:buFont typeface="Arial" charset="0"/>
              <a:buNone/>
            </a:pPr>
            <a:endParaRPr lang="en-US" i="0" baseline="0" dirty="0">
              <a:latin typeface="Arial" charset="0"/>
              <a:ea typeface="Arial" charset="0"/>
              <a:cs typeface="Arial" charset="0"/>
            </a:endParaRPr>
          </a:p>
          <a:p>
            <a:pPr marL="289036" indent="-289036">
              <a:lnSpc>
                <a:spcPct val="200000"/>
              </a:lnSpc>
              <a:buFont typeface="Arial" charset="0"/>
              <a:buChar char="•"/>
            </a:pPr>
            <a:r>
              <a:rPr lang="en-US" i="0" baseline="0" dirty="0" smtClean="0">
                <a:latin typeface="Arial" charset="0"/>
                <a:ea typeface="Arial" charset="0"/>
                <a:cs typeface="Arial" charset="0"/>
              </a:rPr>
              <a:t>Imagine </a:t>
            </a:r>
            <a:r>
              <a:rPr lang="en-US" i="0" baseline="0" dirty="0">
                <a:latin typeface="Arial" charset="0"/>
                <a:ea typeface="Arial" charset="0"/>
                <a:cs typeface="Arial" charset="0"/>
              </a:rPr>
              <a:t>all the chemicals from a vape aerosol clogging up the lungs, with no breakdown occurring. The lungs were not built like the stomach. </a:t>
            </a:r>
            <a:endParaRPr lang="en-US" i="0" baseline="0" dirty="0" smtClean="0">
              <a:latin typeface="Arial" charset="0"/>
              <a:ea typeface="Arial" charset="0"/>
              <a:cs typeface="Arial" charset="0"/>
            </a:endParaRPr>
          </a:p>
          <a:p>
            <a:pPr marL="0" indent="0">
              <a:lnSpc>
                <a:spcPct val="200000"/>
              </a:lnSpc>
              <a:buFont typeface="Arial" charset="0"/>
              <a:buNone/>
            </a:pPr>
            <a:endParaRPr lang="en-US" i="0" baseline="0" dirty="0">
              <a:latin typeface="Arial" charset="0"/>
              <a:ea typeface="Arial" charset="0"/>
              <a:cs typeface="Arial" charset="0"/>
            </a:endParaRPr>
          </a:p>
          <a:p>
            <a:pPr marL="289036" indent="-289036">
              <a:lnSpc>
                <a:spcPct val="200000"/>
              </a:lnSpc>
              <a:buFont typeface="Arial" charset="0"/>
              <a:buChar char="•"/>
            </a:pPr>
            <a:r>
              <a:rPr lang="en-US" i="0" baseline="0" dirty="0" smtClean="0">
                <a:latin typeface="Arial" charset="0"/>
                <a:ea typeface="Arial" charset="0"/>
                <a:cs typeface="Arial" charset="0"/>
              </a:rPr>
              <a:t>Because of this, the government has approved certain chemicals for ingestion, but NOT for inhalation. </a:t>
            </a:r>
          </a:p>
          <a:p>
            <a:pPr marL="0" indent="0">
              <a:lnSpc>
                <a:spcPct val="200000"/>
              </a:lnSpc>
              <a:buFont typeface="Arial" charset="0"/>
              <a:buNone/>
            </a:pPr>
            <a:endParaRPr lang="en-US" i="0" baseline="0" dirty="0">
              <a:latin typeface="Arial" charset="0"/>
              <a:ea typeface="Arial" charset="0"/>
              <a:cs typeface="Arial" charset="0"/>
            </a:endParaRPr>
          </a:p>
          <a:p>
            <a:pPr marL="289036" indent="-289036">
              <a:lnSpc>
                <a:spcPct val="200000"/>
              </a:lnSpc>
              <a:buFont typeface="Arial" charset="0"/>
              <a:buChar char="•"/>
            </a:pPr>
            <a:r>
              <a:rPr lang="en-US" i="0" baseline="0" dirty="0">
                <a:latin typeface="Arial" charset="0"/>
                <a:ea typeface="Arial" charset="0"/>
                <a:cs typeface="Arial" charset="0"/>
              </a:rPr>
              <a:t>Yet </a:t>
            </a:r>
            <a:r>
              <a:rPr lang="en-US" i="0" baseline="0" dirty="0" smtClean="0">
                <a:latin typeface="Arial" charset="0"/>
                <a:ea typeface="Arial" charset="0"/>
                <a:cs typeface="Arial" charset="0"/>
              </a:rPr>
              <a:t>e-cigarette </a:t>
            </a:r>
            <a:r>
              <a:rPr lang="en-US" i="0" baseline="0" dirty="0">
                <a:latin typeface="Arial" charset="0"/>
                <a:ea typeface="Arial" charset="0"/>
                <a:cs typeface="Arial" charset="0"/>
              </a:rPr>
              <a:t>companies, like the creators of the JUUL, </a:t>
            </a:r>
            <a:r>
              <a:rPr lang="en-US" i="0" baseline="0" dirty="0" smtClean="0">
                <a:latin typeface="Arial" charset="0"/>
                <a:ea typeface="Arial" charset="0"/>
                <a:cs typeface="Arial" charset="0"/>
              </a:rPr>
              <a:t>make the claim that certain </a:t>
            </a:r>
            <a:r>
              <a:rPr lang="en-US" i="0" baseline="0" dirty="0">
                <a:latin typeface="Arial" charset="0"/>
                <a:ea typeface="Arial" charset="0"/>
                <a:cs typeface="Arial" charset="0"/>
              </a:rPr>
              <a:t>chemicals are safe for inhaling. </a:t>
            </a:r>
            <a:endParaRPr lang="en-US" i="0" baseline="0" dirty="0" smtClean="0">
              <a:latin typeface="Arial" charset="0"/>
              <a:ea typeface="Arial" charset="0"/>
              <a:cs typeface="Arial" charset="0"/>
            </a:endParaRPr>
          </a:p>
          <a:p>
            <a:pPr marL="0" indent="0">
              <a:lnSpc>
                <a:spcPct val="200000"/>
              </a:lnSpc>
              <a:buFont typeface="Arial" charset="0"/>
              <a:buNone/>
            </a:pPr>
            <a:endParaRPr lang="en-US" i="0" baseline="0" dirty="0">
              <a:latin typeface="Arial" charset="0"/>
              <a:ea typeface="Arial" charset="0"/>
              <a:cs typeface="Arial" charset="0"/>
            </a:endParaRPr>
          </a:p>
          <a:p>
            <a:pPr marL="289036" indent="-289036">
              <a:lnSpc>
                <a:spcPct val="200000"/>
              </a:lnSpc>
              <a:buFont typeface="Arial" charset="0"/>
              <a:buChar char="•"/>
            </a:pPr>
            <a:r>
              <a:rPr lang="en-US" i="0" baseline="0" dirty="0">
                <a:latin typeface="Arial" charset="0"/>
                <a:ea typeface="Arial" charset="0"/>
                <a:cs typeface="Arial" charset="0"/>
              </a:rPr>
              <a:t>(</a:t>
            </a:r>
            <a:r>
              <a:rPr lang="en-US" i="1" baseline="0" dirty="0">
                <a:latin typeface="Arial" charset="0"/>
                <a:ea typeface="Arial" charset="0"/>
                <a:cs typeface="Arial" charset="0"/>
              </a:rPr>
              <a:t>Click</a:t>
            </a:r>
            <a:r>
              <a:rPr lang="en-US" i="0" baseline="0" dirty="0">
                <a:latin typeface="Arial" charset="0"/>
                <a:ea typeface="Arial" charset="0"/>
                <a:cs typeface="Arial" charset="0"/>
              </a:rPr>
              <a:t>) Propylene glycol is a chemical commonly found in </a:t>
            </a:r>
            <a:r>
              <a:rPr lang="en-US" i="0" baseline="0" dirty="0" smtClean="0">
                <a:latin typeface="Arial" charset="0"/>
                <a:ea typeface="Arial" charset="0"/>
                <a:cs typeface="Arial" charset="0"/>
              </a:rPr>
              <a:t>e-liquid. </a:t>
            </a:r>
            <a:r>
              <a:rPr lang="en-US" i="0" baseline="0" dirty="0">
                <a:latin typeface="Arial" charset="0"/>
                <a:ea typeface="Arial" charset="0"/>
                <a:cs typeface="Arial" charset="0"/>
              </a:rPr>
              <a:t>The government has approved this chemical for ingesting </a:t>
            </a:r>
            <a:r>
              <a:rPr lang="en-US" i="0" baseline="0" dirty="0" smtClean="0">
                <a:latin typeface="Arial" charset="0"/>
                <a:ea typeface="Arial" charset="0"/>
                <a:cs typeface="Arial" charset="0"/>
              </a:rPr>
              <a:t>but </a:t>
            </a:r>
            <a:r>
              <a:rPr lang="en-US" i="0" baseline="0" dirty="0">
                <a:latin typeface="Arial" charset="0"/>
                <a:ea typeface="Arial" charset="0"/>
                <a:cs typeface="Arial" charset="0"/>
              </a:rPr>
              <a:t>not for inhaling (</a:t>
            </a:r>
            <a:r>
              <a:rPr lang="en-US" i="1" baseline="0" dirty="0">
                <a:latin typeface="Arial" charset="0"/>
                <a:ea typeface="Arial" charset="0"/>
                <a:cs typeface="Arial" charset="0"/>
              </a:rPr>
              <a:t>click). </a:t>
            </a:r>
            <a:endParaRPr lang="en-US" i="1" baseline="0" dirty="0" smtClean="0">
              <a:latin typeface="Arial" charset="0"/>
              <a:ea typeface="Arial" charset="0"/>
              <a:cs typeface="Arial" charset="0"/>
            </a:endParaRPr>
          </a:p>
          <a:p>
            <a:pPr marL="0" indent="0">
              <a:lnSpc>
                <a:spcPct val="200000"/>
              </a:lnSpc>
              <a:buFont typeface="Arial" charset="0"/>
              <a:buNone/>
            </a:pPr>
            <a:endParaRPr lang="en-US" i="1" baseline="0" dirty="0">
              <a:latin typeface="Arial" charset="0"/>
              <a:ea typeface="Arial" charset="0"/>
              <a:cs typeface="Arial" charset="0"/>
            </a:endParaRPr>
          </a:p>
          <a:p>
            <a:endParaRPr lang="en-US" dirty="0"/>
          </a:p>
        </p:txBody>
      </p:sp>
    </p:spTree>
    <p:extLst>
      <p:ext uri="{BB962C8B-B14F-4D97-AF65-F5344CB8AC3E}">
        <p14:creationId xmlns:p14="http://schemas.microsoft.com/office/powerpoint/2010/main" val="3103068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Our lungs are not built like our stomachs! </a:t>
            </a:r>
          </a:p>
          <a:p>
            <a:endParaRPr lang="en-US" dirty="0" smtClean="0"/>
          </a:p>
          <a:p>
            <a:r>
              <a:rPr lang="en-US" dirty="0" smtClean="0"/>
              <a:t>A majority of e-cigarette flavorings (75%) contain the chemical </a:t>
            </a:r>
            <a:r>
              <a:rPr lang="en-US" dirty="0" err="1" smtClean="0"/>
              <a:t>diacetyl</a:t>
            </a:r>
            <a:r>
              <a:rPr lang="en-US" dirty="0" smtClean="0"/>
              <a:t> → </a:t>
            </a:r>
            <a:r>
              <a:rPr lang="en-US" dirty="0" err="1" smtClean="0"/>
              <a:t>diacteyl</a:t>
            </a:r>
            <a:r>
              <a:rPr lang="en-US" dirty="0" smtClean="0"/>
              <a:t> is used in buttery flavoring when inhaled, it can lead to bronchiolitis obliterans, an</a:t>
            </a:r>
            <a:r>
              <a:rPr lang="en-US" baseline="0" dirty="0" smtClean="0"/>
              <a:t> </a:t>
            </a:r>
            <a:r>
              <a:rPr lang="en-US" dirty="0" smtClean="0"/>
              <a:t>irreversible lung disease commonly known as “popcorn lung”</a:t>
            </a:r>
          </a:p>
          <a:p>
            <a:endParaRPr lang="en-US" dirty="0" smtClean="0"/>
          </a:p>
          <a:p>
            <a:r>
              <a:rPr lang="en-US" dirty="0" smtClean="0"/>
              <a:t>The </a:t>
            </a:r>
            <a:r>
              <a:rPr lang="en-US" dirty="0" err="1" smtClean="0"/>
              <a:t>diacetyl</a:t>
            </a:r>
            <a:r>
              <a:rPr lang="en-US" dirty="0" smtClean="0"/>
              <a:t> enters the body and causes inflammation, scarring and constriction of the airways in the lungs</a:t>
            </a:r>
          </a:p>
          <a:p>
            <a:r>
              <a:rPr lang="en-US" dirty="0" smtClean="0"/>
              <a:t>This can be FATAL</a:t>
            </a:r>
          </a:p>
          <a:p>
            <a:endParaRPr lang="en-US" dirty="0" smtClean="0"/>
          </a:p>
          <a:p>
            <a:endParaRPr lang="en-US" dirty="0" smtClean="0"/>
          </a:p>
          <a:p>
            <a:r>
              <a:rPr lang="en-US" dirty="0" smtClean="0"/>
              <a:t>The</a:t>
            </a:r>
            <a:r>
              <a:rPr lang="en-US" baseline="0" dirty="0" smtClean="0"/>
              <a:t> disease is nicknamed popcorn lung b/c over a decade ago, workers in a microwave popcorn factory were sickened by breathing in </a:t>
            </a:r>
            <a:r>
              <a:rPr lang="en-US" baseline="0" dirty="0" err="1" smtClean="0"/>
              <a:t>diacetyl</a:t>
            </a:r>
            <a:r>
              <a:rPr lang="en-US" baseline="0" dirty="0" smtClean="0"/>
              <a:t> (which was used in foods like popcorn, caramel and dairy products) </a:t>
            </a:r>
            <a:r>
              <a:rPr lang="en-US" baseline="0" dirty="0" smtClean="0">
                <a:sym typeface="Wingdings" panose="05000000000000000000" pitchFamily="2" charset="2"/>
              </a:rPr>
              <a:t> The chemical ended up being linked to deaths and hundreds of cases of bronchiolitis obliterans)  the major popcorn manufacturers removed </a:t>
            </a:r>
            <a:r>
              <a:rPr lang="en-US" baseline="0" dirty="0" err="1" smtClean="0">
                <a:sym typeface="Wingdings" panose="05000000000000000000" pitchFamily="2" charset="2"/>
              </a:rPr>
              <a:t>diacetyl</a:t>
            </a:r>
            <a:r>
              <a:rPr lang="en-US" baseline="0" dirty="0" smtClean="0">
                <a:sym typeface="Wingdings" panose="05000000000000000000" pitchFamily="2" charset="2"/>
              </a:rPr>
              <a:t> from their products, but now people are still exposed to this chemical through e-cigarette vapor</a:t>
            </a:r>
            <a:endParaRPr lang="en-US" dirty="0" smtClean="0"/>
          </a:p>
          <a:p>
            <a:endParaRPr lang="en-US" dirty="0" smtClean="0"/>
          </a:p>
          <a:p>
            <a:endParaRPr lang="en-US" dirty="0" smtClean="0"/>
          </a:p>
          <a:p>
            <a:r>
              <a:rPr lang="en-US" dirty="0" smtClean="0"/>
              <a:t>			Question 5 on the test</a:t>
            </a:r>
            <a:endParaRPr lang="en-US" dirty="0"/>
          </a:p>
        </p:txBody>
      </p:sp>
      <p:sp>
        <p:nvSpPr>
          <p:cNvPr id="4" name="Slide Number Placeholder 3"/>
          <p:cNvSpPr>
            <a:spLocks noGrp="1"/>
          </p:cNvSpPr>
          <p:nvPr>
            <p:ph type="sldNum" sz="quarter" idx="10"/>
          </p:nvPr>
        </p:nvSpPr>
        <p:spPr/>
        <p:txBody>
          <a:bodyPr/>
          <a:lstStyle/>
          <a:p>
            <a:fld id="{90159BAC-C43E-4060-984F-9E4CC9EBCD9B}" type="slidenum">
              <a:rPr lang="en-US" smtClean="0"/>
              <a:t>11</a:t>
            </a:fld>
            <a:endParaRPr lang="en-US"/>
          </a:p>
        </p:txBody>
      </p:sp>
    </p:spTree>
    <p:extLst>
      <p:ext uri="{BB962C8B-B14F-4D97-AF65-F5344CB8AC3E}">
        <p14:creationId xmlns:p14="http://schemas.microsoft.com/office/powerpoint/2010/main" val="3756329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695325"/>
            <a:ext cx="4630737" cy="3475038"/>
          </a:xfrm>
        </p:spPr>
      </p:sp>
      <p:sp>
        <p:nvSpPr>
          <p:cNvPr id="3" name="Notes Placeholder 2"/>
          <p:cNvSpPr>
            <a:spLocks noGrp="1"/>
          </p:cNvSpPr>
          <p:nvPr>
            <p:ph type="body" idx="1"/>
          </p:nvPr>
        </p:nvSpPr>
        <p:spPr/>
        <p:txBody>
          <a:bodyPr/>
          <a:lstStyle/>
          <a:p>
            <a:r>
              <a:rPr lang="en-US" i="1" dirty="0">
                <a:latin typeface="Arial" charset="0"/>
                <a:ea typeface="Arial" charset="0"/>
                <a:cs typeface="Arial" charset="0"/>
              </a:rPr>
              <a:t>Teacher</a:t>
            </a:r>
            <a:r>
              <a:rPr lang="en-US" i="1" baseline="0" dirty="0">
                <a:latin typeface="Arial" charset="0"/>
                <a:ea typeface="Arial" charset="0"/>
                <a:cs typeface="Arial" charset="0"/>
              </a:rPr>
              <a:t> Talking Points</a:t>
            </a:r>
            <a:r>
              <a:rPr lang="en-US" i="1" baseline="0" dirty="0" smtClean="0">
                <a:latin typeface="Arial" charset="0"/>
                <a:ea typeface="Arial" charset="0"/>
                <a:cs typeface="Arial" charset="0"/>
              </a:rPr>
              <a:t>: What do we know about the long term effects of e-cigarettes?</a:t>
            </a:r>
          </a:p>
          <a:p>
            <a:endParaRPr lang="en-US" i="1" baseline="0" dirty="0">
              <a:latin typeface="Arial" charset="0"/>
              <a:ea typeface="Arial" charset="0"/>
              <a:cs typeface="Arial" charset="0"/>
            </a:endParaRPr>
          </a:p>
          <a:p>
            <a:pPr marL="289036" indent="-289036">
              <a:buFont typeface="Arial" charset="0"/>
              <a:buChar char="•"/>
            </a:pPr>
            <a:r>
              <a:rPr lang="en-US" i="0" baseline="0" dirty="0">
                <a:latin typeface="Arial" charset="0"/>
                <a:ea typeface="Arial" charset="0"/>
                <a:cs typeface="Arial" charset="0"/>
              </a:rPr>
              <a:t>Since </a:t>
            </a:r>
            <a:r>
              <a:rPr lang="en-US" i="0" baseline="0" dirty="0" smtClean="0">
                <a:latin typeface="Arial" charset="0"/>
                <a:ea typeface="Arial" charset="0"/>
                <a:cs typeface="Arial" charset="0"/>
              </a:rPr>
              <a:t>these products </a:t>
            </a:r>
            <a:r>
              <a:rPr lang="en-US" i="0" baseline="0" dirty="0">
                <a:latin typeface="Arial" charset="0"/>
                <a:ea typeface="Arial" charset="0"/>
                <a:cs typeface="Arial" charset="0"/>
              </a:rPr>
              <a:t>are so new and health professionals can’t fast forward into the future, all of the long-term consequences </a:t>
            </a:r>
            <a:r>
              <a:rPr lang="en-US" i="0" baseline="0" dirty="0" smtClean="0">
                <a:latin typeface="Arial" charset="0"/>
                <a:ea typeface="Arial" charset="0"/>
                <a:cs typeface="Arial" charset="0"/>
              </a:rPr>
              <a:t>are </a:t>
            </a:r>
            <a:r>
              <a:rPr lang="en-US" i="0" baseline="0" dirty="0">
                <a:latin typeface="Arial" charset="0"/>
                <a:ea typeface="Arial" charset="0"/>
                <a:cs typeface="Arial" charset="0"/>
              </a:rPr>
              <a:t>impossible to </a:t>
            </a:r>
            <a:r>
              <a:rPr lang="en-US" i="0" baseline="0" dirty="0" smtClean="0">
                <a:latin typeface="Arial" charset="0"/>
                <a:ea typeface="Arial" charset="0"/>
                <a:cs typeface="Arial" charset="0"/>
              </a:rPr>
              <a:t>predict</a:t>
            </a:r>
            <a:endParaRPr lang="en-US" i="0" baseline="0" dirty="0">
              <a:latin typeface="Arial" charset="0"/>
              <a:ea typeface="Arial" charset="0"/>
              <a:cs typeface="Arial" charset="0"/>
            </a:endParaRPr>
          </a:p>
          <a:p>
            <a:pPr marL="289036" indent="-289036">
              <a:buFont typeface="Arial" charset="0"/>
              <a:buChar char="•"/>
            </a:pPr>
            <a:r>
              <a:rPr lang="en-US" i="0" baseline="0" dirty="0">
                <a:latin typeface="Arial" charset="0"/>
                <a:ea typeface="Arial" charset="0"/>
                <a:cs typeface="Arial" charset="0"/>
              </a:rPr>
              <a:t>Based on what we do know today from research on the chemicals found in </a:t>
            </a:r>
            <a:r>
              <a:rPr lang="en-US" i="0" baseline="0" dirty="0" smtClean="0">
                <a:latin typeface="Arial" charset="0"/>
                <a:ea typeface="Arial" charset="0"/>
                <a:cs typeface="Arial" charset="0"/>
              </a:rPr>
              <a:t>e-cigarettes, </a:t>
            </a:r>
            <a:r>
              <a:rPr lang="en-US" i="0" baseline="0" dirty="0">
                <a:latin typeface="Arial" charset="0"/>
                <a:ea typeface="Arial" charset="0"/>
                <a:cs typeface="Arial" charset="0"/>
              </a:rPr>
              <a:t>we can say that these products are not harmless to the user or the people around them. </a:t>
            </a:r>
          </a:p>
          <a:p>
            <a:pPr marL="289036" indent="-289036">
              <a:buFont typeface="Arial" charset="0"/>
              <a:buChar char="•"/>
            </a:pPr>
            <a:r>
              <a:rPr lang="en-US" i="0" baseline="0" dirty="0" smtClean="0">
                <a:latin typeface="Arial" charset="0"/>
                <a:ea typeface="Arial" charset="0"/>
                <a:cs typeface="Arial" charset="0"/>
              </a:rPr>
              <a:t>Think about it, for </a:t>
            </a:r>
            <a:r>
              <a:rPr lang="en-US" dirty="0">
                <a:latin typeface="Arial" charset="0"/>
                <a:ea typeface="Arial" charset="0"/>
                <a:cs typeface="Arial" charset="0"/>
              </a:rPr>
              <a:t>close to 20 years, health professionals did not know the long term effects of cigarette smoke either. </a:t>
            </a:r>
          </a:p>
          <a:p>
            <a:pPr marL="289036" indent="-289036">
              <a:buFont typeface="Arial" charset="0"/>
              <a:buChar char="•"/>
            </a:pPr>
            <a:r>
              <a:rPr lang="en-US" dirty="0">
                <a:latin typeface="Arial" charset="0"/>
                <a:ea typeface="Arial" charset="0"/>
                <a:cs typeface="Arial" charset="0"/>
              </a:rPr>
              <a:t>Just</a:t>
            </a:r>
            <a:r>
              <a:rPr lang="en-US" baseline="0" dirty="0">
                <a:latin typeface="Arial" charset="0"/>
                <a:ea typeface="Arial" charset="0"/>
                <a:cs typeface="Arial" charset="0"/>
              </a:rPr>
              <a:t> imagine what else we will </a:t>
            </a:r>
            <a:r>
              <a:rPr lang="en-US" baseline="0" dirty="0" smtClean="0">
                <a:latin typeface="Arial" charset="0"/>
                <a:ea typeface="Arial" charset="0"/>
                <a:cs typeface="Arial" charset="0"/>
              </a:rPr>
              <a:t>know about e-cigarettes </a:t>
            </a:r>
            <a:r>
              <a:rPr lang="en-US" baseline="0" dirty="0">
                <a:latin typeface="Arial" charset="0"/>
                <a:ea typeface="Arial" charset="0"/>
                <a:cs typeface="Arial" charset="0"/>
              </a:rPr>
              <a:t>in another 10 </a:t>
            </a:r>
            <a:r>
              <a:rPr lang="en-US" baseline="0" dirty="0" smtClean="0">
                <a:latin typeface="Arial" charset="0"/>
                <a:ea typeface="Arial" charset="0"/>
                <a:cs typeface="Arial" charset="0"/>
              </a:rPr>
              <a:t>years</a:t>
            </a:r>
            <a:endParaRPr lang="en-US" baseline="0" dirty="0">
              <a:latin typeface="Arial" charset="0"/>
              <a:ea typeface="Arial" charset="0"/>
              <a:cs typeface="Arial" charset="0"/>
            </a:endParaRPr>
          </a:p>
        </p:txBody>
      </p:sp>
    </p:spTree>
    <p:extLst>
      <p:ext uri="{BB962C8B-B14F-4D97-AF65-F5344CB8AC3E}">
        <p14:creationId xmlns:p14="http://schemas.microsoft.com/office/powerpoint/2010/main" val="4052084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Arkansas Department of Health released a public health advisory on the dangers of E-cigarettes: These bullet points summarize the advisory</a:t>
            </a:r>
          </a:p>
          <a:p>
            <a:endParaRPr lang="en-US" dirty="0" smtClean="0"/>
          </a:p>
          <a:p>
            <a:r>
              <a:rPr lang="en-US" dirty="0" smtClean="0"/>
              <a:t> A lot is unknown about the long-term health effects of e-cigarettes at this time, because they are still so new to the market. But this is what we DO know.</a:t>
            </a:r>
          </a:p>
          <a:p>
            <a:pPr marL="171450" indent="-171450">
              <a:buFont typeface="Arial" panose="020B0604020202020204" pitchFamily="34" charset="0"/>
              <a:buChar char="•"/>
            </a:pPr>
            <a:r>
              <a:rPr lang="en-US" dirty="0" smtClean="0"/>
              <a:t>they pose both known and unknown health risks to both users and non-users </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2nd hand aerosol contains nicotine, propylene glycol and other tobacco related contaminants that bystanders can</a:t>
            </a:r>
            <a:r>
              <a:rPr lang="en-US" baseline="0" dirty="0" smtClean="0"/>
              <a:t> inhale </a:t>
            </a:r>
            <a:endParaRPr lang="en-US" dirty="0" smtClean="0"/>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The flavorings used in e</a:t>
            </a:r>
            <a:r>
              <a:rPr lang="en-US" baseline="0" dirty="0" smtClean="0"/>
              <a:t> liquids </a:t>
            </a:r>
            <a:r>
              <a:rPr lang="en-US" dirty="0" smtClean="0"/>
              <a:t>have not been recognized as safe for inhalation by the FDA</a:t>
            </a:r>
          </a:p>
          <a:p>
            <a:endParaRPr lang="en-US" dirty="0" smtClean="0"/>
          </a:p>
          <a:p>
            <a:r>
              <a:rPr lang="en-US" dirty="0" smtClean="0"/>
              <a:t>Bottom</a:t>
            </a:r>
            <a:r>
              <a:rPr lang="en-US" baseline="0" dirty="0" smtClean="0"/>
              <a:t> line: These products are not harmless</a:t>
            </a:r>
            <a:endParaRPr lang="en-US" dirty="0" smtClean="0"/>
          </a:p>
          <a:p>
            <a:endParaRPr lang="en-US" dirty="0"/>
          </a:p>
        </p:txBody>
      </p:sp>
      <p:sp>
        <p:nvSpPr>
          <p:cNvPr id="4" name="Slide Number Placeholder 3"/>
          <p:cNvSpPr>
            <a:spLocks noGrp="1"/>
          </p:cNvSpPr>
          <p:nvPr>
            <p:ph type="sldNum" sz="quarter" idx="10"/>
          </p:nvPr>
        </p:nvSpPr>
        <p:spPr/>
        <p:txBody>
          <a:bodyPr/>
          <a:lstStyle/>
          <a:p>
            <a:fld id="{90159BAC-C43E-4060-984F-9E4CC9EBCD9B}" type="slidenum">
              <a:rPr lang="en-US" smtClean="0"/>
              <a:t>13</a:t>
            </a:fld>
            <a:endParaRPr lang="en-US"/>
          </a:p>
        </p:txBody>
      </p:sp>
    </p:spTree>
    <p:extLst>
      <p:ext uri="{BB962C8B-B14F-4D97-AF65-F5344CB8AC3E}">
        <p14:creationId xmlns:p14="http://schemas.microsoft.com/office/powerpoint/2010/main" val="164169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Displayed here is</a:t>
            </a:r>
            <a:r>
              <a:rPr lang="en-US" baseline="0" dirty="0" smtClean="0"/>
              <a:t> a list of major relevant products and terms </a:t>
            </a:r>
          </a:p>
          <a:p>
            <a:endParaRPr lang="en-US" baseline="0" dirty="0" smtClean="0"/>
          </a:p>
          <a:p>
            <a:pPr marL="171450" indent="-171450">
              <a:buFont typeface="Arial" panose="020B0604020202020204" pitchFamily="34" charset="0"/>
              <a:buChar char="•"/>
            </a:pPr>
            <a:r>
              <a:rPr lang="en-US" baseline="0" dirty="0" smtClean="0"/>
              <a:t>This is an ever changing and ever growing market; New products continue to arrive on the market, and young people are constantly coming up with new slang for these harmful products</a:t>
            </a:r>
          </a:p>
          <a:p>
            <a:endParaRPr lang="en-US" baseline="0" dirty="0" smtClean="0"/>
          </a:p>
          <a:p>
            <a:pPr marL="171450" indent="-171450">
              <a:buFont typeface="Arial" panose="020B0604020202020204" pitchFamily="34" charset="0"/>
              <a:buChar char="•"/>
            </a:pPr>
            <a:r>
              <a:rPr lang="en-US" baseline="0" dirty="0" smtClean="0"/>
              <a:t>Highlighted are some of the terms that are associated with JUUL</a:t>
            </a:r>
          </a:p>
          <a:p>
            <a:endParaRPr lang="en-US" baseline="0" dirty="0" smtClean="0"/>
          </a:p>
          <a:p>
            <a:pPr marL="171450" indent="-171450">
              <a:buFont typeface="Arial" panose="020B0604020202020204" pitchFamily="34" charset="0"/>
              <a:buChar char="•"/>
            </a:pPr>
            <a:r>
              <a:rPr lang="en-US" baseline="0" dirty="0" smtClean="0"/>
              <a:t>Keep in mind, with the market still evolving, the favored terminology used by young people changes quickly</a:t>
            </a:r>
            <a:endParaRPr lang="en-US" dirty="0"/>
          </a:p>
        </p:txBody>
      </p:sp>
      <p:sp>
        <p:nvSpPr>
          <p:cNvPr id="4" name="Slide Number Placeholder 3"/>
          <p:cNvSpPr>
            <a:spLocks noGrp="1"/>
          </p:cNvSpPr>
          <p:nvPr>
            <p:ph type="sldNum" sz="quarter" idx="10"/>
          </p:nvPr>
        </p:nvSpPr>
        <p:spPr/>
        <p:txBody>
          <a:bodyPr/>
          <a:lstStyle/>
          <a:p>
            <a:fld id="{90159BAC-C43E-4060-984F-9E4CC9EBCD9B}" type="slidenum">
              <a:rPr lang="en-US" smtClean="0"/>
              <a:t>14</a:t>
            </a:fld>
            <a:endParaRPr lang="en-US"/>
          </a:p>
        </p:txBody>
      </p:sp>
    </p:spTree>
    <p:extLst>
      <p:ext uri="{BB962C8B-B14F-4D97-AF65-F5344CB8AC3E}">
        <p14:creationId xmlns:p14="http://schemas.microsoft.com/office/powerpoint/2010/main" val="2281463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1:notes"/>
          <p:cNvSpPr>
            <a:spLocks noGrp="1" noRot="1" noChangeAspect="1"/>
          </p:cNvSpPr>
          <p:nvPr>
            <p:ph type="sldImg" idx="2"/>
          </p:nvPr>
        </p:nvSpPr>
        <p:spPr>
          <a:xfrm>
            <a:off x="2881313" y="520700"/>
            <a:ext cx="3473450" cy="26066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11:notes"/>
          <p:cNvSpPr txBox="1">
            <a:spLocks noGrp="1"/>
          </p:cNvSpPr>
          <p:nvPr>
            <p:ph type="body" idx="1"/>
          </p:nvPr>
        </p:nvSpPr>
        <p:spPr>
          <a:xfrm>
            <a:off x="923608" y="3301286"/>
            <a:ext cx="7388860" cy="3127534"/>
          </a:xfrm>
          <a:prstGeom prst="rect">
            <a:avLst/>
          </a:prstGeom>
          <a:noFill/>
          <a:ln>
            <a:noFill/>
          </a:ln>
        </p:spPr>
        <p:txBody>
          <a:bodyPr spcFirstLastPara="1" wrap="square" lIns="92476" tIns="46226" rIns="92476" bIns="46226" anchor="t" anchorCtr="0">
            <a:noAutofit/>
          </a:bodyPr>
          <a:lstStyle/>
          <a:p>
            <a:pPr marL="0" indent="0"/>
            <a:r>
              <a:rPr lang="en-US" dirty="0" smtClean="0"/>
              <a:t>So that was your e-cig 101</a:t>
            </a:r>
          </a:p>
          <a:p>
            <a:pPr marL="171450" indent="-171450">
              <a:buFont typeface="Arial" panose="020B0604020202020204" pitchFamily="34" charset="0"/>
              <a:buChar char="•"/>
            </a:pPr>
            <a:r>
              <a:rPr lang="en-US" dirty="0" smtClean="0"/>
              <a:t>Now, I’ll introduce</a:t>
            </a:r>
            <a:r>
              <a:rPr lang="en-US" baseline="0" dirty="0" smtClean="0"/>
              <a:t> you to the JUUL</a:t>
            </a:r>
          </a:p>
          <a:p>
            <a:pPr marL="171450" indent="-171450">
              <a:buFont typeface="Arial" panose="020B0604020202020204" pitchFamily="34" charset="0"/>
              <a:buChar char="•"/>
            </a:pPr>
            <a:r>
              <a:rPr lang="en-US" baseline="0" dirty="0" smtClean="0"/>
              <a:t>I want to start by showing you a short KATV news clip on JUUL’s growing popularity among teens</a:t>
            </a:r>
          </a:p>
          <a:p>
            <a:pPr marL="171450" indent="-171450">
              <a:buFont typeface="Arial" panose="020B0604020202020204" pitchFamily="34" charset="0"/>
              <a:buChar char="•"/>
            </a:pPr>
            <a:r>
              <a:rPr lang="en-US" baseline="0" dirty="0" smtClean="0"/>
              <a:t>Our own, Dr. Wheeler, was actually interviewed for this piece</a:t>
            </a:r>
            <a:endParaRPr lang="en-US" dirty="0" smtClean="0"/>
          </a:p>
          <a:p>
            <a:pPr marL="0" indent="0"/>
            <a:endParaRPr lang="en-US" dirty="0" smtClean="0"/>
          </a:p>
          <a:p>
            <a:pPr marL="0" indent="0"/>
            <a:endParaRPr dirty="0"/>
          </a:p>
        </p:txBody>
      </p:sp>
      <p:sp>
        <p:nvSpPr>
          <p:cNvPr id="175" name="Google Shape;175;p11:notes"/>
          <p:cNvSpPr txBox="1">
            <a:spLocks noGrp="1"/>
          </p:cNvSpPr>
          <p:nvPr>
            <p:ph type="sldNum" idx="12"/>
          </p:nvPr>
        </p:nvSpPr>
        <p:spPr>
          <a:xfrm>
            <a:off x="5232173" y="6600963"/>
            <a:ext cx="4002299" cy="347504"/>
          </a:xfrm>
          <a:prstGeom prst="rect">
            <a:avLst/>
          </a:prstGeom>
          <a:noFill/>
          <a:ln>
            <a:noFill/>
          </a:ln>
        </p:spPr>
        <p:txBody>
          <a:bodyPr spcFirstLastPara="1" wrap="square" lIns="92476" tIns="46226" rIns="92476" bIns="46226" anchor="b" anchorCtr="0">
            <a:noAutofit/>
          </a:bodyPr>
          <a:lstStyle/>
          <a:p>
            <a:pPr algn="r"/>
            <a:fld id="{00000000-1234-1234-1234-123412341234}" type="slidenum">
              <a:rPr lang="en-US" sz="1200">
                <a:solidFill>
                  <a:schemeClr val="dk1"/>
                </a:solidFill>
                <a:latin typeface="Calibri"/>
                <a:ea typeface="Calibri"/>
                <a:cs typeface="Calibri"/>
                <a:sym typeface="Calibri"/>
              </a:rPr>
              <a:pPr algn="r"/>
              <a:t>15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4331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29:notes"/>
          <p:cNvSpPr>
            <a:spLocks noGrp="1" noRot="1" noChangeAspect="1"/>
          </p:cNvSpPr>
          <p:nvPr>
            <p:ph type="sldImg" idx="2"/>
          </p:nvPr>
        </p:nvSpPr>
        <p:spPr>
          <a:xfrm>
            <a:off x="2881313" y="520700"/>
            <a:ext cx="3473450" cy="26066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29:notes"/>
          <p:cNvSpPr txBox="1">
            <a:spLocks noGrp="1"/>
          </p:cNvSpPr>
          <p:nvPr>
            <p:ph type="body" idx="1"/>
          </p:nvPr>
        </p:nvSpPr>
        <p:spPr>
          <a:xfrm>
            <a:off x="923608" y="3301286"/>
            <a:ext cx="7388860" cy="3127534"/>
          </a:xfrm>
          <a:prstGeom prst="rect">
            <a:avLst/>
          </a:prstGeom>
          <a:noFill/>
          <a:ln>
            <a:noFill/>
          </a:ln>
        </p:spPr>
        <p:txBody>
          <a:bodyPr spcFirstLastPara="1" wrap="square" lIns="92476" tIns="46226" rIns="92476" bIns="46226" anchor="t" anchorCtr="0">
            <a:noAutofit/>
          </a:bodyPr>
          <a:lstStyle/>
          <a:p>
            <a:pPr marL="0" indent="0"/>
            <a:endParaRPr dirty="0"/>
          </a:p>
          <a:p>
            <a:pPr marL="0" indent="0"/>
            <a:r>
              <a:rPr lang="en-US" dirty="0"/>
              <a:t>The popularity of the </a:t>
            </a:r>
            <a:r>
              <a:rPr lang="en-US" dirty="0" err="1"/>
              <a:t>Juul</a:t>
            </a:r>
            <a:r>
              <a:rPr lang="en-US" dirty="0"/>
              <a:t> has exploded in the last 2 years </a:t>
            </a:r>
            <a:r>
              <a:rPr lang="en-US" dirty="0" smtClean="0"/>
              <a:t>If </a:t>
            </a:r>
            <a:r>
              <a:rPr lang="en-US" dirty="0"/>
              <a:t>you look at the graph you see that </a:t>
            </a:r>
            <a:r>
              <a:rPr lang="en-US" b="1" dirty="0"/>
              <a:t>sales increased more than 600% in 2017</a:t>
            </a:r>
            <a:r>
              <a:rPr lang="en-US" dirty="0"/>
              <a:t>→ it surpassed all of the other </a:t>
            </a:r>
            <a:r>
              <a:rPr lang="en-US" dirty="0" smtClean="0"/>
              <a:t>e-cigs</a:t>
            </a:r>
          </a:p>
          <a:p>
            <a:pPr marL="0" indent="0"/>
            <a:endParaRPr dirty="0"/>
          </a:p>
          <a:p>
            <a:pPr marL="0" indent="0"/>
            <a:r>
              <a:rPr lang="en-US" dirty="0"/>
              <a:t>According to data from Wells Fargo, </a:t>
            </a:r>
            <a:r>
              <a:rPr lang="en-US" dirty="0" err="1"/>
              <a:t>Juul</a:t>
            </a:r>
            <a:r>
              <a:rPr lang="en-US" dirty="0"/>
              <a:t> sales </a:t>
            </a:r>
            <a:r>
              <a:rPr lang="en-US" b="1" dirty="0"/>
              <a:t>currently represent 64% of the market share</a:t>
            </a:r>
            <a:r>
              <a:rPr lang="en-US" dirty="0"/>
              <a:t> → </a:t>
            </a:r>
            <a:r>
              <a:rPr lang="en-US" dirty="0" err="1"/>
              <a:t>Juul</a:t>
            </a:r>
            <a:r>
              <a:rPr lang="en-US" dirty="0"/>
              <a:t> is dominating the market now → if we’re going to battle e-cigs, we’ve found </a:t>
            </a:r>
            <a:r>
              <a:rPr lang="en-US" dirty="0" smtClean="0"/>
              <a:t>a good target</a:t>
            </a:r>
          </a:p>
          <a:p>
            <a:pPr marL="0" indent="0"/>
            <a:endParaRPr lang="en-US" b="1" dirty="0" smtClean="0"/>
          </a:p>
          <a:p>
            <a:pPr marL="0" indent="0"/>
            <a:r>
              <a:rPr lang="en-US" b="0" dirty="0" smtClean="0"/>
              <a:t>And</a:t>
            </a:r>
            <a:r>
              <a:rPr lang="en-US" b="0" baseline="0" dirty="0" smtClean="0"/>
              <a:t> just to speak a little bit more to the popularity of this product (hold up newspaper article) USA today published an article last Friday on the JUUL; The article is titled “A new epidemic: Rampant use of JUULS at schools”. I encourage all of you to go find it and read it on your own time</a:t>
            </a:r>
            <a:endParaRPr b="0" dirty="0"/>
          </a:p>
        </p:txBody>
      </p:sp>
      <p:sp>
        <p:nvSpPr>
          <p:cNvPr id="422" name="Google Shape;422;p29:notes"/>
          <p:cNvSpPr txBox="1">
            <a:spLocks noGrp="1"/>
          </p:cNvSpPr>
          <p:nvPr>
            <p:ph type="sldNum" idx="12"/>
          </p:nvPr>
        </p:nvSpPr>
        <p:spPr>
          <a:xfrm>
            <a:off x="5232173" y="6600963"/>
            <a:ext cx="4002299" cy="347504"/>
          </a:xfrm>
          <a:prstGeom prst="rect">
            <a:avLst/>
          </a:prstGeom>
          <a:noFill/>
          <a:ln>
            <a:noFill/>
          </a:ln>
        </p:spPr>
        <p:txBody>
          <a:bodyPr spcFirstLastPara="1" wrap="square" lIns="92476" tIns="46226" rIns="92476" bIns="46226" anchor="b" anchorCtr="0">
            <a:noAutofit/>
          </a:bodyPr>
          <a:lstStyle/>
          <a:p>
            <a:pPr algn="r"/>
            <a:fld id="{00000000-1234-1234-1234-123412341234}" type="slidenum">
              <a:rPr lang="en-US" sz="1200">
                <a:solidFill>
                  <a:schemeClr val="dk1"/>
                </a:solidFill>
                <a:latin typeface="Calibri"/>
                <a:ea typeface="Calibri"/>
                <a:cs typeface="Calibri"/>
                <a:sym typeface="Calibri"/>
              </a:rPr>
              <a:pPr algn="r"/>
              <a:t>16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87770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Quick recap of what we heard in the clip</a:t>
            </a:r>
          </a:p>
          <a:p>
            <a:endParaRPr lang="en-US" dirty="0" smtClean="0"/>
          </a:p>
          <a:p>
            <a:pPr marL="171450" indent="-171450">
              <a:buFont typeface="Arial" panose="020B0604020202020204" pitchFamily="34" charset="0"/>
              <a:buChar char="•"/>
            </a:pPr>
            <a:r>
              <a:rPr lang="en-US" dirty="0" smtClean="0"/>
              <a:t>It’s </a:t>
            </a:r>
            <a:r>
              <a:rPr lang="en-US" baseline="0" dirty="0" smtClean="0"/>
              <a:t>a an e-cigarette that looks like a USB flash drive and charges in a computer</a:t>
            </a:r>
          </a:p>
          <a:p>
            <a:pPr marL="171450" indent="-171450">
              <a:buFont typeface="Arial" panose="020B0604020202020204" pitchFamily="34" charset="0"/>
              <a:buChar char="•"/>
            </a:pPr>
            <a:r>
              <a:rPr lang="en-US" baseline="0" dirty="0" smtClean="0"/>
              <a:t>A JUUL pod contains as much nicotine as an entire pack of cigarettes</a:t>
            </a:r>
          </a:p>
          <a:p>
            <a:pPr marL="171450" indent="-171450">
              <a:buFont typeface="Arial" panose="020B0604020202020204" pitchFamily="34" charset="0"/>
              <a:buChar char="•"/>
            </a:pPr>
            <a:r>
              <a:rPr lang="en-US" baseline="0" dirty="0" smtClean="0"/>
              <a:t>And it now accounts for more than half of the e-cigarette market </a:t>
            </a:r>
          </a:p>
          <a:p>
            <a:pPr marL="171450" indent="-171450">
              <a:buFont typeface="Arial" panose="020B0604020202020204" pitchFamily="34" charset="0"/>
              <a:buChar char="•"/>
            </a:pPr>
            <a:r>
              <a:rPr lang="en-US" baseline="0" dirty="0" smtClean="0"/>
              <a:t>The JUUL is particularly popular among middle and high school students</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History</a:t>
            </a:r>
          </a:p>
          <a:p>
            <a:pPr marL="171450" indent="-171450">
              <a:buFont typeface="Arial" panose="020B0604020202020204" pitchFamily="34" charset="0"/>
              <a:buChar char="•"/>
            </a:pPr>
            <a:r>
              <a:rPr lang="en-US" baseline="0" dirty="0" smtClean="0"/>
              <a:t>The device was created in 2007 by students from the Stanford design program as  part of their thesis. (it’s worth noting that Stanford is the alma mater of many Apple designers; we can clearly see that influence in the design of the JUUL)  </a:t>
            </a:r>
          </a:p>
          <a:p>
            <a:pPr marL="171450" indent="-171450">
              <a:buFont typeface="Arial" panose="020B0604020202020204" pitchFamily="34" charset="0"/>
              <a:buChar char="•"/>
            </a:pPr>
            <a:r>
              <a:rPr lang="en-US" baseline="0" dirty="0" smtClean="0"/>
              <a:t>The product made its debut in 2015 under the name of JUUL - distributed by PAX Lab. </a:t>
            </a:r>
          </a:p>
          <a:p>
            <a:pPr marL="171450" indent="-171450">
              <a:buFont typeface="Arial" panose="020B0604020202020204" pitchFamily="34" charset="0"/>
              <a:buChar char="•"/>
            </a:pPr>
            <a:r>
              <a:rPr lang="en-US" baseline="0" dirty="0" smtClean="0"/>
              <a:t>As of 2017, JUUL has become an independent company, JUUL Labs Inc. under the umbrella of PAX Labs. </a:t>
            </a:r>
          </a:p>
          <a:p>
            <a:pPr marL="0" indent="0">
              <a:buFont typeface="Arial" panose="020B0604020202020204" pitchFamily="34" charset="0"/>
              <a:buNone/>
            </a:pPr>
            <a:endParaRPr lang="en-US" baseline="0" dirty="0" smtClean="0"/>
          </a:p>
          <a:p>
            <a:pPr marL="0" indent="0">
              <a:buFont typeface="Arial" panose="020B0604020202020204" pitchFamily="34" charset="0"/>
              <a:buNone/>
            </a:pPr>
            <a:endParaRPr lang="en-US" baseline="0" dirty="0" smtClean="0"/>
          </a:p>
          <a:p>
            <a:pPr marL="0" indent="0">
              <a:buFont typeface="Arial" panose="020B0604020202020204" pitchFamily="34" charset="0"/>
              <a:buNone/>
            </a:pPr>
            <a:endParaRPr lang="en-US" baseline="0" dirty="0" smtClean="0"/>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Number 11 on the quiz</a:t>
            </a:r>
          </a:p>
          <a:p>
            <a:pPr marL="0" indent="0">
              <a:buFont typeface="Arial" panose="020B0604020202020204" pitchFamily="34" charset="0"/>
              <a:buNone/>
            </a:pPr>
            <a:r>
              <a:rPr lang="en-US" baseline="0" dirty="0" smtClean="0"/>
              <a:t>Number 1 on the quiz</a:t>
            </a:r>
          </a:p>
          <a:p>
            <a:pPr marL="0" indent="0">
              <a:buFont typeface="Arial" panose="020B0604020202020204" pitchFamily="34" charset="0"/>
              <a:buNone/>
            </a:pPr>
            <a:r>
              <a:rPr lang="en-US" baseline="0" dirty="0" smtClean="0"/>
              <a:t>Number 2 on the quiz</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90159BAC-C43E-4060-984F-9E4CC9EBCD9B}" type="slidenum">
              <a:rPr lang="en-US" smtClean="0"/>
              <a:t>17</a:t>
            </a:fld>
            <a:endParaRPr lang="en-US"/>
          </a:p>
        </p:txBody>
      </p:sp>
    </p:spTree>
    <p:extLst>
      <p:ext uri="{BB962C8B-B14F-4D97-AF65-F5344CB8AC3E}">
        <p14:creationId xmlns:p14="http://schemas.microsoft.com/office/powerpoint/2010/main" val="3956402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695325"/>
            <a:ext cx="4630737" cy="3475038"/>
          </a:xfrm>
        </p:spPr>
      </p:sp>
      <p:sp>
        <p:nvSpPr>
          <p:cNvPr id="3" name="Notes Placeholder 2"/>
          <p:cNvSpPr>
            <a:spLocks noGrp="1"/>
          </p:cNvSpPr>
          <p:nvPr>
            <p:ph type="body" idx="1"/>
          </p:nvPr>
        </p:nvSpPr>
        <p:spPr/>
        <p:txBody>
          <a:bodyPr/>
          <a:lstStyle/>
          <a:p>
            <a:r>
              <a:rPr lang="en-US" i="1" dirty="0">
                <a:latin typeface="Arial" charset="0"/>
                <a:ea typeface="Arial" charset="0"/>
                <a:cs typeface="Arial" charset="0"/>
              </a:rPr>
              <a:t>Teacher Talking Points:</a:t>
            </a:r>
            <a:endParaRPr lang="en-US" dirty="0">
              <a:latin typeface="Arial" charset="0"/>
              <a:ea typeface="Arial" charset="0"/>
              <a:cs typeface="Arial" charset="0"/>
            </a:endParaRPr>
          </a:p>
          <a:p>
            <a:pPr marL="289036" indent="-289036">
              <a:buFont typeface="Arial" charset="0"/>
              <a:buChar char="•"/>
            </a:pPr>
            <a:r>
              <a:rPr lang="en-US" baseline="0" dirty="0">
                <a:latin typeface="Arial" charset="0"/>
                <a:ea typeface="Arial" charset="0"/>
                <a:cs typeface="Arial" charset="0"/>
              </a:rPr>
              <a:t>The JUUL is made up of two components (</a:t>
            </a:r>
            <a:r>
              <a:rPr lang="en-US" i="1" baseline="0" dirty="0">
                <a:latin typeface="Arial" charset="0"/>
                <a:ea typeface="Arial" charset="0"/>
                <a:cs typeface="Arial" charset="0"/>
              </a:rPr>
              <a:t>click</a:t>
            </a:r>
            <a:r>
              <a:rPr lang="en-US" baseline="0" dirty="0">
                <a:latin typeface="Arial" charset="0"/>
                <a:ea typeface="Arial" charset="0"/>
                <a:cs typeface="Arial" charset="0"/>
              </a:rPr>
              <a:t>): the part on the left is the power source (</a:t>
            </a:r>
            <a:r>
              <a:rPr lang="en-US" i="1" baseline="0" dirty="0">
                <a:latin typeface="Arial" charset="0"/>
                <a:ea typeface="Arial" charset="0"/>
                <a:cs typeface="Arial" charset="0"/>
              </a:rPr>
              <a:t>click</a:t>
            </a:r>
            <a:r>
              <a:rPr lang="en-US" baseline="0" dirty="0">
                <a:latin typeface="Arial" charset="0"/>
                <a:ea typeface="Arial" charset="0"/>
                <a:cs typeface="Arial" charset="0"/>
              </a:rPr>
              <a:t>) and contains the battery that can be charged through a USB port. </a:t>
            </a:r>
          </a:p>
          <a:p>
            <a:pPr marL="289036" indent="-289036">
              <a:buFont typeface="Arial" charset="0"/>
              <a:buChar char="•"/>
            </a:pPr>
            <a:r>
              <a:rPr lang="en-US" baseline="0" dirty="0">
                <a:latin typeface="Arial" charset="0"/>
                <a:ea typeface="Arial" charset="0"/>
                <a:cs typeface="Arial" charset="0"/>
              </a:rPr>
              <a:t>The smaller piece on the right (</a:t>
            </a:r>
            <a:r>
              <a:rPr lang="en-US" i="1" baseline="0" dirty="0">
                <a:latin typeface="Arial" charset="0"/>
                <a:ea typeface="Arial" charset="0"/>
                <a:cs typeface="Arial" charset="0"/>
              </a:rPr>
              <a:t>click</a:t>
            </a:r>
            <a:r>
              <a:rPr lang="en-US" baseline="0" dirty="0">
                <a:latin typeface="Arial" charset="0"/>
                <a:ea typeface="Arial" charset="0"/>
                <a:cs typeface="Arial" charset="0"/>
              </a:rPr>
              <a:t>) is the JUULpod. The cartridge provides 200 puffs and contains a variety of different flavored e-juices, all with an alarming amount of nicotine. </a:t>
            </a:r>
          </a:p>
          <a:p>
            <a:pPr marL="289036" indent="-289036">
              <a:buFont typeface="Arial" charset="0"/>
              <a:buChar char="•"/>
            </a:pPr>
            <a:r>
              <a:rPr lang="en-US" baseline="0" dirty="0" smtClean="0">
                <a:latin typeface="Arial" charset="0"/>
                <a:ea typeface="Arial" charset="0"/>
                <a:cs typeface="Arial" charset="0"/>
              </a:rPr>
              <a:t>These </a:t>
            </a:r>
            <a:r>
              <a:rPr lang="en-US" baseline="0" dirty="0">
                <a:latin typeface="Arial" charset="0"/>
                <a:ea typeface="Arial" charset="0"/>
                <a:cs typeface="Arial" charset="0"/>
              </a:rPr>
              <a:t>flavors and </a:t>
            </a:r>
            <a:r>
              <a:rPr lang="en-US" baseline="0" dirty="0" smtClean="0">
                <a:latin typeface="Arial" charset="0"/>
                <a:ea typeface="Arial" charset="0"/>
                <a:cs typeface="Arial" charset="0"/>
              </a:rPr>
              <a:t>colorful </a:t>
            </a:r>
            <a:r>
              <a:rPr lang="en-US" baseline="0" dirty="0" err="1" smtClean="0">
                <a:latin typeface="Arial" charset="0"/>
                <a:ea typeface="Arial" charset="0"/>
                <a:cs typeface="Arial" charset="0"/>
              </a:rPr>
              <a:t>JUULpod</a:t>
            </a:r>
            <a:r>
              <a:rPr lang="en-US" baseline="0" dirty="0" smtClean="0">
                <a:latin typeface="Arial" charset="0"/>
                <a:ea typeface="Arial" charset="0"/>
                <a:cs typeface="Arial" charset="0"/>
              </a:rPr>
              <a:t> covers (</a:t>
            </a:r>
            <a:r>
              <a:rPr lang="en-US" i="1" baseline="0" dirty="0" smtClean="0">
                <a:latin typeface="Arial" charset="0"/>
                <a:ea typeface="Arial" charset="0"/>
                <a:cs typeface="Arial" charset="0"/>
              </a:rPr>
              <a:t>click</a:t>
            </a:r>
            <a:r>
              <a:rPr lang="en-US" baseline="0" dirty="0">
                <a:latin typeface="Arial" charset="0"/>
                <a:ea typeface="Arial" charset="0"/>
                <a:cs typeface="Arial" charset="0"/>
              </a:rPr>
              <a:t>) are concerning since they attract youth. </a:t>
            </a:r>
          </a:p>
          <a:p>
            <a:pPr marL="289036" indent="-289036">
              <a:buFont typeface="Arial" charset="0"/>
              <a:buChar char="•"/>
            </a:pPr>
            <a:r>
              <a:rPr lang="en-US" baseline="0" dirty="0">
                <a:latin typeface="Arial" charset="0"/>
                <a:ea typeface="Arial" charset="0"/>
                <a:cs typeface="Arial" charset="0"/>
              </a:rPr>
              <a:t>(</a:t>
            </a:r>
            <a:r>
              <a:rPr lang="en-US" i="1" baseline="0" dirty="0">
                <a:latin typeface="Arial" charset="0"/>
                <a:ea typeface="Arial" charset="0"/>
                <a:cs typeface="Arial" charset="0"/>
              </a:rPr>
              <a:t>Click</a:t>
            </a:r>
            <a:r>
              <a:rPr lang="en-US" baseline="0" dirty="0">
                <a:latin typeface="Arial" charset="0"/>
                <a:ea typeface="Arial" charset="0"/>
                <a:cs typeface="Arial" charset="0"/>
              </a:rPr>
              <a:t>) Each JUULpod is packed with </a:t>
            </a:r>
            <a:r>
              <a:rPr lang="en-US" baseline="0" dirty="0" smtClean="0">
                <a:latin typeface="Arial" charset="0"/>
                <a:ea typeface="Arial" charset="0"/>
                <a:cs typeface="Arial" charset="0"/>
              </a:rPr>
              <a:t>nicotine</a:t>
            </a:r>
            <a:r>
              <a:rPr lang="en-US" baseline="0" dirty="0">
                <a:latin typeface="Arial" charset="0"/>
                <a:ea typeface="Arial" charset="0"/>
                <a:cs typeface="Arial" charset="0"/>
              </a:rPr>
              <a:t>, </a:t>
            </a:r>
            <a:r>
              <a:rPr lang="en-US" baseline="0" dirty="0" smtClean="0">
                <a:latin typeface="Arial" charset="0"/>
                <a:ea typeface="Arial" charset="0"/>
                <a:cs typeface="Arial" charset="0"/>
              </a:rPr>
              <a:t>the same amount </a:t>
            </a:r>
            <a:r>
              <a:rPr lang="en-US" baseline="0" dirty="0">
                <a:latin typeface="Arial" charset="0"/>
                <a:ea typeface="Arial" charset="0"/>
                <a:cs typeface="Arial" charset="0"/>
              </a:rPr>
              <a:t>of </a:t>
            </a:r>
            <a:r>
              <a:rPr lang="en-US" baseline="0" dirty="0" smtClean="0">
                <a:latin typeface="Arial" charset="0"/>
                <a:ea typeface="Arial" charset="0"/>
                <a:cs typeface="Arial" charset="0"/>
              </a:rPr>
              <a:t>found </a:t>
            </a:r>
            <a:r>
              <a:rPr lang="en-US" baseline="0" dirty="0">
                <a:latin typeface="Arial" charset="0"/>
                <a:ea typeface="Arial" charset="0"/>
                <a:cs typeface="Arial" charset="0"/>
              </a:rPr>
              <a:t>in a pack of cigarettes.</a:t>
            </a:r>
          </a:p>
          <a:p>
            <a:pPr marL="289036" indent="-289036">
              <a:buFont typeface="Arial" charset="0"/>
              <a:buChar char="•"/>
            </a:pPr>
            <a:r>
              <a:rPr lang="en-US" baseline="0" dirty="0">
                <a:latin typeface="Arial" charset="0"/>
                <a:ea typeface="Arial" charset="0"/>
                <a:cs typeface="Arial" charset="0"/>
              </a:rPr>
              <a:t>The JUULpod holds it’s e-juice in the outer shell. When plugged into the battery piece the e-juice can be heated to produce an aerosol. This aerosol is most likely invasive to your lungs. </a:t>
            </a:r>
            <a:r>
              <a:rPr lang="en-US" i="1" baseline="0" dirty="0" smtClean="0">
                <a:latin typeface="Arial" charset="0"/>
                <a:ea typeface="Arial" charset="0"/>
                <a:cs typeface="Arial" charset="0"/>
              </a:rPr>
              <a:t>(Click) </a:t>
            </a:r>
          </a:p>
          <a:p>
            <a:pPr marL="289036" indent="-289036">
              <a:buFont typeface="Arial" charset="0"/>
              <a:buChar char="•"/>
            </a:pPr>
            <a:endParaRPr lang="en-US" baseline="0" dirty="0" smtClean="0">
              <a:latin typeface="Arial" charset="0"/>
              <a:ea typeface="Arial" charset="0"/>
              <a:cs typeface="Arial" charset="0"/>
            </a:endParaRPr>
          </a:p>
          <a:p>
            <a:pPr marL="0" indent="0">
              <a:buFont typeface="Arial" charset="0"/>
              <a:buNone/>
            </a:pPr>
            <a:r>
              <a:rPr lang="en-US" baseline="0" dirty="0" smtClean="0">
                <a:latin typeface="Arial" charset="0"/>
                <a:ea typeface="Arial" charset="0"/>
                <a:cs typeface="Arial" charset="0"/>
              </a:rPr>
              <a:t>In terms of pricing:</a:t>
            </a:r>
            <a:endParaRPr lang="en-US" baseline="0" dirty="0">
              <a:latin typeface="Arial" charset="0"/>
              <a:ea typeface="Arial" charset="0"/>
              <a:cs typeface="Arial" charset="0"/>
            </a:endParaRPr>
          </a:p>
          <a:p>
            <a:pPr marL="289036" indent="-289036">
              <a:buFont typeface="Arial" charset="0"/>
              <a:buChar char="•"/>
            </a:pPr>
            <a:r>
              <a:rPr lang="en-US" baseline="0" dirty="0" smtClean="0">
                <a:latin typeface="Arial" charset="0"/>
                <a:ea typeface="Arial" charset="0"/>
                <a:cs typeface="Arial" charset="0"/>
              </a:rPr>
              <a:t>The </a:t>
            </a:r>
            <a:r>
              <a:rPr lang="en-US" baseline="0" dirty="0">
                <a:latin typeface="Arial" charset="0"/>
                <a:ea typeface="Arial" charset="0"/>
                <a:cs typeface="Arial" charset="0"/>
              </a:rPr>
              <a:t>device with the rechargeable battery is priced at $34.99, while a JUULpod pack with 4 pods costs $15.99. </a:t>
            </a:r>
          </a:p>
          <a:p>
            <a:pPr marL="289036" indent="-289036">
              <a:buFont typeface="Arial" charset="0"/>
              <a:buChar char="•"/>
            </a:pPr>
            <a:r>
              <a:rPr lang="en-US" b="0" i="0" dirty="0">
                <a:effectLst/>
                <a:latin typeface="Lucida Grande"/>
                <a:ea typeface="Lucida Grande"/>
                <a:cs typeface="Lucida Grande"/>
                <a:sym typeface="Lucida Grande"/>
              </a:rPr>
              <a:t>One of the reasons we are so concerned, besides the dangerous amounts </a:t>
            </a:r>
            <a:r>
              <a:rPr lang="en-US" b="0" i="0" dirty="0" smtClean="0">
                <a:effectLst/>
                <a:latin typeface="Lucida Grande"/>
                <a:ea typeface="Lucida Grande"/>
                <a:cs typeface="Lucida Grande"/>
                <a:sym typeface="Lucida Grande"/>
              </a:rPr>
              <a:t>of </a:t>
            </a:r>
            <a:r>
              <a:rPr lang="en-US" b="0" i="0" dirty="0">
                <a:effectLst/>
                <a:latin typeface="Lucida Grande"/>
                <a:ea typeface="Lucida Grande"/>
                <a:cs typeface="Lucida Grande"/>
                <a:sym typeface="Lucida Grande"/>
              </a:rPr>
              <a:t>nicotine this product delivers, is the price! </a:t>
            </a:r>
          </a:p>
          <a:p>
            <a:pPr marL="289036" indent="-289036">
              <a:buFont typeface="Arial" charset="0"/>
              <a:buChar char="•"/>
            </a:pPr>
            <a:r>
              <a:rPr lang="en-US" b="0" i="0" dirty="0">
                <a:effectLst/>
                <a:latin typeface="Lucida Grande"/>
                <a:ea typeface="Lucida Grande"/>
                <a:cs typeface="Lucida Grande"/>
                <a:sym typeface="Lucida Grande"/>
              </a:rPr>
              <a:t>After the initial investment, the pods are cheaper than a pack of cigarettes. </a:t>
            </a:r>
            <a:r>
              <a:rPr lang="en-US" b="0" i="0" dirty="0" smtClean="0">
                <a:effectLst/>
                <a:latin typeface="Lucida Grande"/>
                <a:ea typeface="Lucida Grande"/>
                <a:cs typeface="Lucida Grande"/>
                <a:sym typeface="Lucida Grande"/>
              </a:rPr>
              <a:t>It’s a big concern  </a:t>
            </a:r>
            <a:r>
              <a:rPr lang="en-US" b="0" i="0" dirty="0">
                <a:effectLst/>
                <a:latin typeface="Lucida Grande"/>
                <a:ea typeface="Lucida Grande"/>
                <a:cs typeface="Lucida Grande"/>
                <a:sym typeface="Lucida Grande"/>
              </a:rPr>
              <a:t>that youth are presented with an opportunity to become addicted quicker at a welcoming price.  </a:t>
            </a:r>
          </a:p>
          <a:p>
            <a:pPr marL="0" indent="0"/>
            <a:endParaRPr lang="en-US" baseline="0" dirty="0">
              <a:latin typeface="Arial" charset="0"/>
              <a:ea typeface="Arial" charset="0"/>
              <a:cs typeface="Arial" charset="0"/>
            </a:endParaRPr>
          </a:p>
          <a:p>
            <a:pPr marL="0" indent="0" defTabSz="462458">
              <a:buClrTx/>
              <a:buSzTx/>
              <a:defRPr/>
            </a:pPr>
            <a:r>
              <a:rPr lang="en-US" i="0" u="none" baseline="0" dirty="0">
                <a:latin typeface="Arial" charset="0"/>
                <a:ea typeface="Arial" charset="0"/>
                <a:cs typeface="Arial" charset="0"/>
              </a:rPr>
              <a:t>Reference</a:t>
            </a:r>
            <a:r>
              <a:rPr lang="en-US" baseline="0" dirty="0">
                <a:latin typeface="Arial" charset="0"/>
                <a:ea typeface="Arial" charset="0"/>
                <a:cs typeface="Arial" charset="0"/>
              </a:rPr>
              <a:t>: https://</a:t>
            </a:r>
            <a:r>
              <a:rPr lang="en-US" baseline="0" dirty="0" err="1">
                <a:latin typeface="Arial" charset="0"/>
                <a:ea typeface="Arial" charset="0"/>
                <a:cs typeface="Arial" charset="0"/>
              </a:rPr>
              <a:t>support.juulvapor.com</a:t>
            </a:r>
            <a:r>
              <a:rPr lang="en-US" baseline="0" dirty="0">
                <a:latin typeface="Arial" charset="0"/>
                <a:ea typeface="Arial" charset="0"/>
                <a:cs typeface="Arial" charset="0"/>
              </a:rPr>
              <a:t>/home/learn/</a:t>
            </a:r>
            <a:r>
              <a:rPr lang="en-US" baseline="0" dirty="0" err="1">
                <a:latin typeface="Arial" charset="0"/>
                <a:ea typeface="Arial" charset="0"/>
                <a:cs typeface="Arial" charset="0"/>
              </a:rPr>
              <a:t>faqs</a:t>
            </a:r>
            <a:r>
              <a:rPr lang="en-US" baseline="0" dirty="0">
                <a:latin typeface="Arial" charset="0"/>
                <a:ea typeface="Arial" charset="0"/>
                <a:cs typeface="Arial" charset="0"/>
              </a:rPr>
              <a:t>/</a:t>
            </a:r>
            <a:r>
              <a:rPr lang="en-US" baseline="0" dirty="0" err="1">
                <a:latin typeface="Arial" charset="0"/>
                <a:ea typeface="Arial" charset="0"/>
                <a:cs typeface="Arial" charset="0"/>
              </a:rPr>
              <a:t>juulpods</a:t>
            </a:r>
            <a:r>
              <a:rPr lang="en-US" baseline="0" dirty="0">
                <a:latin typeface="Arial" charset="0"/>
                <a:ea typeface="Arial" charset="0"/>
                <a:cs typeface="Arial" charset="0"/>
              </a:rPr>
              <a:t>-juice</a:t>
            </a:r>
          </a:p>
          <a:p>
            <a:pPr marL="289036" indent="-289036">
              <a:buFont typeface="Arial" charset="0"/>
              <a:buChar char="•"/>
            </a:pPr>
            <a:endParaRPr lang="en-US" baseline="0" dirty="0">
              <a:latin typeface="Arial" charset="0"/>
              <a:ea typeface="Arial" charset="0"/>
              <a:cs typeface="Arial" charset="0"/>
            </a:endParaRPr>
          </a:p>
          <a:p>
            <a:pPr marL="0" indent="0"/>
            <a:r>
              <a:rPr lang="en-US" i="1" u="sng" baseline="0" dirty="0">
                <a:latin typeface="Arial" charset="0"/>
                <a:ea typeface="Arial" charset="0"/>
                <a:cs typeface="Arial" charset="0"/>
              </a:rPr>
              <a:t>Images</a:t>
            </a:r>
            <a:r>
              <a:rPr lang="en-US" baseline="0" dirty="0">
                <a:latin typeface="Arial" charset="0"/>
                <a:ea typeface="Arial" charset="0"/>
                <a:cs typeface="Arial" charset="0"/>
              </a:rPr>
              <a:t>: https://</a:t>
            </a:r>
            <a:r>
              <a:rPr lang="en-US" baseline="0" dirty="0" err="1">
                <a:latin typeface="Arial" charset="0"/>
                <a:ea typeface="Arial" charset="0"/>
                <a:cs typeface="Arial" charset="0"/>
              </a:rPr>
              <a:t>www.theverge.com</a:t>
            </a:r>
            <a:r>
              <a:rPr lang="en-US" baseline="0" dirty="0">
                <a:latin typeface="Arial" charset="0"/>
                <a:ea typeface="Arial" charset="0"/>
                <a:cs typeface="Arial" charset="0"/>
              </a:rPr>
              <a:t>/2015/4/21/8458629/</a:t>
            </a:r>
            <a:r>
              <a:rPr lang="en-US" baseline="0" dirty="0" err="1">
                <a:latin typeface="Arial" charset="0"/>
                <a:ea typeface="Arial" charset="0"/>
                <a:cs typeface="Arial" charset="0"/>
              </a:rPr>
              <a:t>pax</a:t>
            </a:r>
            <a:r>
              <a:rPr lang="en-US" baseline="0" dirty="0">
                <a:latin typeface="Arial" charset="0"/>
                <a:ea typeface="Arial" charset="0"/>
                <a:cs typeface="Arial" charset="0"/>
              </a:rPr>
              <a:t>-labs-e-cigarette-juul</a:t>
            </a:r>
          </a:p>
          <a:p>
            <a:pPr marL="0" indent="0"/>
            <a:r>
              <a:rPr lang="en-US" dirty="0">
                <a:latin typeface="Arial" charset="0"/>
                <a:ea typeface="Arial" charset="0"/>
                <a:cs typeface="Arial" charset="0"/>
              </a:rPr>
              <a:t>https://thevape.guide/juul-</a:t>
            </a:r>
            <a:r>
              <a:rPr lang="en-US" dirty="0" err="1">
                <a:latin typeface="Arial" charset="0"/>
                <a:ea typeface="Arial" charset="0"/>
                <a:cs typeface="Arial" charset="0"/>
              </a:rPr>
              <a:t>ecig</a:t>
            </a:r>
            <a:r>
              <a:rPr lang="en-US" dirty="0">
                <a:latin typeface="Arial" charset="0"/>
                <a:ea typeface="Arial" charset="0"/>
                <a:cs typeface="Arial" charset="0"/>
              </a:rPr>
              <a:t>-review/ </a:t>
            </a:r>
          </a:p>
        </p:txBody>
      </p:sp>
    </p:spTree>
    <p:extLst>
      <p:ext uri="{BB962C8B-B14F-4D97-AF65-F5344CB8AC3E}">
        <p14:creationId xmlns:p14="http://schemas.microsoft.com/office/powerpoint/2010/main" val="817576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3:notes"/>
          <p:cNvSpPr txBox="1">
            <a:spLocks noGrp="1"/>
          </p:cNvSpPr>
          <p:nvPr>
            <p:ph type="body" idx="1"/>
          </p:nvPr>
        </p:nvSpPr>
        <p:spPr>
          <a:xfrm>
            <a:off x="923608" y="3301286"/>
            <a:ext cx="7388860" cy="3127534"/>
          </a:xfrm>
          <a:prstGeom prst="rect">
            <a:avLst/>
          </a:prstGeom>
        </p:spPr>
        <p:txBody>
          <a:bodyPr spcFirstLastPara="1" wrap="square" lIns="92476" tIns="46226" rIns="92476" bIns="46226" anchor="t" anchorCtr="0">
            <a:noAutofit/>
          </a:bodyPr>
          <a:lstStyle/>
          <a:p>
            <a:pPr marL="0" indent="0"/>
            <a:r>
              <a:rPr lang="en-US" dirty="0" smtClean="0"/>
              <a:t>Design is one driving component of the product’s success and popularity (especially among youth), the other driving force are the flavorings</a:t>
            </a:r>
            <a:endParaRPr dirty="0"/>
          </a:p>
          <a:p>
            <a:pPr marL="0" indent="0"/>
            <a:endParaRPr lang="en-US" dirty="0" smtClean="0"/>
          </a:p>
          <a:p>
            <a:pPr marL="171450" indent="-171450">
              <a:buFont typeface="Arial" panose="020B0604020202020204" pitchFamily="34" charset="0"/>
              <a:buChar char="•"/>
            </a:pPr>
            <a:r>
              <a:rPr lang="en-US" dirty="0" smtClean="0"/>
              <a:t>JUUL Pods come in</a:t>
            </a:r>
            <a:r>
              <a:rPr lang="en-US" baseline="0" dirty="0" smtClean="0"/>
              <a:t> flavors like cool mint, fruit medley, crème </a:t>
            </a:r>
            <a:r>
              <a:rPr lang="en-US" baseline="0" dirty="0" err="1" smtClean="0"/>
              <a:t>brulee</a:t>
            </a:r>
            <a:r>
              <a:rPr lang="en-US" baseline="0" dirty="0" smtClean="0"/>
              <a:t>, mango and </a:t>
            </a:r>
            <a:r>
              <a:rPr lang="en-US" baseline="0" dirty="0" err="1" smtClean="0"/>
              <a:t>virginia</a:t>
            </a:r>
            <a:r>
              <a:rPr lang="en-US" baseline="0" dirty="0" smtClean="0"/>
              <a:t> tobacco </a:t>
            </a:r>
            <a:endParaRPr dirty="0"/>
          </a:p>
          <a:p>
            <a:pPr marL="0" indent="0"/>
            <a:endParaRPr lang="en-US" dirty="0" smtClean="0"/>
          </a:p>
          <a:p>
            <a:pPr marL="171450" indent="-171450">
              <a:buFont typeface="Arial" panose="020B0604020202020204" pitchFamily="34" charset="0"/>
              <a:buChar char="•"/>
            </a:pPr>
            <a:r>
              <a:rPr lang="en-US" dirty="0" smtClean="0"/>
              <a:t>And more youth</a:t>
            </a:r>
            <a:r>
              <a:rPr lang="en-US" baseline="0" dirty="0" smtClean="0"/>
              <a:t> targeted</a:t>
            </a:r>
            <a:r>
              <a:rPr lang="en-US" dirty="0" smtClean="0"/>
              <a:t> dessert, fruity and cocktail  flavors are </a:t>
            </a:r>
            <a:r>
              <a:rPr lang="en-US" baseline="0" dirty="0" smtClean="0"/>
              <a:t>sold on 3</a:t>
            </a:r>
            <a:r>
              <a:rPr lang="en-US" baseline="30000" dirty="0" smtClean="0"/>
              <a:t>rd</a:t>
            </a:r>
            <a:r>
              <a:rPr lang="en-US" baseline="0" dirty="0" smtClean="0"/>
              <a:t> party websites</a:t>
            </a:r>
            <a:endParaRPr dirty="0"/>
          </a:p>
        </p:txBody>
      </p:sp>
      <p:sp>
        <p:nvSpPr>
          <p:cNvPr id="209" name="Google Shape;209;p13:notes"/>
          <p:cNvSpPr>
            <a:spLocks noGrp="1" noRot="1" noChangeAspect="1"/>
          </p:cNvSpPr>
          <p:nvPr>
            <p:ph type="sldImg" idx="2"/>
          </p:nvPr>
        </p:nvSpPr>
        <p:spPr>
          <a:xfrm>
            <a:off x="2881313" y="520700"/>
            <a:ext cx="3473450" cy="26066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2560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What does this presentation entail?</a:t>
            </a:r>
          </a:p>
          <a:p>
            <a:endParaRPr lang="en-US" dirty="0" smtClean="0"/>
          </a:p>
          <a:p>
            <a:r>
              <a:rPr lang="en-US" dirty="0" smtClean="0"/>
              <a:t>We will begin with a pre-test</a:t>
            </a:r>
            <a:r>
              <a:rPr lang="en-US" baseline="0" dirty="0" smtClean="0"/>
              <a:t> to asses your knowledge</a:t>
            </a:r>
            <a:endParaRPr lang="en-US" dirty="0" smtClean="0"/>
          </a:p>
          <a:p>
            <a:endParaRPr lang="en-US" dirty="0" smtClean="0"/>
          </a:p>
          <a:p>
            <a:pPr marL="171450" indent="-171450">
              <a:buFont typeface="Arial" panose="020B0604020202020204" pitchFamily="34" charset="0"/>
              <a:buChar char="•"/>
            </a:pPr>
            <a:r>
              <a:rPr lang="en-US" dirty="0" smtClean="0"/>
              <a:t>You will get a basic overview of e-cigarettes and an introduction to the JUUL </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We will discuss in detail what we currently know about the health effects of e-cigarettes like the JUUL, and the concerns they cause for youth and public health at large</a:t>
            </a:r>
          </a:p>
          <a:p>
            <a:pPr marL="0" indent="0">
              <a:buFont typeface="Arial" panose="020B0604020202020204" pitchFamily="34" charset="0"/>
              <a:buNone/>
            </a:pPr>
            <a:endParaRPr lang="en-US" dirty="0" smtClean="0"/>
          </a:p>
          <a:p>
            <a:pPr marL="171450" indent="-171450">
              <a:buFont typeface="Arial" panose="020B0604020202020204" pitchFamily="34" charset="0"/>
              <a:buChar char="•"/>
            </a:pPr>
            <a:r>
              <a:rPr lang="en-US" dirty="0" smtClean="0"/>
              <a:t>We’ll talk about the JUUL company’s targeting of youth</a:t>
            </a:r>
          </a:p>
          <a:p>
            <a:endParaRPr lang="en-US" dirty="0" smtClean="0"/>
          </a:p>
          <a:p>
            <a:pPr marL="171450" indent="-171450">
              <a:buFont typeface="Arial" panose="020B0604020202020204" pitchFamily="34" charset="0"/>
              <a:buChar char="•"/>
            </a:pPr>
            <a:r>
              <a:rPr lang="en-US" dirty="0" smtClean="0"/>
              <a:t>We’ll talk about regulation and gaps in regulation</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Then finally we’ll end with a call to action that includes implications for community work</a:t>
            </a:r>
          </a:p>
          <a:p>
            <a:endParaRPr lang="en-US" dirty="0" smtClean="0"/>
          </a:p>
          <a:p>
            <a:r>
              <a:rPr lang="en-US" dirty="0" smtClean="0"/>
              <a:t>Afterwards, you’ll get a chance to show me what you learned during a post test</a:t>
            </a:r>
          </a:p>
          <a:p>
            <a:r>
              <a:rPr lang="en-US" dirty="0" smtClean="0"/>
              <a:t>If you have any</a:t>
            </a:r>
            <a:r>
              <a:rPr lang="en-US" baseline="0" dirty="0" smtClean="0"/>
              <a:t> questions or comments, I’ll be happy to address them at the end of the presentation!</a:t>
            </a:r>
            <a:endParaRPr lang="en-US" dirty="0" smtClean="0"/>
          </a:p>
          <a:p>
            <a:endParaRPr lang="en-US" dirty="0"/>
          </a:p>
        </p:txBody>
      </p:sp>
      <p:sp>
        <p:nvSpPr>
          <p:cNvPr id="4" name="Slide Number Placeholder 3"/>
          <p:cNvSpPr>
            <a:spLocks noGrp="1"/>
          </p:cNvSpPr>
          <p:nvPr>
            <p:ph type="sldNum" sz="quarter" idx="10"/>
          </p:nvPr>
        </p:nvSpPr>
        <p:spPr/>
        <p:txBody>
          <a:bodyPr/>
          <a:lstStyle/>
          <a:p>
            <a:fld id="{90159BAC-C43E-4060-984F-9E4CC9EBCD9B}" type="slidenum">
              <a:rPr lang="en-US" smtClean="0"/>
              <a:t>2</a:t>
            </a:fld>
            <a:endParaRPr lang="en-US"/>
          </a:p>
        </p:txBody>
      </p:sp>
    </p:spTree>
    <p:extLst>
      <p:ext uri="{BB962C8B-B14F-4D97-AF65-F5344CB8AC3E}">
        <p14:creationId xmlns:p14="http://schemas.microsoft.com/office/powerpoint/2010/main" val="3782170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Flavorings</a:t>
            </a:r>
            <a:r>
              <a:rPr lang="en-US" baseline="0" dirty="0" smtClean="0"/>
              <a:t> are problematic b/c they attract new users and make it harder to quit. Additionally, the majority of young people use flavored products when they smoke or vape.</a:t>
            </a:r>
          </a:p>
          <a:p>
            <a:endParaRPr lang="en-US" baseline="0" dirty="0" smtClean="0"/>
          </a:p>
          <a:p>
            <a:pPr marL="171450" indent="-171450">
              <a:buFont typeface="Arial" panose="020B0604020202020204" pitchFamily="34" charset="0"/>
              <a:buChar char="•"/>
            </a:pPr>
            <a:r>
              <a:rPr lang="en-US" baseline="0" dirty="0" smtClean="0"/>
              <a:t>E-liquid flavors contain propylene glycol and glycerol, two chemicals that have been linked to the formation of benzene (a human carcinogen) when heated; We don’t yet know the long-term effects of vaping benzoic acid when heated</a:t>
            </a:r>
          </a:p>
          <a:p>
            <a:endParaRPr lang="en-US" baseline="0" dirty="0" smtClean="0"/>
          </a:p>
          <a:p>
            <a:pPr marL="171450" indent="-171450">
              <a:buFont typeface="Arial" panose="020B0604020202020204" pitchFamily="34" charset="0"/>
              <a:buChar char="•"/>
            </a:pPr>
            <a:r>
              <a:rPr lang="en-US" baseline="0" dirty="0" smtClean="0"/>
              <a:t>Again, some of the chemical additives in e-liquid flavorings are linked to adverse health effects; Remember </a:t>
            </a:r>
            <a:r>
              <a:rPr lang="en-US" baseline="0" dirty="0" err="1" smtClean="0"/>
              <a:t>diacetyl</a:t>
            </a:r>
            <a:r>
              <a:rPr lang="en-US" baseline="0" dirty="0" smtClean="0"/>
              <a:t> and popcorn lung? Other potentially dangerous flavorings include vanilla, cinnamon and cherry.</a:t>
            </a:r>
            <a:endParaRPr lang="en-US" dirty="0" smtClean="0"/>
          </a:p>
          <a:p>
            <a:endParaRPr lang="en-US" dirty="0" smtClean="0"/>
          </a:p>
          <a:p>
            <a:endParaRPr lang="en-US" dirty="0" smtClean="0"/>
          </a:p>
          <a:p>
            <a:r>
              <a:rPr lang="en-US" dirty="0" smtClean="0"/>
              <a:t>			Question 5 on the test</a:t>
            </a:r>
            <a:endParaRPr lang="en-US" dirty="0"/>
          </a:p>
        </p:txBody>
      </p:sp>
      <p:sp>
        <p:nvSpPr>
          <p:cNvPr id="4" name="Slide Number Placeholder 3"/>
          <p:cNvSpPr>
            <a:spLocks noGrp="1"/>
          </p:cNvSpPr>
          <p:nvPr>
            <p:ph type="sldNum" sz="quarter" idx="10"/>
          </p:nvPr>
        </p:nvSpPr>
        <p:spPr/>
        <p:txBody>
          <a:bodyPr/>
          <a:lstStyle/>
          <a:p>
            <a:fld id="{90159BAC-C43E-4060-984F-9E4CC9EBCD9B}" type="slidenum">
              <a:rPr lang="en-US" smtClean="0"/>
              <a:t>20</a:t>
            </a:fld>
            <a:endParaRPr lang="en-US"/>
          </a:p>
        </p:txBody>
      </p:sp>
    </p:spTree>
    <p:extLst>
      <p:ext uri="{BB962C8B-B14F-4D97-AF65-F5344CB8AC3E}">
        <p14:creationId xmlns:p14="http://schemas.microsoft.com/office/powerpoint/2010/main" val="4005175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695325"/>
            <a:ext cx="4630737" cy="3475038"/>
          </a:xfrm>
        </p:spPr>
      </p:sp>
      <p:sp>
        <p:nvSpPr>
          <p:cNvPr id="3" name="Notes Placeholder 2"/>
          <p:cNvSpPr>
            <a:spLocks noGrp="1"/>
          </p:cNvSpPr>
          <p:nvPr>
            <p:ph type="body" idx="1"/>
          </p:nvPr>
        </p:nvSpPr>
        <p:spPr/>
        <p:txBody>
          <a:bodyPr/>
          <a:lstStyle/>
          <a:p>
            <a:r>
              <a:rPr lang="en-US" i="1" dirty="0">
                <a:latin typeface="Arial" charset="0"/>
                <a:ea typeface="Arial" charset="0"/>
                <a:cs typeface="Arial" charset="0"/>
              </a:rPr>
              <a:t>Teacher Talking Points</a:t>
            </a:r>
            <a:r>
              <a:rPr lang="en-US" i="1" dirty="0" smtClean="0">
                <a:latin typeface="Arial" charset="0"/>
                <a:ea typeface="Arial" charset="0"/>
                <a:cs typeface="Arial" charset="0"/>
              </a:rPr>
              <a:t>: Is this product really an alternative?</a:t>
            </a:r>
            <a:endParaRPr lang="en-US" i="1" dirty="0">
              <a:latin typeface="Arial" charset="0"/>
              <a:ea typeface="Arial" charset="0"/>
              <a:cs typeface="Arial" charset="0"/>
            </a:endParaRPr>
          </a:p>
          <a:p>
            <a:pPr marL="289036" indent="-289036">
              <a:buFont typeface="Arial" charset="0"/>
              <a:buChar char="•"/>
            </a:pPr>
            <a:r>
              <a:rPr lang="en-US" b="0" baseline="0" dirty="0">
                <a:latin typeface="Arial" charset="0"/>
                <a:ea typeface="Arial" charset="0"/>
                <a:cs typeface="Arial" charset="0"/>
              </a:rPr>
              <a:t>The JUUL </a:t>
            </a:r>
            <a:r>
              <a:rPr lang="en-US" b="0" baseline="0" dirty="0" smtClean="0">
                <a:latin typeface="Arial" charset="0"/>
                <a:ea typeface="Arial" charset="0"/>
                <a:cs typeface="Arial" charset="0"/>
              </a:rPr>
              <a:t>is labeled as </a:t>
            </a:r>
            <a:r>
              <a:rPr lang="en-US" b="0" baseline="0" dirty="0">
                <a:latin typeface="Arial" charset="0"/>
                <a:ea typeface="Arial" charset="0"/>
                <a:cs typeface="Arial" charset="0"/>
              </a:rPr>
              <a:t>a smoking ”alternative”, yet </a:t>
            </a:r>
            <a:r>
              <a:rPr lang="en-US" b="0" baseline="0" dirty="0" smtClean="0">
                <a:latin typeface="Arial" charset="0"/>
                <a:ea typeface="Arial" charset="0"/>
                <a:cs typeface="Arial" charset="0"/>
              </a:rPr>
              <a:t>it actually </a:t>
            </a:r>
            <a:r>
              <a:rPr lang="en-US" b="0" baseline="0" dirty="0">
                <a:latin typeface="Arial" charset="0"/>
                <a:ea typeface="Arial" charset="0"/>
                <a:cs typeface="Arial" charset="0"/>
              </a:rPr>
              <a:t>imitates combustible cigarettes. </a:t>
            </a:r>
          </a:p>
          <a:p>
            <a:pPr marL="289036" indent="-289036">
              <a:buFont typeface="Arial" charset="0"/>
              <a:buChar char="•"/>
            </a:pPr>
            <a:endParaRPr lang="en-US" b="0" baseline="0" dirty="0" smtClean="0">
              <a:latin typeface="Arial" charset="0"/>
              <a:ea typeface="Arial" charset="0"/>
              <a:cs typeface="Arial" charset="0"/>
            </a:endParaRPr>
          </a:p>
          <a:p>
            <a:pPr marL="289036" indent="-289036">
              <a:buFont typeface="Arial" charset="0"/>
              <a:buChar char="•"/>
            </a:pPr>
            <a:r>
              <a:rPr lang="en-US" b="0" baseline="0" dirty="0" smtClean="0">
                <a:latin typeface="Arial" charset="0"/>
                <a:ea typeface="Arial" charset="0"/>
                <a:cs typeface="Arial" charset="0"/>
              </a:rPr>
              <a:t>It </a:t>
            </a:r>
            <a:r>
              <a:rPr lang="en-US" b="0" baseline="0" dirty="0">
                <a:latin typeface="Arial" charset="0"/>
                <a:ea typeface="Arial" charset="0"/>
                <a:cs typeface="Arial" charset="0"/>
              </a:rPr>
              <a:t>uses salt-based nicotine </a:t>
            </a:r>
            <a:r>
              <a:rPr lang="en-US" b="0" baseline="0" dirty="0" smtClean="0">
                <a:latin typeface="Arial" charset="0"/>
                <a:ea typeface="Arial" charset="0"/>
                <a:cs typeface="Arial" charset="0"/>
              </a:rPr>
              <a:t>to mimic the </a:t>
            </a:r>
            <a:r>
              <a:rPr lang="en-US" b="0" baseline="0" dirty="0">
                <a:latin typeface="Arial" charset="0"/>
                <a:ea typeface="Arial" charset="0"/>
                <a:cs typeface="Arial" charset="0"/>
              </a:rPr>
              <a:t>absorption of nicotine in the bloodstream seen in </a:t>
            </a:r>
            <a:r>
              <a:rPr lang="en-US" b="0" baseline="0" dirty="0" smtClean="0">
                <a:latin typeface="Arial" charset="0"/>
                <a:ea typeface="Arial" charset="0"/>
                <a:cs typeface="Arial" charset="0"/>
              </a:rPr>
              <a:t>traditional cigarettes</a:t>
            </a:r>
            <a:r>
              <a:rPr lang="en-US" b="0" baseline="0" dirty="0">
                <a:latin typeface="Arial" charset="0"/>
                <a:ea typeface="Arial" charset="0"/>
                <a:cs typeface="Arial" charset="0"/>
              </a:rPr>
              <a:t>. </a:t>
            </a:r>
            <a:endParaRPr lang="en-US" b="0" baseline="0" dirty="0" smtClean="0">
              <a:latin typeface="Arial" charset="0"/>
              <a:ea typeface="Arial" charset="0"/>
              <a:cs typeface="Arial" charset="0"/>
            </a:endParaRPr>
          </a:p>
          <a:p>
            <a:pPr marL="289036" indent="-289036">
              <a:buFont typeface="Arial" charset="0"/>
              <a:buChar char="•"/>
            </a:pPr>
            <a:endParaRPr lang="en-US" b="0" baseline="0" dirty="0" smtClean="0">
              <a:latin typeface="Arial" charset="0"/>
              <a:ea typeface="Arial" charset="0"/>
              <a:cs typeface="Arial" charset="0"/>
            </a:endParaRPr>
          </a:p>
          <a:p>
            <a:pPr marL="289036" indent="-289036">
              <a:buFont typeface="Arial" charset="0"/>
              <a:buChar char="•"/>
            </a:pPr>
            <a:r>
              <a:rPr lang="en-US" baseline="0" dirty="0" smtClean="0">
                <a:latin typeface="Arial" charset="0"/>
                <a:ea typeface="Arial" charset="0"/>
                <a:cs typeface="Arial" charset="0"/>
              </a:rPr>
              <a:t>This </a:t>
            </a:r>
            <a:r>
              <a:rPr lang="en-US" baseline="0" dirty="0">
                <a:latin typeface="Arial" charset="0"/>
                <a:ea typeface="Arial" charset="0"/>
                <a:cs typeface="Arial" charset="0"/>
              </a:rPr>
              <a:t>graph from PAX Labs (the creators of JUUL) shows the rate at which nicotine is absorbed and stays in a test subject’s blood. </a:t>
            </a:r>
            <a:r>
              <a:rPr lang="en-US" baseline="0" dirty="0" smtClean="0">
                <a:latin typeface="Arial" charset="0"/>
                <a:ea typeface="Arial" charset="0"/>
                <a:cs typeface="Arial" charset="0"/>
              </a:rPr>
              <a:t>The </a:t>
            </a:r>
            <a:r>
              <a:rPr lang="en-US" baseline="0" dirty="0">
                <a:latin typeface="Arial" charset="0"/>
                <a:ea typeface="Arial" charset="0"/>
                <a:cs typeface="Arial" charset="0"/>
              </a:rPr>
              <a:t>blood circulates throughout the body and reaches the brain and other important organs. </a:t>
            </a:r>
            <a:endParaRPr lang="en-US" baseline="0" dirty="0" smtClean="0">
              <a:latin typeface="Arial" charset="0"/>
              <a:ea typeface="Arial" charset="0"/>
              <a:cs typeface="Arial" charset="0"/>
            </a:endParaRPr>
          </a:p>
          <a:p>
            <a:pPr marL="0" indent="0">
              <a:buFont typeface="Arial" charset="0"/>
              <a:buNone/>
            </a:pPr>
            <a:endParaRPr lang="en-US" baseline="0" dirty="0">
              <a:latin typeface="Arial" charset="0"/>
              <a:ea typeface="Arial" charset="0"/>
              <a:cs typeface="Arial" charset="0"/>
            </a:endParaRPr>
          </a:p>
          <a:p>
            <a:pPr marL="289036" indent="-289036">
              <a:buFont typeface="Arial" charset="0"/>
              <a:buChar char="•"/>
            </a:pPr>
            <a:r>
              <a:rPr lang="en-US" baseline="0" dirty="0">
                <a:latin typeface="Arial" charset="0"/>
                <a:ea typeface="Arial" charset="0"/>
                <a:cs typeface="Arial" charset="0"/>
              </a:rPr>
              <a:t>The gold line represents how nicotine from cigarettes is absorbed and stays in the bloodstream. The pink line represents the JUUL device. Notice how it resembles the yellow line. They designed the JUUL this way, to deliver nicotine like a cigarette (</a:t>
            </a:r>
            <a:r>
              <a:rPr lang="en-US" i="1" baseline="0" dirty="0">
                <a:latin typeface="Arial" charset="0"/>
                <a:ea typeface="Arial" charset="0"/>
                <a:cs typeface="Arial" charset="0"/>
              </a:rPr>
              <a:t>click</a:t>
            </a:r>
            <a:r>
              <a:rPr lang="en-US" baseline="0" dirty="0">
                <a:latin typeface="Arial" charset="0"/>
                <a:ea typeface="Arial" charset="0"/>
                <a:cs typeface="Arial" charset="0"/>
              </a:rPr>
              <a:t>). </a:t>
            </a:r>
          </a:p>
          <a:p>
            <a:pPr marL="0" indent="0" defTabSz="462458">
              <a:buClrTx/>
              <a:buSzTx/>
              <a:defRPr/>
            </a:pPr>
            <a:endParaRPr lang="en-US" i="1" u="sng" baseline="0" dirty="0">
              <a:latin typeface="Arial" charset="0"/>
              <a:ea typeface="Arial" charset="0"/>
              <a:cs typeface="Arial" charset="0"/>
            </a:endParaRPr>
          </a:p>
          <a:p>
            <a:pPr marL="0" indent="0" defTabSz="462458">
              <a:buClrTx/>
              <a:buSzTx/>
              <a:defRPr/>
            </a:pPr>
            <a:endParaRPr lang="en-US" baseline="0" dirty="0" smtClean="0">
              <a:latin typeface="Arial" charset="0"/>
              <a:ea typeface="Arial" charset="0"/>
              <a:cs typeface="Arial" charset="0"/>
            </a:endParaRPr>
          </a:p>
          <a:p>
            <a:pPr marL="0" indent="0" defTabSz="462458">
              <a:buClrTx/>
              <a:buSzTx/>
              <a:defRPr/>
            </a:pPr>
            <a:endParaRPr lang="en-US" baseline="0" dirty="0" smtClean="0">
              <a:latin typeface="Arial" charset="0"/>
              <a:ea typeface="Arial" charset="0"/>
              <a:cs typeface="Arial" charset="0"/>
            </a:endParaRPr>
          </a:p>
          <a:p>
            <a:pPr marL="0" indent="0" defTabSz="462458">
              <a:buClrTx/>
              <a:buSzTx/>
              <a:defRPr/>
            </a:pPr>
            <a:endParaRPr lang="en-US" baseline="0" dirty="0" smtClean="0">
              <a:latin typeface="Arial" charset="0"/>
              <a:ea typeface="Arial" charset="0"/>
              <a:cs typeface="Arial" charset="0"/>
            </a:endParaRPr>
          </a:p>
          <a:p>
            <a:pPr marL="0" indent="0" defTabSz="462458">
              <a:buClrTx/>
              <a:buSzTx/>
              <a:defRPr/>
            </a:pPr>
            <a:endParaRPr lang="en-US" baseline="0" dirty="0" smtClean="0">
              <a:latin typeface="Arial" charset="0"/>
              <a:ea typeface="Arial" charset="0"/>
              <a:cs typeface="Arial" charset="0"/>
            </a:endParaRPr>
          </a:p>
          <a:p>
            <a:pPr marL="0" indent="0" defTabSz="462458">
              <a:buClrTx/>
              <a:buSzTx/>
              <a:defRPr/>
            </a:pPr>
            <a:endParaRPr lang="en-US" baseline="0" dirty="0" smtClean="0">
              <a:latin typeface="Arial" charset="0"/>
              <a:ea typeface="Arial" charset="0"/>
              <a:cs typeface="Arial" charset="0"/>
            </a:endParaRPr>
          </a:p>
          <a:p>
            <a:pPr marL="0" indent="0" defTabSz="462458">
              <a:buClrTx/>
              <a:buSzTx/>
              <a:defRPr/>
            </a:pPr>
            <a:endParaRPr lang="en-US" baseline="0" dirty="0" smtClean="0">
              <a:latin typeface="Arial" charset="0"/>
              <a:ea typeface="Arial" charset="0"/>
              <a:cs typeface="Arial" charset="0"/>
            </a:endParaRPr>
          </a:p>
          <a:p>
            <a:pPr marL="0" indent="0" defTabSz="462458">
              <a:buClrTx/>
              <a:buSzTx/>
              <a:defRPr/>
            </a:pPr>
            <a:endParaRPr lang="en-US" baseline="0" dirty="0" smtClean="0">
              <a:latin typeface="Arial" charset="0"/>
              <a:ea typeface="Arial" charset="0"/>
              <a:cs typeface="Arial" charset="0"/>
            </a:endParaRPr>
          </a:p>
          <a:p>
            <a:pPr marL="0" indent="0" defTabSz="462458">
              <a:buClrTx/>
              <a:buSzTx/>
              <a:defRPr/>
            </a:pPr>
            <a:r>
              <a:rPr lang="en-US" baseline="0" dirty="0" smtClean="0">
                <a:latin typeface="Arial" charset="0"/>
                <a:ea typeface="Arial" charset="0"/>
                <a:cs typeface="Arial" charset="0"/>
              </a:rPr>
              <a:t>Reference</a:t>
            </a:r>
            <a:r>
              <a:rPr lang="en-US" baseline="0" dirty="0">
                <a:latin typeface="Arial" charset="0"/>
                <a:ea typeface="Arial" charset="0"/>
                <a:cs typeface="Arial" charset="0"/>
              </a:rPr>
              <a:t>: https://</a:t>
            </a:r>
            <a:r>
              <a:rPr lang="en-US" baseline="0" dirty="0" smtClean="0">
                <a:latin typeface="Arial" charset="0"/>
                <a:ea typeface="Arial" charset="0"/>
                <a:cs typeface="Arial" charset="0"/>
              </a:rPr>
              <a:t>www.prnewswire.com/news-releases/pax-labs-inc-granted-us-patent-for-nicotine-salt-e-cigarette-300196459.html</a:t>
            </a:r>
            <a:endParaRPr lang="en-US" i="1" u="sng" baseline="0" dirty="0">
              <a:latin typeface="Arial" charset="0"/>
              <a:ea typeface="Arial" charset="0"/>
              <a:cs typeface="Arial" charset="0"/>
            </a:endParaRPr>
          </a:p>
          <a:p>
            <a:pPr marL="0" indent="0" defTabSz="462458">
              <a:buClrTx/>
              <a:buSzTx/>
              <a:defRPr/>
            </a:pPr>
            <a:r>
              <a:rPr lang="en-US" i="1" u="sng" baseline="0" dirty="0">
                <a:latin typeface="Arial" charset="0"/>
                <a:ea typeface="Arial" charset="0"/>
                <a:cs typeface="Arial" charset="0"/>
              </a:rPr>
              <a:t>Graph</a:t>
            </a:r>
            <a:r>
              <a:rPr lang="en-US" baseline="0" dirty="0">
                <a:latin typeface="Arial" charset="0"/>
                <a:ea typeface="Arial" charset="0"/>
                <a:cs typeface="Arial" charset="0"/>
              </a:rPr>
              <a:t>: https://</a:t>
            </a:r>
            <a:r>
              <a:rPr lang="en-US" baseline="0" dirty="0" err="1">
                <a:latin typeface="Arial" charset="0"/>
                <a:ea typeface="Arial" charset="0"/>
                <a:cs typeface="Arial" charset="0"/>
              </a:rPr>
              <a:t>www.engadget.com</a:t>
            </a:r>
            <a:r>
              <a:rPr lang="en-US" baseline="0" dirty="0">
                <a:latin typeface="Arial" charset="0"/>
                <a:ea typeface="Arial" charset="0"/>
                <a:cs typeface="Arial" charset="0"/>
              </a:rPr>
              <a:t>/2015/06/03/</a:t>
            </a:r>
            <a:r>
              <a:rPr lang="en-US" baseline="0" dirty="0" err="1">
                <a:latin typeface="Arial" charset="0"/>
                <a:ea typeface="Arial" charset="0"/>
                <a:cs typeface="Arial" charset="0"/>
              </a:rPr>
              <a:t>pax</a:t>
            </a:r>
            <a:r>
              <a:rPr lang="en-US" baseline="0" dirty="0">
                <a:latin typeface="Arial" charset="0"/>
                <a:ea typeface="Arial" charset="0"/>
                <a:cs typeface="Arial" charset="0"/>
              </a:rPr>
              <a:t>-labs-</a:t>
            </a:r>
            <a:r>
              <a:rPr lang="en-US" baseline="0" dirty="0" err="1">
                <a:latin typeface="Arial" charset="0"/>
                <a:ea typeface="Arial" charset="0"/>
                <a:cs typeface="Arial" charset="0"/>
              </a:rPr>
              <a:t>juul</a:t>
            </a:r>
            <a:r>
              <a:rPr lang="en-US" baseline="0" dirty="0">
                <a:latin typeface="Arial" charset="0"/>
                <a:ea typeface="Arial" charset="0"/>
                <a:cs typeface="Arial" charset="0"/>
              </a:rPr>
              <a:t>-e-cigarette/</a:t>
            </a:r>
            <a:endParaRPr lang="en-US" dirty="0">
              <a:latin typeface="Arial" charset="0"/>
              <a:ea typeface="Arial" charset="0"/>
              <a:cs typeface="Arial" charset="0"/>
            </a:endParaRPr>
          </a:p>
        </p:txBody>
      </p:sp>
    </p:spTree>
    <p:extLst>
      <p:ext uri="{BB962C8B-B14F-4D97-AF65-F5344CB8AC3E}">
        <p14:creationId xmlns:p14="http://schemas.microsoft.com/office/powerpoint/2010/main" val="10098988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We learned earlier that a single JUUL cartridge is equal to an</a:t>
            </a:r>
            <a:r>
              <a:rPr lang="en-US" baseline="0" dirty="0" smtClean="0"/>
              <a:t> entire pack of cigarettes</a:t>
            </a:r>
            <a:r>
              <a:rPr lang="en-US" dirty="0" smtClean="0"/>
              <a:t> or 200 puffs.</a:t>
            </a:r>
          </a:p>
          <a:p>
            <a:pPr marL="171450" indent="-171450">
              <a:buFont typeface="Arial" panose="020B0604020202020204" pitchFamily="34" charset="0"/>
              <a:buChar char="•"/>
            </a:pPr>
            <a:r>
              <a:rPr lang="en-US" dirty="0" smtClean="0"/>
              <a:t>this equates to approximately </a:t>
            </a:r>
            <a:r>
              <a:rPr lang="en-US" dirty="0" smtClean="0"/>
              <a:t>42 </a:t>
            </a:r>
            <a:r>
              <a:rPr lang="en-US" dirty="0" smtClean="0"/>
              <a:t>mg of nicotine </a:t>
            </a:r>
            <a:r>
              <a:rPr lang="en-US" dirty="0" smtClean="0">
                <a:sym typeface="Wingdings" panose="05000000000000000000" pitchFamily="2" charset="2"/>
              </a:rPr>
              <a:t> to offer</a:t>
            </a:r>
            <a:r>
              <a:rPr lang="en-US" baseline="0" dirty="0" smtClean="0">
                <a:sym typeface="Wingdings" panose="05000000000000000000" pitchFamily="2" charset="2"/>
              </a:rPr>
              <a:t> some perspective, </a:t>
            </a:r>
            <a:r>
              <a:rPr lang="en-US" dirty="0" smtClean="0">
                <a:sym typeface="Wingdings" panose="05000000000000000000" pitchFamily="2" charset="2"/>
              </a:rPr>
              <a:t>market e-liquids range</a:t>
            </a:r>
            <a:r>
              <a:rPr lang="en-US" baseline="0" dirty="0" smtClean="0">
                <a:sym typeface="Wingdings" panose="05000000000000000000" pitchFamily="2" charset="2"/>
              </a:rPr>
              <a:t> from 0-36mg of nicotine  this shows you how much more powerful and harmful the JUUL really is in comparison to the other brands</a:t>
            </a:r>
            <a:endParaRPr lang="en-US" dirty="0" smtClean="0"/>
          </a:p>
          <a:p>
            <a:pPr marL="171450" indent="-171450">
              <a:buFont typeface="Arial" panose="020B0604020202020204" pitchFamily="34" charset="0"/>
              <a:buChar char="•"/>
            </a:pPr>
            <a:r>
              <a:rPr lang="en-US" dirty="0" smtClean="0"/>
              <a:t>A lethal dose of nicotine when ingested is 30-60 mg for adults and just 10 mg for children!!!!!! </a:t>
            </a:r>
            <a:r>
              <a:rPr lang="en-US" dirty="0" smtClean="0">
                <a:sym typeface="Wingdings" panose="05000000000000000000" pitchFamily="2" charset="2"/>
              </a:rPr>
              <a:t> and currently there are no standards set in place for childproof packaging of </a:t>
            </a:r>
            <a:r>
              <a:rPr lang="en-US" dirty="0" err="1" smtClean="0">
                <a:sym typeface="Wingdings" panose="05000000000000000000" pitchFamily="2" charset="2"/>
              </a:rPr>
              <a:t>JUULpods</a:t>
            </a:r>
            <a:endParaRPr lang="en-US" dirty="0" smtClean="0"/>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dirty="0" smtClean="0"/>
              <a:t>So</a:t>
            </a:r>
            <a:r>
              <a:rPr lang="en-US" baseline="0" dirty="0" smtClean="0"/>
              <a:t> is JUUL safe? We can’t really make the claim that it is. We can say that it is NOT harmless</a:t>
            </a:r>
            <a:endParaRPr lang="en-US" dirty="0" smtClean="0"/>
          </a:p>
          <a:p>
            <a:endParaRPr lang="en-US" dirty="0" smtClean="0"/>
          </a:p>
          <a:p>
            <a:endParaRPr lang="en-US" dirty="0" smtClean="0"/>
          </a:p>
          <a:p>
            <a:r>
              <a:rPr lang="en-US" dirty="0" smtClean="0"/>
              <a:t>		Question 5 on the test</a:t>
            </a:r>
          </a:p>
          <a:p>
            <a:r>
              <a:rPr lang="en-US" dirty="0" smtClean="0"/>
              <a:t>		Question 9 on the test</a:t>
            </a:r>
            <a:endParaRPr lang="en-US" dirty="0"/>
          </a:p>
        </p:txBody>
      </p:sp>
      <p:sp>
        <p:nvSpPr>
          <p:cNvPr id="4" name="Slide Number Placeholder 3"/>
          <p:cNvSpPr>
            <a:spLocks noGrp="1"/>
          </p:cNvSpPr>
          <p:nvPr>
            <p:ph type="sldNum" sz="quarter" idx="10"/>
          </p:nvPr>
        </p:nvSpPr>
        <p:spPr/>
        <p:txBody>
          <a:bodyPr/>
          <a:lstStyle/>
          <a:p>
            <a:fld id="{90159BAC-C43E-4060-984F-9E4CC9EBCD9B}" type="slidenum">
              <a:rPr lang="en-US" smtClean="0"/>
              <a:t>22</a:t>
            </a:fld>
            <a:endParaRPr lang="en-US"/>
          </a:p>
        </p:txBody>
      </p:sp>
    </p:spTree>
    <p:extLst>
      <p:ext uri="{BB962C8B-B14F-4D97-AF65-F5344CB8AC3E}">
        <p14:creationId xmlns:p14="http://schemas.microsoft.com/office/powerpoint/2010/main" val="2849779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 2017 Truth Initiative</a:t>
            </a:r>
            <a:r>
              <a:rPr lang="en-US" b="1" baseline="0" dirty="0" smtClean="0"/>
              <a:t> carried out two studies on JUUL, one in November and one in April. The studies explored the who, what, when, and where of the product. These next few slides display information taken from those studies.</a:t>
            </a:r>
            <a:endParaRPr lang="en-US" b="1" dirty="0" smtClean="0"/>
          </a:p>
          <a:p>
            <a:endParaRPr lang="en-US" dirty="0" smtClean="0"/>
          </a:p>
          <a:p>
            <a:pPr marL="171450" indent="-171450">
              <a:buFont typeface="Arial" panose="020B0604020202020204" pitchFamily="34" charset="0"/>
              <a:buChar char="•"/>
            </a:pPr>
            <a:r>
              <a:rPr lang="en-US" dirty="0" smtClean="0"/>
              <a:t>This particular graph displays the breakdown of ever and current use (measured here as past 30 day use) by age groups</a:t>
            </a:r>
          </a:p>
          <a:p>
            <a:endParaRPr lang="en-US" dirty="0" smtClean="0"/>
          </a:p>
          <a:p>
            <a:pPr marL="171450" indent="-171450">
              <a:buFont typeface="Arial" panose="020B0604020202020204" pitchFamily="34" charset="0"/>
              <a:buChar char="•"/>
            </a:pPr>
            <a:r>
              <a:rPr lang="en-US" dirty="0" smtClean="0"/>
              <a:t>I want to highlight that youth and young adults make up the majority of JUUL users → this raises an alarm b/c we know that nearly 90% of all adult smokers begin smoking by age 18</a:t>
            </a:r>
            <a:r>
              <a:rPr lang="en-US" baseline="0" dirty="0" smtClean="0"/>
              <a:t> and a whopping 95% begin by the age of 21</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0159BAC-C43E-4060-984F-9E4CC9EBCD9B}" type="slidenum">
              <a:rPr lang="en-US" smtClean="0"/>
              <a:t>23</a:t>
            </a:fld>
            <a:endParaRPr lang="en-US"/>
          </a:p>
        </p:txBody>
      </p:sp>
    </p:spTree>
    <p:extLst>
      <p:ext uri="{BB962C8B-B14F-4D97-AF65-F5344CB8AC3E}">
        <p14:creationId xmlns:p14="http://schemas.microsoft.com/office/powerpoint/2010/main" val="1949993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p>
          <a:p>
            <a:r>
              <a:rPr lang="en-US" b="1" dirty="0" smtClean="0"/>
              <a:t>As we saw in the KARK video, we know that </a:t>
            </a:r>
            <a:r>
              <a:rPr lang="en-US" b="1" dirty="0" err="1" smtClean="0"/>
              <a:t>Juul</a:t>
            </a:r>
            <a:r>
              <a:rPr lang="en-US" b="1" dirty="0" smtClean="0"/>
              <a:t> e-cigarettes have infiltrated the schools</a:t>
            </a:r>
          </a:p>
          <a:p>
            <a:endParaRPr lang="en-US" dirty="0" smtClean="0"/>
          </a:p>
          <a:p>
            <a:pPr marL="171450" indent="-171450">
              <a:buFont typeface="Arial" panose="020B0604020202020204" pitchFamily="34" charset="0"/>
              <a:buChar char="•"/>
            </a:pPr>
            <a:r>
              <a:rPr lang="en-US" dirty="0" smtClean="0"/>
              <a:t>Kids are </a:t>
            </a:r>
            <a:r>
              <a:rPr lang="en-US" dirty="0" err="1" smtClean="0"/>
              <a:t>juuling</a:t>
            </a:r>
            <a:r>
              <a:rPr lang="en-US" dirty="0" smtClean="0"/>
              <a:t> in the bathrooms, during lunch and recreational periods, even right in the classroom </a:t>
            </a:r>
          </a:p>
          <a:p>
            <a:endParaRPr lang="en-US" dirty="0" smtClean="0"/>
          </a:p>
          <a:p>
            <a:pPr marL="171450" indent="-171450">
              <a:buFont typeface="Arial" panose="020B0604020202020204" pitchFamily="34" charset="0"/>
              <a:buChar char="•"/>
            </a:pPr>
            <a:r>
              <a:rPr lang="en-US" dirty="0" smtClean="0"/>
              <a:t>B/c the device looks so much like a </a:t>
            </a:r>
            <a:r>
              <a:rPr lang="en-US" dirty="0" err="1" smtClean="0"/>
              <a:t>usb</a:t>
            </a:r>
            <a:r>
              <a:rPr lang="en-US" dirty="0" smtClean="0"/>
              <a:t> </a:t>
            </a:r>
            <a:r>
              <a:rPr lang="en-US" dirty="0" err="1" smtClean="0"/>
              <a:t>flashdrive</a:t>
            </a:r>
            <a:r>
              <a:rPr lang="en-US" dirty="0" smtClean="0"/>
              <a:t>, it goes unnoticed in the school setting</a:t>
            </a:r>
          </a:p>
          <a:p>
            <a:endParaRPr lang="en-US" dirty="0" smtClean="0"/>
          </a:p>
          <a:p>
            <a:pPr marL="171450" indent="-171450">
              <a:buFont typeface="Arial" panose="020B0604020202020204" pitchFamily="34" charset="0"/>
              <a:buChar char="•"/>
            </a:pPr>
            <a:r>
              <a:rPr lang="en-US" dirty="0" smtClean="0"/>
              <a:t>The graph shows us that JUUL use is seen in both the middle school and high school settings</a:t>
            </a:r>
          </a:p>
          <a:p>
            <a:endParaRPr lang="en-US" dirty="0" smtClean="0"/>
          </a:p>
          <a:p>
            <a:r>
              <a:rPr lang="en-US" b="1" dirty="0" smtClean="0"/>
              <a:t>It’s important to note:</a:t>
            </a:r>
          </a:p>
          <a:p>
            <a:pPr marL="171450" indent="-171450">
              <a:buFont typeface="Arial" panose="020B0604020202020204" pitchFamily="34" charset="0"/>
              <a:buChar char="•"/>
            </a:pPr>
            <a:r>
              <a:rPr lang="en-US" dirty="0" smtClean="0"/>
              <a:t>While there have been declines in tobacco use among youth, e-cig use among</a:t>
            </a:r>
            <a:r>
              <a:rPr lang="en-US" baseline="0" dirty="0" smtClean="0"/>
              <a:t> middle and high school students has been on the rise</a:t>
            </a:r>
          </a:p>
          <a:p>
            <a:pPr marL="0" indent="0">
              <a:buFont typeface="Arial" panose="020B0604020202020204" pitchFamily="34" charset="0"/>
              <a:buNone/>
            </a:pPr>
            <a:endParaRPr lang="en-US" baseline="0" dirty="0" smtClean="0"/>
          </a:p>
          <a:p>
            <a:pPr marL="171450" indent="-171450">
              <a:buFont typeface="Arial" panose="020B0604020202020204" pitchFamily="34" charset="0"/>
              <a:buChar char="•"/>
            </a:pPr>
            <a:r>
              <a:rPr lang="en-US" baseline="0" dirty="0" smtClean="0"/>
              <a:t>Products like the JUUL have the potential to reverse the strides we’ve made with youth on this issue</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0159BAC-C43E-4060-984F-9E4CC9EBCD9B}" type="slidenum">
              <a:rPr lang="en-US" smtClean="0"/>
              <a:t>24</a:t>
            </a:fld>
            <a:endParaRPr lang="en-US"/>
          </a:p>
        </p:txBody>
      </p:sp>
    </p:spTree>
    <p:extLst>
      <p:ext uri="{BB962C8B-B14F-4D97-AF65-F5344CB8AC3E}">
        <p14:creationId xmlns:p14="http://schemas.microsoft.com/office/powerpoint/2010/main" val="41661879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cf8d20502_1_0:notes"/>
          <p:cNvSpPr>
            <a:spLocks noGrp="1" noRot="1" noChangeAspect="1"/>
          </p:cNvSpPr>
          <p:nvPr>
            <p:ph type="sldImg" idx="2"/>
          </p:nvPr>
        </p:nvSpPr>
        <p:spPr>
          <a:xfrm>
            <a:off x="2881313" y="520700"/>
            <a:ext cx="3473450" cy="26066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2" name="Google Shape;362;g3cf8d20502_1_0:notes"/>
          <p:cNvSpPr txBox="1">
            <a:spLocks noGrp="1"/>
          </p:cNvSpPr>
          <p:nvPr>
            <p:ph type="body" idx="1"/>
          </p:nvPr>
        </p:nvSpPr>
        <p:spPr>
          <a:xfrm>
            <a:off x="923608" y="3301286"/>
            <a:ext cx="7388860" cy="3127534"/>
          </a:xfrm>
          <a:prstGeom prst="rect">
            <a:avLst/>
          </a:prstGeom>
        </p:spPr>
        <p:txBody>
          <a:bodyPr spcFirstLastPara="1" wrap="square" lIns="92476" tIns="46226" rIns="92476" bIns="46226" anchor="t" anchorCtr="0">
            <a:noAutofit/>
          </a:bodyPr>
          <a:lstStyle/>
          <a:p>
            <a:pPr marL="0" indent="0"/>
            <a:r>
              <a:rPr lang="en-US" dirty="0" smtClean="0"/>
              <a:t>The </a:t>
            </a:r>
            <a:r>
              <a:rPr lang="en-US" dirty="0"/>
              <a:t>majority of </a:t>
            </a:r>
            <a:r>
              <a:rPr lang="en-US" dirty="0" smtClean="0"/>
              <a:t>respondents in the study </a:t>
            </a:r>
            <a:r>
              <a:rPr lang="en-US" dirty="0"/>
              <a:t>reported that they perceived JUUL to be a lot or a little less harmful compared to </a:t>
            </a:r>
            <a:r>
              <a:rPr lang="en-US" dirty="0" smtClean="0"/>
              <a:t>cigarettes</a:t>
            </a:r>
          </a:p>
          <a:p>
            <a:pPr marL="0" indent="0"/>
            <a:endParaRPr lang="en-US" dirty="0" smtClean="0"/>
          </a:p>
          <a:p>
            <a:pPr marL="0" indent="0"/>
            <a:r>
              <a:rPr lang="en-US" dirty="0" smtClean="0"/>
              <a:t>Some other things that the study revealed</a:t>
            </a:r>
            <a:r>
              <a:rPr lang="en-US" baseline="0" dirty="0" smtClean="0"/>
              <a:t> was that:</a:t>
            </a:r>
            <a:endParaRPr lang="en-US" dirty="0" smtClean="0"/>
          </a:p>
          <a:p>
            <a:pPr marL="0" indent="0"/>
            <a:endParaRPr lang="en-US" dirty="0" smtClean="0"/>
          </a:p>
          <a:p>
            <a:pPr marL="173422" indent="-173422">
              <a:buFont typeface="Arial" panose="020B0604020202020204" pitchFamily="34" charset="0"/>
              <a:buChar char="•"/>
            </a:pPr>
            <a:r>
              <a:rPr lang="en-US" dirty="0" smtClean="0"/>
              <a:t>The</a:t>
            </a:r>
            <a:r>
              <a:rPr lang="en-US" baseline="0" dirty="0" smtClean="0"/>
              <a:t> majority of youth e-cigarette users think they vaped only flavoring, not nicotine the last time they used the product</a:t>
            </a:r>
          </a:p>
          <a:p>
            <a:pPr marL="173422" indent="-173422">
              <a:buFont typeface="Arial" panose="020B0604020202020204" pitchFamily="34" charset="0"/>
              <a:buChar char="•"/>
            </a:pPr>
            <a:r>
              <a:rPr lang="en-US" dirty="0" smtClean="0"/>
              <a:t>Of those who currently use JUUL, 63% didn’t know the device contained nicotine</a:t>
            </a:r>
          </a:p>
          <a:p>
            <a:pPr marL="173422" indent="-173422">
              <a:buFont typeface="Arial" panose="020B0604020202020204" pitchFamily="34" charset="0"/>
              <a:buChar char="•"/>
            </a:pPr>
            <a:r>
              <a:rPr lang="en-US" dirty="0" smtClean="0"/>
              <a:t>One quarter of youth and young adult JUUL users don’t refer to JUUL use as “e-cigarette</a:t>
            </a:r>
            <a:r>
              <a:rPr lang="en-US" baseline="0" dirty="0" smtClean="0"/>
              <a:t> use” or “vaping” –Instead, they use the term “</a:t>
            </a:r>
            <a:r>
              <a:rPr lang="en-US" baseline="0" dirty="0" err="1" smtClean="0"/>
              <a:t>juuling</a:t>
            </a:r>
            <a:r>
              <a:rPr lang="en-US" baseline="0" dirty="0" smtClean="0"/>
              <a:t>”</a:t>
            </a:r>
          </a:p>
          <a:p>
            <a:pPr marL="173422" indent="-173422">
              <a:buFont typeface="Arial" panose="020B0604020202020204" pitchFamily="34" charset="0"/>
              <a:buChar char="•"/>
            </a:pPr>
            <a:endParaRPr lang="en-US" baseline="0" dirty="0" smtClean="0"/>
          </a:p>
          <a:p>
            <a:pPr marL="0" indent="0"/>
            <a:r>
              <a:rPr lang="en-US" baseline="0" dirty="0" smtClean="0"/>
              <a:t>Our youth aren’t making the connection between e-cigarette use, JUUL use, and addiction </a:t>
            </a:r>
          </a:p>
          <a:p>
            <a:pPr marL="0" indent="0"/>
            <a:r>
              <a:rPr lang="en-US" baseline="0" dirty="0" smtClean="0"/>
              <a:t>They aren’t making the connection between current vaping and future smoking</a:t>
            </a:r>
          </a:p>
          <a:p>
            <a:pPr marL="173422" indent="-173422">
              <a:buFont typeface="Arial" panose="020B0604020202020204" pitchFamily="34" charset="0"/>
              <a:buChar char="•"/>
            </a:pPr>
            <a:endParaRPr lang="en-US" baseline="0" dirty="0" smtClean="0"/>
          </a:p>
        </p:txBody>
      </p:sp>
      <p:sp>
        <p:nvSpPr>
          <p:cNvPr id="363" name="Google Shape;363;g3cf8d20502_1_0:notes"/>
          <p:cNvSpPr txBox="1">
            <a:spLocks noGrp="1"/>
          </p:cNvSpPr>
          <p:nvPr>
            <p:ph type="sldNum" idx="12"/>
          </p:nvPr>
        </p:nvSpPr>
        <p:spPr>
          <a:xfrm>
            <a:off x="5232173" y="6600963"/>
            <a:ext cx="4002299" cy="347504"/>
          </a:xfrm>
          <a:prstGeom prst="rect">
            <a:avLst/>
          </a:prstGeom>
        </p:spPr>
        <p:txBody>
          <a:bodyPr spcFirstLastPara="1" wrap="square" lIns="92476" tIns="46226" rIns="92476" bIns="46226" anchor="b" anchorCtr="0">
            <a:noAutofit/>
          </a:bodyPr>
          <a:lstStyle/>
          <a:p>
            <a:fld id="{00000000-1234-1234-1234-123412341234}" type="slidenum">
              <a:rPr lang="en-US"/>
              <a:pPr/>
              <a:t>25</a:t>
            </a:fld>
            <a:endParaRPr/>
          </a:p>
        </p:txBody>
      </p:sp>
    </p:spTree>
    <p:extLst>
      <p:ext uri="{BB962C8B-B14F-4D97-AF65-F5344CB8AC3E}">
        <p14:creationId xmlns:p14="http://schemas.microsoft.com/office/powerpoint/2010/main" val="21106710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44:notes"/>
          <p:cNvSpPr>
            <a:spLocks noGrp="1" noRot="1" noChangeAspect="1"/>
          </p:cNvSpPr>
          <p:nvPr>
            <p:ph type="sldImg" idx="2"/>
          </p:nvPr>
        </p:nvSpPr>
        <p:spPr>
          <a:xfrm>
            <a:off x="2881313" y="520700"/>
            <a:ext cx="3473450" cy="26066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44:notes"/>
          <p:cNvSpPr txBox="1">
            <a:spLocks noGrp="1"/>
          </p:cNvSpPr>
          <p:nvPr>
            <p:ph type="body" idx="1"/>
          </p:nvPr>
        </p:nvSpPr>
        <p:spPr>
          <a:xfrm>
            <a:off x="923608" y="3301286"/>
            <a:ext cx="7388860" cy="3127534"/>
          </a:xfrm>
          <a:prstGeom prst="rect">
            <a:avLst/>
          </a:prstGeom>
          <a:noFill/>
          <a:ln>
            <a:noFill/>
          </a:ln>
        </p:spPr>
        <p:txBody>
          <a:bodyPr spcFirstLastPara="1" wrap="square" lIns="92476" tIns="46226" rIns="92476" bIns="46226" anchor="t" anchorCtr="0">
            <a:noAutofit/>
          </a:bodyPr>
          <a:lstStyle/>
          <a:p>
            <a:pPr marL="0" indent="0"/>
            <a:r>
              <a:rPr lang="en-US" b="1" dirty="0" smtClean="0"/>
              <a:t>Where are they accessing the product? The </a:t>
            </a:r>
            <a:r>
              <a:rPr lang="en-US" b="1" dirty="0"/>
              <a:t>JUUL is not hard to get</a:t>
            </a:r>
            <a:r>
              <a:rPr lang="en-US" b="1" dirty="0" smtClean="0"/>
              <a:t>!</a:t>
            </a:r>
          </a:p>
          <a:p>
            <a:pPr marL="0" indent="0"/>
            <a:endParaRPr dirty="0"/>
          </a:p>
          <a:p>
            <a:pPr marL="171450" indent="-171450">
              <a:buFont typeface="Arial" panose="020B0604020202020204" pitchFamily="34" charset="0"/>
              <a:buChar char="•"/>
            </a:pPr>
            <a:r>
              <a:rPr lang="en-US" dirty="0"/>
              <a:t>The majority, 74%, are walking right into a retail location and </a:t>
            </a:r>
            <a:r>
              <a:rPr lang="en-US" dirty="0" smtClean="0"/>
              <a:t>purchasing it</a:t>
            </a:r>
            <a:endParaRPr dirty="0"/>
          </a:p>
          <a:p>
            <a:pPr marL="171450" indent="-171450">
              <a:buFont typeface="Arial" panose="020B0604020202020204" pitchFamily="34" charset="0"/>
              <a:buChar char="•"/>
            </a:pPr>
            <a:r>
              <a:rPr lang="en-US" dirty="0"/>
              <a:t>The rest are getting them from friends and family</a:t>
            </a:r>
            <a:endParaRPr dirty="0"/>
          </a:p>
          <a:p>
            <a:pPr marL="171450" indent="-171450">
              <a:buFont typeface="Arial" panose="020B0604020202020204" pitchFamily="34" charset="0"/>
              <a:buChar char="•"/>
            </a:pPr>
            <a:r>
              <a:rPr lang="en-US" dirty="0"/>
              <a:t>And a small amount, about 6%, are purchasing online off of websites like </a:t>
            </a:r>
            <a:r>
              <a:rPr lang="en-US" dirty="0" smtClean="0"/>
              <a:t>eBay</a:t>
            </a:r>
            <a:endParaRPr dirty="0"/>
          </a:p>
          <a:p>
            <a:pPr marL="171450" indent="-171450">
              <a:buFont typeface="Arial" panose="020B0604020202020204" pitchFamily="34" charset="0"/>
              <a:buChar char="•"/>
            </a:pPr>
            <a:r>
              <a:rPr lang="en-US" dirty="0" smtClean="0"/>
              <a:t>A lot of websites do require age verification,</a:t>
            </a:r>
            <a:r>
              <a:rPr lang="en-US" baseline="0" dirty="0" smtClean="0"/>
              <a:t> however often it’s just a matter of checking a box that states you’re 21 or older and you’re in.</a:t>
            </a:r>
          </a:p>
          <a:p>
            <a:pPr marL="171450" indent="-171450">
              <a:buFont typeface="Arial" panose="020B0604020202020204" pitchFamily="34" charset="0"/>
              <a:buChar char="•"/>
            </a:pPr>
            <a:r>
              <a:rPr lang="en-US" baseline="0" dirty="0" smtClean="0"/>
              <a:t>I will say that JUUL’s website requires the last 4 digits of a social security number</a:t>
            </a:r>
          </a:p>
          <a:p>
            <a:pPr marL="171450" indent="-171450">
              <a:buFont typeface="Arial" panose="020B0604020202020204" pitchFamily="34" charset="0"/>
              <a:buChar char="•"/>
            </a:pPr>
            <a:r>
              <a:rPr lang="en-US" baseline="0" dirty="0" smtClean="0"/>
              <a:t>But this is info that kids can easily get from an older sibling or friend; Or they can just purchase the device off of a different website</a:t>
            </a:r>
            <a:endParaRPr dirty="0"/>
          </a:p>
        </p:txBody>
      </p:sp>
      <p:sp>
        <p:nvSpPr>
          <p:cNvPr id="311" name="Google Shape;311;p44:notes"/>
          <p:cNvSpPr txBox="1">
            <a:spLocks noGrp="1"/>
          </p:cNvSpPr>
          <p:nvPr>
            <p:ph type="sldNum" idx="12"/>
          </p:nvPr>
        </p:nvSpPr>
        <p:spPr>
          <a:xfrm>
            <a:off x="5232173" y="6600963"/>
            <a:ext cx="4002299" cy="347504"/>
          </a:xfrm>
          <a:prstGeom prst="rect">
            <a:avLst/>
          </a:prstGeom>
          <a:noFill/>
          <a:ln>
            <a:noFill/>
          </a:ln>
        </p:spPr>
        <p:txBody>
          <a:bodyPr spcFirstLastPara="1" wrap="square" lIns="92476" tIns="46226" rIns="92476" bIns="46226" anchor="b" anchorCtr="0">
            <a:noAutofit/>
          </a:bodyPr>
          <a:lstStyle/>
          <a:p>
            <a:pPr algn="r"/>
            <a:fld id="{00000000-1234-1234-1234-123412341234}" type="slidenum">
              <a:rPr lang="en-US" sz="1200">
                <a:solidFill>
                  <a:schemeClr val="dk1"/>
                </a:solidFill>
                <a:latin typeface="Calibri"/>
                <a:ea typeface="Calibri"/>
                <a:cs typeface="Calibri"/>
                <a:sym typeface="Calibri"/>
              </a:rPr>
              <a:pPr algn="r"/>
              <a:t>26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59382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e15e16c70_0_123:notes"/>
          <p:cNvSpPr>
            <a:spLocks noGrp="1" noRot="1" noChangeAspect="1"/>
          </p:cNvSpPr>
          <p:nvPr>
            <p:ph type="sldImg" idx="2"/>
          </p:nvPr>
        </p:nvSpPr>
        <p:spPr>
          <a:xfrm>
            <a:off x="2881313" y="520700"/>
            <a:ext cx="3473450" cy="26066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 name="Google Shape;155;g3e15e16c70_0_123:notes"/>
          <p:cNvSpPr txBox="1">
            <a:spLocks noGrp="1"/>
          </p:cNvSpPr>
          <p:nvPr>
            <p:ph type="body" idx="1"/>
          </p:nvPr>
        </p:nvSpPr>
        <p:spPr>
          <a:xfrm>
            <a:off x="923608" y="3301286"/>
            <a:ext cx="7388860" cy="3127534"/>
          </a:xfrm>
          <a:prstGeom prst="rect">
            <a:avLst/>
          </a:prstGeom>
        </p:spPr>
        <p:txBody>
          <a:bodyPr spcFirstLastPara="1" wrap="square" lIns="92476" tIns="46226" rIns="92476" bIns="46226" anchor="t" anchorCtr="0">
            <a:noAutofit/>
          </a:bodyPr>
          <a:lstStyle/>
          <a:p>
            <a:pPr marL="0" indent="0"/>
            <a:r>
              <a:rPr lang="en-US" b="1" dirty="0" smtClean="0"/>
              <a:t>What does access look like in Arkansas?</a:t>
            </a:r>
          </a:p>
          <a:p>
            <a:pPr marL="173422" indent="-173422">
              <a:buFont typeface="Arial" panose="020B0604020202020204" pitchFamily="34" charset="0"/>
              <a:buChar char="•"/>
            </a:pPr>
            <a:r>
              <a:rPr lang="en-US" dirty="0" smtClean="0"/>
              <a:t>This map displays the locations</a:t>
            </a:r>
            <a:r>
              <a:rPr lang="en-US" baseline="0" dirty="0" smtClean="0"/>
              <a:t> of specialty vape retail shops in the state that sell e-cigarette devices; The map doesn’t account for traditional tobacco retail stores i.e. gas stations that may also sell the products </a:t>
            </a:r>
            <a:r>
              <a:rPr lang="en-US" baseline="0" dirty="0" smtClean="0">
                <a:sym typeface="Wingdings" panose="05000000000000000000" pitchFamily="2" charset="2"/>
              </a:rPr>
              <a:t> if that was accounted for here, you would see a lot more dots on the map!</a:t>
            </a:r>
            <a:endParaRPr lang="en-US" baseline="0" dirty="0" smtClean="0"/>
          </a:p>
          <a:p>
            <a:pPr marL="173422" indent="-173422">
              <a:buFont typeface="Arial" panose="020B0604020202020204" pitchFamily="34" charset="0"/>
              <a:buChar char="•"/>
            </a:pPr>
            <a:endParaRPr lang="en-US" baseline="0" dirty="0" smtClean="0"/>
          </a:p>
          <a:p>
            <a:pPr marL="173422" indent="-173422">
              <a:buFont typeface="Arial" panose="020B0604020202020204" pitchFamily="34" charset="0"/>
              <a:buChar char="•"/>
            </a:pPr>
            <a:r>
              <a:rPr lang="en-US" baseline="0" dirty="0" smtClean="0"/>
              <a:t>As you can see, Arkansas has a total of 132 shops that have an exclusive vapor and alternative nicotine products permit, covering more than half of the state</a:t>
            </a:r>
          </a:p>
          <a:p>
            <a:pPr marL="171450" indent="-171450">
              <a:buFont typeface="Arial" panose="020B0604020202020204" pitchFamily="34" charset="0"/>
              <a:buChar char="•"/>
            </a:pPr>
            <a:r>
              <a:rPr lang="en-US" dirty="0" smtClean="0"/>
              <a:t>I can also tell you that</a:t>
            </a:r>
            <a:r>
              <a:rPr lang="en-US" baseline="0" dirty="0" smtClean="0"/>
              <a:t> age verification is not always enforced; The Arkansas Tobacco Control Board is constantly uncovering sales to minor violations</a:t>
            </a:r>
            <a:endParaRPr lang="en-US" dirty="0" smtClean="0"/>
          </a:p>
        </p:txBody>
      </p:sp>
      <p:sp>
        <p:nvSpPr>
          <p:cNvPr id="156" name="Google Shape;156;g3e15e16c70_0_123:notes"/>
          <p:cNvSpPr txBox="1">
            <a:spLocks noGrp="1"/>
          </p:cNvSpPr>
          <p:nvPr>
            <p:ph type="sldNum" idx="12"/>
          </p:nvPr>
        </p:nvSpPr>
        <p:spPr>
          <a:xfrm>
            <a:off x="5232173" y="6600963"/>
            <a:ext cx="4002299" cy="347504"/>
          </a:xfrm>
          <a:prstGeom prst="rect">
            <a:avLst/>
          </a:prstGeom>
        </p:spPr>
        <p:txBody>
          <a:bodyPr spcFirstLastPara="1" wrap="square" lIns="92476" tIns="46226" rIns="92476" bIns="46226" anchor="b" anchorCtr="0">
            <a:noAutofit/>
          </a:bodyPr>
          <a:lstStyle/>
          <a:p>
            <a:fld id="{00000000-1234-1234-1234-123412341234}" type="slidenum">
              <a:rPr lang="en-US"/>
              <a:pPr/>
              <a:t>27</a:t>
            </a:fld>
            <a:endParaRPr/>
          </a:p>
        </p:txBody>
      </p:sp>
    </p:spTree>
    <p:extLst>
      <p:ext uri="{BB962C8B-B14F-4D97-AF65-F5344CB8AC3E}">
        <p14:creationId xmlns:p14="http://schemas.microsoft.com/office/powerpoint/2010/main" val="27401957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695325"/>
            <a:ext cx="4630737" cy="3475038"/>
          </a:xfrm>
        </p:spPr>
      </p:sp>
      <p:sp>
        <p:nvSpPr>
          <p:cNvPr id="3" name="Notes Placeholder 2"/>
          <p:cNvSpPr>
            <a:spLocks noGrp="1"/>
          </p:cNvSpPr>
          <p:nvPr>
            <p:ph type="body" idx="1"/>
          </p:nvPr>
        </p:nvSpPr>
        <p:spPr/>
        <p:txBody>
          <a:bodyPr/>
          <a:lstStyle/>
          <a:p>
            <a:r>
              <a:rPr lang="en-US" i="1" dirty="0">
                <a:latin typeface="Arial" charset="0"/>
                <a:ea typeface="Arial" charset="0"/>
                <a:cs typeface="Arial" charset="0"/>
              </a:rPr>
              <a:t>Teacher</a:t>
            </a:r>
            <a:r>
              <a:rPr lang="en-US" i="1" baseline="0" dirty="0">
                <a:latin typeface="Arial" charset="0"/>
                <a:ea typeface="Arial" charset="0"/>
                <a:cs typeface="Arial" charset="0"/>
              </a:rPr>
              <a:t> Talking Points:</a:t>
            </a:r>
            <a:endParaRPr lang="en-US" i="1" dirty="0">
              <a:latin typeface="Arial" charset="0"/>
              <a:ea typeface="Arial" charset="0"/>
              <a:cs typeface="Arial" charset="0"/>
            </a:endParaRPr>
          </a:p>
          <a:p>
            <a:pPr marL="289036" lvl="2" indent="-289036">
              <a:buFont typeface="Arial" charset="0"/>
              <a:buChar char="•"/>
            </a:pPr>
            <a:r>
              <a:rPr lang="en-US" i="0" baseline="0" dirty="0">
                <a:latin typeface="Arial" charset="0"/>
                <a:ea typeface="Arial" charset="0"/>
                <a:cs typeface="Arial" charset="0"/>
              </a:rPr>
              <a:t>There are many reasons why young people start using these devices, such as (</a:t>
            </a:r>
            <a:r>
              <a:rPr lang="en-US" i="1" baseline="0" dirty="0">
                <a:latin typeface="Arial" charset="0"/>
                <a:ea typeface="Arial" charset="0"/>
                <a:cs typeface="Arial" charset="0"/>
              </a:rPr>
              <a:t>click</a:t>
            </a:r>
            <a:r>
              <a:rPr lang="en-US" i="0" baseline="0" dirty="0">
                <a:latin typeface="Arial" charset="0"/>
                <a:ea typeface="Arial" charset="0"/>
                <a:cs typeface="Arial" charset="0"/>
              </a:rPr>
              <a:t>): </a:t>
            </a:r>
          </a:p>
          <a:p>
            <a:pPr marL="289036" lvl="2" indent="-289036">
              <a:buFont typeface="Arial" charset="0"/>
              <a:buChar char="•"/>
            </a:pPr>
            <a:r>
              <a:rPr lang="en-US" i="0" baseline="0" dirty="0">
                <a:latin typeface="Arial" charset="0"/>
                <a:ea typeface="Arial" charset="0"/>
                <a:cs typeface="Arial" charset="0"/>
              </a:rPr>
              <a:t>Flavors, changing social norms, life stressors, perceived reduced risk, marketing, and lack of addiction education.</a:t>
            </a:r>
          </a:p>
          <a:p>
            <a:pPr marL="289036" lvl="2" indent="-289036">
              <a:buFont typeface="Arial" charset="0"/>
              <a:buChar char="•"/>
            </a:pPr>
            <a:r>
              <a:rPr lang="en-US" i="0" baseline="0" dirty="0">
                <a:latin typeface="Arial" charset="0"/>
                <a:ea typeface="Arial" charset="0"/>
                <a:cs typeface="Arial" charset="0"/>
              </a:rPr>
              <a:t>The industry is smart in their approach and focuses on these three points (</a:t>
            </a:r>
            <a:r>
              <a:rPr lang="en-US" i="1" baseline="0" dirty="0">
                <a:latin typeface="Arial" charset="0"/>
                <a:ea typeface="Arial" charset="0"/>
                <a:cs typeface="Arial" charset="0"/>
              </a:rPr>
              <a:t>click</a:t>
            </a:r>
            <a:r>
              <a:rPr lang="en-US" i="0" baseline="0" dirty="0">
                <a:latin typeface="Arial" charset="0"/>
                <a:ea typeface="Arial" charset="0"/>
                <a:cs typeface="Arial" charset="0"/>
              </a:rPr>
              <a:t>) to push their agenda and attract young consumers. </a:t>
            </a:r>
          </a:p>
          <a:p>
            <a:pPr marL="0" lvl="2" indent="0"/>
            <a:endParaRPr lang="en-US" baseline="0" dirty="0">
              <a:latin typeface="Arial" charset="0"/>
              <a:ea typeface="Arial" charset="0"/>
              <a:cs typeface="Arial" charset="0"/>
            </a:endParaRPr>
          </a:p>
          <a:p>
            <a:pPr marL="0" lvl="2" indent="0"/>
            <a:endParaRPr lang="en-US" i="1" u="sng" dirty="0" smtClean="0">
              <a:latin typeface="Arial" charset="0"/>
              <a:ea typeface="Arial" charset="0"/>
              <a:cs typeface="Arial" charset="0"/>
            </a:endParaRPr>
          </a:p>
          <a:p>
            <a:pPr marL="0" lvl="2" indent="0"/>
            <a:endParaRPr lang="en-US" i="1" u="sng" dirty="0" smtClean="0">
              <a:latin typeface="Arial" charset="0"/>
              <a:ea typeface="Arial" charset="0"/>
              <a:cs typeface="Arial" charset="0"/>
            </a:endParaRPr>
          </a:p>
          <a:p>
            <a:pPr marL="0" lvl="2" indent="0"/>
            <a:endParaRPr lang="en-US" i="1" u="sng" dirty="0" smtClean="0">
              <a:latin typeface="Arial" charset="0"/>
              <a:ea typeface="Arial" charset="0"/>
              <a:cs typeface="Arial" charset="0"/>
            </a:endParaRPr>
          </a:p>
          <a:p>
            <a:pPr marL="0" lvl="2" indent="0"/>
            <a:endParaRPr lang="en-US" i="1" u="sng" dirty="0" smtClean="0">
              <a:latin typeface="Arial" charset="0"/>
              <a:ea typeface="Arial" charset="0"/>
              <a:cs typeface="Arial" charset="0"/>
            </a:endParaRPr>
          </a:p>
          <a:p>
            <a:pPr marL="0" lvl="2" indent="0"/>
            <a:endParaRPr lang="en-US" i="1" u="sng" dirty="0" smtClean="0">
              <a:latin typeface="Arial" charset="0"/>
              <a:ea typeface="Arial" charset="0"/>
              <a:cs typeface="Arial" charset="0"/>
            </a:endParaRPr>
          </a:p>
          <a:p>
            <a:pPr marL="0" lvl="2" indent="0"/>
            <a:endParaRPr lang="en-US" i="1" u="sng" dirty="0" smtClean="0">
              <a:latin typeface="Arial" charset="0"/>
              <a:ea typeface="Arial" charset="0"/>
              <a:cs typeface="Arial" charset="0"/>
            </a:endParaRPr>
          </a:p>
          <a:p>
            <a:pPr marL="0" lvl="2" indent="0"/>
            <a:r>
              <a:rPr lang="en-US" i="1" u="sng" dirty="0" smtClean="0">
                <a:latin typeface="Arial" charset="0"/>
                <a:ea typeface="Arial" charset="0"/>
                <a:cs typeface="Arial" charset="0"/>
              </a:rPr>
              <a:t>Images</a:t>
            </a:r>
            <a:r>
              <a:rPr lang="en-US" dirty="0">
                <a:latin typeface="Arial" charset="0"/>
                <a:ea typeface="Arial" charset="0"/>
                <a:cs typeface="Arial" charset="0"/>
              </a:rPr>
              <a:t>:</a:t>
            </a:r>
          </a:p>
          <a:p>
            <a:r>
              <a:rPr lang="en-US" dirty="0"/>
              <a:t>https://</a:t>
            </a:r>
            <a:r>
              <a:rPr lang="en-US" dirty="0" err="1"/>
              <a:t>jwnutritional.com</a:t>
            </a:r>
            <a:r>
              <a:rPr lang="en-US" dirty="0"/>
              <a:t>/manufacturing/services/sports-nutrition/</a:t>
            </a:r>
          </a:p>
          <a:p>
            <a:r>
              <a:rPr lang="en-US" dirty="0"/>
              <a:t>https://</a:t>
            </a:r>
            <a:r>
              <a:rPr lang="en-US" dirty="0" err="1"/>
              <a:t>www.pinterest.com</a:t>
            </a:r>
            <a:r>
              <a:rPr lang="en-US" dirty="0"/>
              <a:t>/pin/572097958890170701/</a:t>
            </a:r>
          </a:p>
          <a:p>
            <a:r>
              <a:rPr lang="en-US" dirty="0"/>
              <a:t>http://</a:t>
            </a:r>
            <a:r>
              <a:rPr lang="en-US" dirty="0" err="1"/>
              <a:t>chittagongit.com</a:t>
            </a:r>
            <a:r>
              <a:rPr lang="en-US" dirty="0"/>
              <a:t>/icon/stressed-icon-25.html</a:t>
            </a:r>
          </a:p>
          <a:p>
            <a:r>
              <a:rPr lang="en-US" dirty="0"/>
              <a:t>http://</a:t>
            </a:r>
            <a:r>
              <a:rPr lang="en-US" dirty="0" err="1"/>
              <a:t>www.businessinsurance.com</a:t>
            </a:r>
            <a:r>
              <a:rPr lang="en-US" dirty="0"/>
              <a:t>/article/20140616/NEWS06/140619851/Risk-managers-must-help-board-members-keep-proper-risk-focus-Panel</a:t>
            </a:r>
          </a:p>
          <a:p>
            <a:r>
              <a:rPr lang="en-US" dirty="0"/>
              <a:t>http://</a:t>
            </a:r>
            <a:r>
              <a:rPr lang="en-US" dirty="0" err="1"/>
              <a:t>www.tjrr.jus.br</a:t>
            </a:r>
            <a:r>
              <a:rPr lang="en-US" dirty="0"/>
              <a:t>/images/ascom2017/08ago/</a:t>
            </a:r>
            <a:r>
              <a:rPr lang="en-US" dirty="0" err="1"/>
              <a:t>matria_sge_metas.jpg</a:t>
            </a:r>
            <a:endParaRPr lang="en-US" dirty="0"/>
          </a:p>
          <a:p>
            <a:r>
              <a:rPr lang="en-US" dirty="0"/>
              <a:t>https://</a:t>
            </a:r>
            <a:r>
              <a:rPr lang="en-US" dirty="0" err="1"/>
              <a:t>www.mhlg.org</a:t>
            </a:r>
            <a:r>
              <a:rPr lang="en-US" dirty="0"/>
              <a:t>/archives/other-mental-health-addiction-issues/</a:t>
            </a:r>
          </a:p>
        </p:txBody>
      </p:sp>
    </p:spTree>
    <p:extLst>
      <p:ext uri="{BB962C8B-B14F-4D97-AF65-F5344CB8AC3E}">
        <p14:creationId xmlns:p14="http://schemas.microsoft.com/office/powerpoint/2010/main" val="10907747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44:notes"/>
          <p:cNvSpPr>
            <a:spLocks noGrp="1" noRot="1" noChangeAspect="1"/>
          </p:cNvSpPr>
          <p:nvPr>
            <p:ph type="sldImg" idx="2"/>
          </p:nvPr>
        </p:nvSpPr>
        <p:spPr>
          <a:xfrm>
            <a:off x="2881313" y="520700"/>
            <a:ext cx="3473450" cy="26066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44:notes"/>
          <p:cNvSpPr txBox="1">
            <a:spLocks noGrp="1"/>
          </p:cNvSpPr>
          <p:nvPr>
            <p:ph type="body" idx="1"/>
          </p:nvPr>
        </p:nvSpPr>
        <p:spPr>
          <a:xfrm>
            <a:off x="923608" y="3301286"/>
            <a:ext cx="7388860" cy="3127534"/>
          </a:xfrm>
          <a:prstGeom prst="rect">
            <a:avLst/>
          </a:prstGeom>
          <a:noFill/>
          <a:ln>
            <a:noFill/>
          </a:ln>
        </p:spPr>
        <p:txBody>
          <a:bodyPr spcFirstLastPara="1" wrap="square" lIns="92476" tIns="46226" rIns="92476" bIns="46226" anchor="t" anchorCtr="0">
            <a:noAutofit/>
          </a:bodyPr>
          <a:lstStyle/>
          <a:p>
            <a:pPr marL="0" indent="0"/>
            <a:r>
              <a:rPr lang="en-US" dirty="0"/>
              <a:t>JUUL’s earliest advertisements were clearly targeted toward youth</a:t>
            </a:r>
          </a:p>
          <a:p>
            <a:pPr marL="171450" indent="-171450">
              <a:buFont typeface="Arial" panose="020B0604020202020204" pitchFamily="34" charset="0"/>
              <a:buChar char="•"/>
            </a:pPr>
            <a:r>
              <a:rPr lang="en-US" dirty="0"/>
              <a:t>What are your immediate reactions upon viewing these ads?</a:t>
            </a:r>
          </a:p>
          <a:p>
            <a:pPr marL="171450" indent="-171450">
              <a:buFont typeface="Arial" panose="020B0604020202020204" pitchFamily="34" charset="0"/>
              <a:buChar char="•"/>
            </a:pPr>
            <a:r>
              <a:rPr lang="en-US" dirty="0"/>
              <a:t>Bright colors, young models wearing trendy attire </a:t>
            </a:r>
            <a:r>
              <a:rPr lang="en-US" dirty="0">
                <a:sym typeface="Wingdings" panose="05000000000000000000" pitchFamily="2" charset="2"/>
              </a:rPr>
              <a:t> </a:t>
            </a:r>
            <a:r>
              <a:rPr lang="en-US" dirty="0" smtClean="0">
                <a:sym typeface="Wingdings" panose="05000000000000000000" pitchFamily="2" charset="2"/>
              </a:rPr>
              <a:t>JUUL aside, these </a:t>
            </a:r>
            <a:r>
              <a:rPr lang="en-US" dirty="0">
                <a:sym typeface="Wingdings" panose="05000000000000000000" pitchFamily="2" charset="2"/>
              </a:rPr>
              <a:t>could just as easily be </a:t>
            </a:r>
            <a:r>
              <a:rPr lang="en-US" dirty="0" smtClean="0">
                <a:sym typeface="Wingdings" panose="05000000000000000000" pitchFamily="2" charset="2"/>
              </a:rPr>
              <a:t>ads for Target or Old Navy</a:t>
            </a:r>
            <a:endParaRPr dirty="0"/>
          </a:p>
          <a:p>
            <a:pPr marL="0" indent="0"/>
            <a:endParaRPr lang="en-US" dirty="0" smtClean="0"/>
          </a:p>
          <a:p>
            <a:pPr marL="0" indent="0"/>
            <a:r>
              <a:rPr lang="en-US" dirty="0" smtClean="0"/>
              <a:t>Question number 6 on test</a:t>
            </a:r>
            <a:endParaRPr dirty="0"/>
          </a:p>
          <a:p>
            <a:pPr marL="0" indent="0"/>
            <a:endParaRPr dirty="0"/>
          </a:p>
        </p:txBody>
      </p:sp>
      <p:sp>
        <p:nvSpPr>
          <p:cNvPr id="311" name="Google Shape;311;p44:notes"/>
          <p:cNvSpPr txBox="1">
            <a:spLocks noGrp="1"/>
          </p:cNvSpPr>
          <p:nvPr>
            <p:ph type="sldNum" idx="12"/>
          </p:nvPr>
        </p:nvSpPr>
        <p:spPr>
          <a:xfrm>
            <a:off x="5232173" y="6600963"/>
            <a:ext cx="4002299" cy="347504"/>
          </a:xfrm>
          <a:prstGeom prst="rect">
            <a:avLst/>
          </a:prstGeom>
          <a:noFill/>
          <a:ln>
            <a:noFill/>
          </a:ln>
        </p:spPr>
        <p:txBody>
          <a:bodyPr spcFirstLastPara="1" wrap="square" lIns="92476" tIns="46226" rIns="92476" bIns="46226" anchor="b" anchorCtr="0">
            <a:noAutofit/>
          </a:bodyPr>
          <a:lstStyle/>
          <a:p>
            <a:pPr algn="r"/>
            <a:fld id="{00000000-1234-1234-1234-123412341234}" type="slidenum">
              <a:rPr lang="en-US" sz="1200">
                <a:solidFill>
                  <a:schemeClr val="dk1"/>
                </a:solidFill>
                <a:latin typeface="Calibri"/>
                <a:ea typeface="Calibri"/>
                <a:cs typeface="Calibri"/>
                <a:sym typeface="Calibri"/>
              </a:rPr>
              <a:pPr algn="r"/>
              <a:t>29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480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latin typeface="Arial" charset="0"/>
                <a:ea typeface="Arial" charset="0"/>
                <a:cs typeface="Arial" charset="0"/>
              </a:rPr>
              <a:t>Teacher Talking Points: Let’s start with some e-cigarette basics</a:t>
            </a:r>
          </a:p>
          <a:p>
            <a:pPr algn="l">
              <a:buFont typeface="Arial" panose="020B0604020202020204" pitchFamily="34" charset="0"/>
              <a:buChar char="•"/>
            </a:pPr>
            <a:endParaRPr lang="en-US" b="0" i="0" dirty="0" smtClean="0">
              <a:solidFill>
                <a:srgbClr val="000000"/>
              </a:solidFill>
              <a:effectLst/>
              <a:latin typeface="Lato"/>
            </a:endParaRPr>
          </a:p>
          <a:p>
            <a:pPr algn="l">
              <a:buFont typeface="Arial" panose="020B0604020202020204" pitchFamily="34" charset="0"/>
              <a:buChar char="•"/>
            </a:pPr>
            <a:r>
              <a:rPr lang="en-US" b="0" i="0" dirty="0" smtClean="0">
                <a:solidFill>
                  <a:srgbClr val="000000"/>
                </a:solidFill>
                <a:effectLst/>
                <a:latin typeface="Lato"/>
              </a:rPr>
              <a:t>As you can see,</a:t>
            </a:r>
            <a:r>
              <a:rPr lang="en-US" b="0" i="0" baseline="0" dirty="0" smtClean="0">
                <a:solidFill>
                  <a:srgbClr val="000000"/>
                </a:solidFill>
                <a:effectLst/>
                <a:latin typeface="Lato"/>
              </a:rPr>
              <a:t> they </a:t>
            </a:r>
            <a:r>
              <a:rPr lang="en-US" b="0" i="0" dirty="0" smtClean="0">
                <a:solidFill>
                  <a:srgbClr val="000000"/>
                </a:solidFill>
                <a:effectLst/>
                <a:latin typeface="Lato"/>
              </a:rPr>
              <a:t>come in many shapes and sizes. </a:t>
            </a:r>
          </a:p>
          <a:p>
            <a:pPr algn="l">
              <a:buFont typeface="Arial" panose="020B0604020202020204" pitchFamily="34" charset="0"/>
              <a:buNone/>
            </a:pPr>
            <a:endParaRPr lang="en-US" b="0" i="0" dirty="0" smtClean="0">
              <a:solidFill>
                <a:srgbClr val="000000"/>
              </a:solidFill>
              <a:effectLst/>
              <a:latin typeface="Lato"/>
            </a:endParaRPr>
          </a:p>
          <a:p>
            <a:pPr marL="171450" indent="-171450" algn="l">
              <a:buFont typeface="Arial" panose="020B0604020202020204" pitchFamily="34" charset="0"/>
              <a:buChar char="•"/>
            </a:pPr>
            <a:r>
              <a:rPr lang="en-US" b="0" i="0" dirty="0" smtClean="0">
                <a:solidFill>
                  <a:srgbClr val="000000"/>
                </a:solidFill>
                <a:effectLst/>
                <a:latin typeface="Lato"/>
              </a:rPr>
              <a:t>First</a:t>
            </a:r>
            <a:r>
              <a:rPr lang="en-US" b="0" i="0" baseline="0" dirty="0" smtClean="0">
                <a:solidFill>
                  <a:srgbClr val="000000"/>
                </a:solidFill>
                <a:effectLst/>
                <a:latin typeface="Lato"/>
              </a:rPr>
              <a:t> generation electronic smoking devices looked like traditional cigarettes and cigars; Newer generation devices, like the JUUL, now resemble your everyday items like pens, cell phones and USB sticks</a:t>
            </a:r>
          </a:p>
          <a:p>
            <a:pPr marL="0" indent="0" algn="l">
              <a:buFont typeface="Arial" panose="020B0604020202020204" pitchFamily="34" charset="0"/>
              <a:buNone/>
            </a:pPr>
            <a:endParaRPr lang="en-US" b="0" i="0" baseline="0" dirty="0" smtClean="0">
              <a:solidFill>
                <a:srgbClr val="000000"/>
              </a:solidFill>
              <a:effectLst/>
              <a:latin typeface="Lato"/>
            </a:endParaRPr>
          </a:p>
          <a:p>
            <a:pPr marL="171450" indent="-171450" algn="l">
              <a:buFont typeface="Arial" panose="020B0604020202020204" pitchFamily="34" charset="0"/>
              <a:buChar char="•"/>
            </a:pPr>
            <a:r>
              <a:rPr lang="en-US" b="0" i="0" baseline="0" dirty="0" smtClean="0">
                <a:solidFill>
                  <a:srgbClr val="000000"/>
                </a:solidFill>
                <a:effectLst/>
                <a:latin typeface="Lato"/>
              </a:rPr>
              <a:t>The devices are battery operated, and they are used to inhale an aerosol. Typically that aerosol is going to contain nicotine (the addictive drug in combustible cigarettes) , flavorings, and other chemicals. </a:t>
            </a:r>
          </a:p>
          <a:p>
            <a:pPr marL="0" indent="0" algn="l">
              <a:buFont typeface="Arial" panose="020B0604020202020204" pitchFamily="34" charset="0"/>
              <a:buNone/>
            </a:pPr>
            <a:endParaRPr lang="en-US" b="0" i="0" dirty="0" smtClean="0">
              <a:solidFill>
                <a:srgbClr val="000000"/>
              </a:solidFill>
              <a:effectLst/>
              <a:latin typeface="Lato"/>
            </a:endParaRPr>
          </a:p>
          <a:p>
            <a:pPr algn="l">
              <a:buFont typeface="Arial" panose="020B0604020202020204" pitchFamily="34" charset="0"/>
              <a:buChar char="•"/>
            </a:pPr>
            <a:r>
              <a:rPr lang="en-US" b="0" i="0" dirty="0" smtClean="0">
                <a:solidFill>
                  <a:srgbClr val="000000"/>
                </a:solidFill>
                <a:effectLst/>
                <a:latin typeface="Lato"/>
              </a:rPr>
              <a:t>I should point out </a:t>
            </a:r>
            <a:r>
              <a:rPr lang="en-US" b="0" i="0" baseline="0" dirty="0" smtClean="0">
                <a:solidFill>
                  <a:srgbClr val="000000"/>
                </a:solidFill>
                <a:effectLst/>
                <a:latin typeface="Lato"/>
              </a:rPr>
              <a:t>that e-cigarettes can be used to deliver marijuana and other drugs besides nicotine; This presentation will focus on the JUUL, which is always used to deliver nicotine.</a:t>
            </a:r>
            <a:endParaRPr lang="en-US" b="0" i="0" dirty="0" smtClean="0">
              <a:solidFill>
                <a:srgbClr val="000000"/>
              </a:solidFill>
              <a:effectLst/>
              <a:latin typeface="Lato"/>
            </a:endParaRPr>
          </a:p>
          <a:p>
            <a:pPr algn="l">
              <a:buFont typeface="Arial" panose="020B0604020202020204" pitchFamily="34" charset="0"/>
              <a:buNone/>
            </a:pPr>
            <a:endParaRPr lang="en-US" b="0" i="0" dirty="0" smtClean="0">
              <a:solidFill>
                <a:srgbClr val="000000"/>
              </a:solidFill>
              <a:effectLst/>
              <a:latin typeface="Lato"/>
            </a:endParaRPr>
          </a:p>
          <a:p>
            <a:pPr algn="l">
              <a:buFont typeface="Arial" panose="020B0604020202020204" pitchFamily="34" charset="0"/>
              <a:buChar char="•"/>
            </a:pPr>
            <a:r>
              <a:rPr lang="en-US" b="0" i="0" dirty="0" smtClean="0">
                <a:solidFill>
                  <a:srgbClr val="000000"/>
                </a:solidFill>
                <a:effectLst/>
                <a:latin typeface="Lato"/>
              </a:rPr>
              <a:t>ESDs are known by many other names. They are sometimes called “e-cigs,” “e-hookahs,” “pod- mods,” “vape pens,” “vapes,” “tank systems,” and “electronic nicotine delivery systems (ENDS).”</a:t>
            </a:r>
          </a:p>
          <a:p>
            <a:pPr algn="l">
              <a:buFont typeface="Arial" panose="020B0604020202020204" pitchFamily="34" charset="0"/>
              <a:buNone/>
            </a:pPr>
            <a:endParaRPr lang="en-US" b="0" i="0" dirty="0" smtClean="0">
              <a:solidFill>
                <a:srgbClr val="000000"/>
              </a:solidFill>
              <a:effectLst/>
              <a:latin typeface="Lato"/>
            </a:endParaRPr>
          </a:p>
          <a:p>
            <a:pPr algn="l">
              <a:buFont typeface="Arial" panose="020B0604020202020204" pitchFamily="34" charset="0"/>
              <a:buNone/>
            </a:pPr>
            <a:endParaRPr lang="en-US" b="0" i="0" dirty="0" smtClean="0">
              <a:solidFill>
                <a:srgbClr val="000000"/>
              </a:solidFill>
              <a:effectLst/>
              <a:latin typeface="Lato"/>
            </a:endParaRPr>
          </a:p>
          <a:p>
            <a:pPr marL="231229" indent="0"/>
            <a:endParaRPr lang="en-US" i="1" dirty="0" smtClean="0">
              <a:latin typeface="Arial" charset="0"/>
              <a:ea typeface="Arial" charset="0"/>
              <a:cs typeface="Arial" charset="0"/>
            </a:endParaRPr>
          </a:p>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13076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3e15e16c70_0_75:notes"/>
          <p:cNvSpPr>
            <a:spLocks noGrp="1" noRot="1" noChangeAspect="1"/>
          </p:cNvSpPr>
          <p:nvPr>
            <p:ph type="sldImg" idx="2"/>
          </p:nvPr>
        </p:nvSpPr>
        <p:spPr>
          <a:xfrm>
            <a:off x="2881313" y="520700"/>
            <a:ext cx="3473450" cy="26066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g3e15e16c70_0_75:notes"/>
          <p:cNvSpPr txBox="1">
            <a:spLocks noGrp="1"/>
          </p:cNvSpPr>
          <p:nvPr>
            <p:ph type="body" idx="1"/>
          </p:nvPr>
        </p:nvSpPr>
        <p:spPr>
          <a:xfrm>
            <a:off x="923608" y="3301286"/>
            <a:ext cx="7388860" cy="3127534"/>
          </a:xfrm>
          <a:prstGeom prst="rect">
            <a:avLst/>
          </a:prstGeom>
          <a:noFill/>
          <a:ln>
            <a:noFill/>
          </a:ln>
        </p:spPr>
        <p:txBody>
          <a:bodyPr spcFirstLastPara="1" wrap="square" lIns="92476" tIns="46226" rIns="92476" bIns="46226" anchor="t" anchorCtr="0">
            <a:noAutofit/>
          </a:bodyPr>
          <a:lstStyle/>
          <a:p>
            <a:pPr marL="0" indent="0"/>
            <a:r>
              <a:rPr lang="en-US" dirty="0"/>
              <a:t>JUUL and other e-cig brands have used marketing tactics parallel to Big Tobacco: The </a:t>
            </a:r>
            <a:r>
              <a:rPr lang="en-US" b="1" dirty="0" smtClean="0"/>
              <a:t>glamorous millennial </a:t>
            </a:r>
            <a:r>
              <a:rPr lang="en-US" b="1" dirty="0"/>
              <a:t>model</a:t>
            </a:r>
            <a:endParaRPr b="1" dirty="0"/>
          </a:p>
          <a:p>
            <a:pPr marL="0" indent="0"/>
            <a:endParaRPr b="1" dirty="0"/>
          </a:p>
        </p:txBody>
      </p:sp>
      <p:sp>
        <p:nvSpPr>
          <p:cNvPr id="481" name="Google Shape;481;g3e15e16c70_0_75:notes"/>
          <p:cNvSpPr txBox="1">
            <a:spLocks noGrp="1"/>
          </p:cNvSpPr>
          <p:nvPr>
            <p:ph type="sldNum" idx="12"/>
          </p:nvPr>
        </p:nvSpPr>
        <p:spPr>
          <a:xfrm>
            <a:off x="5232173" y="6600963"/>
            <a:ext cx="4002299" cy="347504"/>
          </a:xfrm>
          <a:prstGeom prst="rect">
            <a:avLst/>
          </a:prstGeom>
          <a:noFill/>
          <a:ln>
            <a:noFill/>
          </a:ln>
        </p:spPr>
        <p:txBody>
          <a:bodyPr spcFirstLastPara="1" wrap="square" lIns="92476" tIns="46226" rIns="92476" bIns="46226" anchor="b" anchorCtr="0">
            <a:noAutofit/>
          </a:bodyPr>
          <a:lstStyle/>
          <a:p>
            <a:pPr algn="r"/>
            <a:fld id="{00000000-1234-1234-1234-123412341234}" type="slidenum">
              <a:rPr lang="en-US" sz="1200">
                <a:solidFill>
                  <a:schemeClr val="dk1"/>
                </a:solidFill>
                <a:latin typeface="Calibri"/>
                <a:ea typeface="Calibri"/>
                <a:cs typeface="Calibri"/>
                <a:sym typeface="Calibri"/>
              </a:rPr>
              <a:pPr algn="r"/>
              <a:t>30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226649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3e15e16c70_0_68:notes"/>
          <p:cNvSpPr>
            <a:spLocks noGrp="1" noRot="1" noChangeAspect="1"/>
          </p:cNvSpPr>
          <p:nvPr>
            <p:ph type="sldImg" idx="2"/>
          </p:nvPr>
        </p:nvSpPr>
        <p:spPr>
          <a:xfrm>
            <a:off x="2881313" y="520700"/>
            <a:ext cx="3473450" cy="26066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g3e15e16c70_0_68:notes"/>
          <p:cNvSpPr txBox="1">
            <a:spLocks noGrp="1"/>
          </p:cNvSpPr>
          <p:nvPr>
            <p:ph type="body" idx="1"/>
          </p:nvPr>
        </p:nvSpPr>
        <p:spPr>
          <a:xfrm>
            <a:off x="923608" y="3301286"/>
            <a:ext cx="7388860" cy="3127534"/>
          </a:xfrm>
          <a:prstGeom prst="rect">
            <a:avLst/>
          </a:prstGeom>
          <a:noFill/>
          <a:ln>
            <a:noFill/>
          </a:ln>
        </p:spPr>
        <p:txBody>
          <a:bodyPr spcFirstLastPara="1" wrap="square" lIns="92476" tIns="46226" rIns="92476" bIns="46226" anchor="t" anchorCtr="0">
            <a:noAutofit/>
          </a:bodyPr>
          <a:lstStyle/>
          <a:p>
            <a:pPr marL="0" indent="0"/>
            <a:r>
              <a:rPr lang="en-US"/>
              <a:t>JUUL and other e-cig brands have used marketing tactics parallel to Big Tobacco: </a:t>
            </a:r>
            <a:r>
              <a:rPr lang="en-US" b="1"/>
              <a:t>price promotions</a:t>
            </a:r>
            <a:endParaRPr b="1"/>
          </a:p>
        </p:txBody>
      </p:sp>
      <p:sp>
        <p:nvSpPr>
          <p:cNvPr id="474" name="Google Shape;474;g3e15e16c70_0_68:notes"/>
          <p:cNvSpPr txBox="1">
            <a:spLocks noGrp="1"/>
          </p:cNvSpPr>
          <p:nvPr>
            <p:ph type="sldNum" idx="12"/>
          </p:nvPr>
        </p:nvSpPr>
        <p:spPr>
          <a:xfrm>
            <a:off x="5232173" y="6600963"/>
            <a:ext cx="4002299" cy="347504"/>
          </a:xfrm>
          <a:prstGeom prst="rect">
            <a:avLst/>
          </a:prstGeom>
          <a:noFill/>
          <a:ln>
            <a:noFill/>
          </a:ln>
        </p:spPr>
        <p:txBody>
          <a:bodyPr spcFirstLastPara="1" wrap="square" lIns="92476" tIns="46226" rIns="92476" bIns="46226" anchor="b" anchorCtr="0">
            <a:noAutofit/>
          </a:bodyPr>
          <a:lstStyle/>
          <a:p>
            <a:pPr algn="r"/>
            <a:fld id="{00000000-1234-1234-1234-123412341234}" type="slidenum">
              <a:rPr lang="en-US" sz="1200">
                <a:solidFill>
                  <a:schemeClr val="dk1"/>
                </a:solidFill>
                <a:latin typeface="Calibri"/>
                <a:ea typeface="Calibri"/>
                <a:cs typeface="Calibri"/>
                <a:sym typeface="Calibri"/>
              </a:rPr>
              <a:pPr algn="r"/>
              <a:t>31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262766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3e15e16c70_0_84:notes"/>
          <p:cNvSpPr>
            <a:spLocks noGrp="1" noRot="1" noChangeAspect="1"/>
          </p:cNvSpPr>
          <p:nvPr>
            <p:ph type="sldImg" idx="2"/>
          </p:nvPr>
        </p:nvSpPr>
        <p:spPr>
          <a:xfrm>
            <a:off x="2881313" y="520700"/>
            <a:ext cx="3473450" cy="26066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g3e15e16c70_0_84:notes"/>
          <p:cNvSpPr txBox="1">
            <a:spLocks noGrp="1"/>
          </p:cNvSpPr>
          <p:nvPr>
            <p:ph type="body" idx="1"/>
          </p:nvPr>
        </p:nvSpPr>
        <p:spPr>
          <a:xfrm>
            <a:off x="923608" y="3301286"/>
            <a:ext cx="7388860" cy="3127534"/>
          </a:xfrm>
          <a:prstGeom prst="rect">
            <a:avLst/>
          </a:prstGeom>
          <a:noFill/>
          <a:ln>
            <a:noFill/>
          </a:ln>
        </p:spPr>
        <p:txBody>
          <a:bodyPr spcFirstLastPara="1" wrap="square" lIns="92476" tIns="46226" rIns="92476" bIns="46226" anchor="t" anchorCtr="0">
            <a:noAutofit/>
          </a:bodyPr>
          <a:lstStyle/>
          <a:p>
            <a:pPr marL="0" indent="0"/>
            <a:r>
              <a:rPr lang="en-US" dirty="0"/>
              <a:t>JUUL and other e-cig brands have used marketing tactics parallel to Big Tobacco:</a:t>
            </a:r>
            <a:r>
              <a:rPr lang="en-US" b="1" dirty="0"/>
              <a:t> flavorings </a:t>
            </a:r>
            <a:endParaRPr b="1" dirty="0"/>
          </a:p>
        </p:txBody>
      </p:sp>
      <p:sp>
        <p:nvSpPr>
          <p:cNvPr id="488" name="Google Shape;488;g3e15e16c70_0_84:notes"/>
          <p:cNvSpPr txBox="1">
            <a:spLocks noGrp="1"/>
          </p:cNvSpPr>
          <p:nvPr>
            <p:ph type="sldNum" idx="12"/>
          </p:nvPr>
        </p:nvSpPr>
        <p:spPr>
          <a:xfrm>
            <a:off x="5232173" y="6600963"/>
            <a:ext cx="4002299" cy="347504"/>
          </a:xfrm>
          <a:prstGeom prst="rect">
            <a:avLst/>
          </a:prstGeom>
          <a:noFill/>
          <a:ln>
            <a:noFill/>
          </a:ln>
        </p:spPr>
        <p:txBody>
          <a:bodyPr spcFirstLastPara="1" wrap="square" lIns="92476" tIns="46226" rIns="92476" bIns="46226" anchor="b" anchorCtr="0">
            <a:noAutofit/>
          </a:bodyPr>
          <a:lstStyle/>
          <a:p>
            <a:pPr algn="r"/>
            <a:fld id="{00000000-1234-1234-1234-123412341234}" type="slidenum">
              <a:rPr lang="en-US" sz="1200">
                <a:solidFill>
                  <a:schemeClr val="dk1"/>
                </a:solidFill>
                <a:latin typeface="Calibri"/>
                <a:ea typeface="Calibri"/>
                <a:cs typeface="Calibri"/>
                <a:sym typeface="Calibri"/>
              </a:rPr>
              <a:pPr algn="r"/>
              <a:t>32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4668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695325"/>
            <a:ext cx="4630737" cy="3475038"/>
          </a:xfrm>
        </p:spPr>
      </p:sp>
      <p:sp>
        <p:nvSpPr>
          <p:cNvPr id="3" name="Notes Placeholder 2"/>
          <p:cNvSpPr>
            <a:spLocks noGrp="1"/>
          </p:cNvSpPr>
          <p:nvPr>
            <p:ph type="body" idx="1"/>
          </p:nvPr>
        </p:nvSpPr>
        <p:spPr/>
        <p:txBody>
          <a:bodyPr/>
          <a:lstStyle/>
          <a:p>
            <a:r>
              <a:rPr lang="en-US" i="1" dirty="0">
                <a:latin typeface="Arial" charset="0"/>
                <a:ea typeface="Arial" charset="0"/>
                <a:cs typeface="Arial" charset="0"/>
              </a:rPr>
              <a:t>Teacher</a:t>
            </a:r>
            <a:r>
              <a:rPr lang="en-US" i="1" baseline="0" dirty="0">
                <a:latin typeface="Arial" charset="0"/>
                <a:ea typeface="Arial" charset="0"/>
                <a:cs typeface="Arial" charset="0"/>
              </a:rPr>
              <a:t> Talking </a:t>
            </a:r>
            <a:r>
              <a:rPr lang="en-US" i="1" baseline="0" dirty="0" smtClean="0">
                <a:latin typeface="Arial" charset="0"/>
                <a:ea typeface="Arial" charset="0"/>
                <a:cs typeface="Arial" charset="0"/>
              </a:rPr>
              <a:t>Points: </a:t>
            </a:r>
            <a:r>
              <a:rPr lang="en-US" b="1" i="1" baseline="0" dirty="0" smtClean="0">
                <a:latin typeface="Arial" charset="0"/>
                <a:ea typeface="Arial" charset="0"/>
                <a:cs typeface="Arial" charset="0"/>
              </a:rPr>
              <a:t>There have been increasing concerns regarding targeting of youth on social media</a:t>
            </a:r>
            <a:endParaRPr lang="en-US" b="1" i="1" baseline="0" dirty="0">
              <a:latin typeface="Arial" charset="0"/>
              <a:ea typeface="Arial" charset="0"/>
              <a:cs typeface="Arial" charset="0"/>
            </a:endParaRPr>
          </a:p>
          <a:p>
            <a:endParaRPr lang="en-US" dirty="0">
              <a:latin typeface="Arial" charset="0"/>
              <a:ea typeface="Arial" charset="0"/>
              <a:cs typeface="Arial" charset="0"/>
            </a:endParaRPr>
          </a:p>
          <a:p>
            <a:pPr marL="289036" indent="-289036">
              <a:buFont typeface="Arial" charset="0"/>
              <a:buChar char="•"/>
            </a:pPr>
            <a:r>
              <a:rPr lang="en-US" dirty="0">
                <a:latin typeface="Arial" charset="0"/>
                <a:ea typeface="Arial" charset="0"/>
                <a:cs typeface="Arial" charset="0"/>
              </a:rPr>
              <a:t>Social media accounts post videos of young people using these products, while giving shout-outs to pod-based </a:t>
            </a:r>
            <a:r>
              <a:rPr lang="en-US" dirty="0" smtClean="0">
                <a:latin typeface="Arial" charset="0"/>
                <a:ea typeface="Arial" charset="0"/>
                <a:cs typeface="Arial" charset="0"/>
              </a:rPr>
              <a:t>brands</a:t>
            </a:r>
            <a:r>
              <a:rPr lang="en-US" baseline="0" dirty="0" smtClean="0">
                <a:latin typeface="Arial" charset="0"/>
                <a:ea typeface="Arial" charset="0"/>
                <a:cs typeface="Arial" charset="0"/>
              </a:rPr>
              <a:t> like the JUUL</a:t>
            </a:r>
            <a:endParaRPr lang="en-US" dirty="0">
              <a:latin typeface="Arial" charset="0"/>
              <a:ea typeface="Arial" charset="0"/>
              <a:cs typeface="Arial" charset="0"/>
            </a:endParaRPr>
          </a:p>
          <a:p>
            <a:pPr marL="289036" indent="-289036">
              <a:buFont typeface="Arial" charset="0"/>
              <a:buChar char="•"/>
            </a:pPr>
            <a:r>
              <a:rPr lang="en-US" b="0" dirty="0">
                <a:latin typeface="Arial" charset="0"/>
                <a:ea typeface="Arial" charset="0"/>
                <a:cs typeface="Arial" charset="0"/>
              </a:rPr>
              <a:t>(</a:t>
            </a:r>
            <a:r>
              <a:rPr lang="en-US" b="0" i="1" dirty="0">
                <a:latin typeface="Arial" charset="0"/>
                <a:ea typeface="Arial" charset="0"/>
                <a:cs typeface="Arial" charset="0"/>
              </a:rPr>
              <a:t>Click</a:t>
            </a:r>
            <a:r>
              <a:rPr lang="en-US" b="0" dirty="0">
                <a:latin typeface="Arial" charset="0"/>
                <a:ea typeface="Arial" charset="0"/>
                <a:cs typeface="Arial" charset="0"/>
              </a:rPr>
              <a:t>)</a:t>
            </a:r>
            <a:r>
              <a:rPr lang="en-US" b="0" baseline="0" dirty="0">
                <a:latin typeface="Arial" charset="0"/>
                <a:ea typeface="Arial" charset="0"/>
                <a:cs typeface="Arial" charset="0"/>
              </a:rPr>
              <a:t> </a:t>
            </a:r>
            <a:r>
              <a:rPr lang="en-US" b="0" dirty="0" smtClean="0">
                <a:latin typeface="Arial" charset="0"/>
                <a:ea typeface="Arial" charset="0"/>
                <a:cs typeface="Arial" charset="0"/>
              </a:rPr>
              <a:t>Social </a:t>
            </a:r>
            <a:r>
              <a:rPr lang="en-US" b="0" dirty="0">
                <a:latin typeface="Arial" charset="0"/>
                <a:ea typeface="Arial" charset="0"/>
                <a:cs typeface="Arial" charset="0"/>
              </a:rPr>
              <a:t>media allows for the industry to have widespread advertising at almost no cost. By sharing these cartoons and memes, young people have essentially done the advertising for them. </a:t>
            </a:r>
          </a:p>
          <a:p>
            <a:pPr marL="289036" indent="-289036">
              <a:buFont typeface="Arial" charset="0"/>
              <a:buChar char="•"/>
            </a:pPr>
            <a:r>
              <a:rPr lang="en-US" dirty="0">
                <a:latin typeface="Arial" charset="0"/>
                <a:ea typeface="Arial" charset="0"/>
                <a:cs typeface="Arial" charset="0"/>
              </a:rPr>
              <a:t>(</a:t>
            </a:r>
            <a:r>
              <a:rPr lang="en-US" i="1" dirty="0">
                <a:latin typeface="Arial" charset="0"/>
                <a:ea typeface="Arial" charset="0"/>
                <a:cs typeface="Arial" charset="0"/>
              </a:rPr>
              <a:t>Click</a:t>
            </a:r>
            <a:r>
              <a:rPr lang="en-US" dirty="0">
                <a:latin typeface="Arial" charset="0"/>
                <a:ea typeface="Arial" charset="0"/>
                <a:cs typeface="Arial" charset="0"/>
              </a:rPr>
              <a:t>)</a:t>
            </a:r>
            <a:r>
              <a:rPr lang="en-US" baseline="0" dirty="0">
                <a:latin typeface="Arial" charset="0"/>
                <a:ea typeface="Arial" charset="0"/>
                <a:cs typeface="Arial" charset="0"/>
              </a:rPr>
              <a:t> </a:t>
            </a:r>
            <a:r>
              <a:rPr lang="en-US" baseline="0" dirty="0" smtClean="0">
                <a:latin typeface="Arial" charset="0"/>
                <a:ea typeface="Arial" charset="0"/>
                <a:cs typeface="Arial" charset="0"/>
              </a:rPr>
              <a:t>These messages are harmful to young people</a:t>
            </a:r>
            <a:endParaRPr lang="en-US" dirty="0">
              <a:latin typeface="Arial" charset="0"/>
              <a:ea typeface="Arial" charset="0"/>
              <a:cs typeface="Arial" charset="0"/>
            </a:endParaRPr>
          </a:p>
          <a:p>
            <a:pPr marL="0" indent="0"/>
            <a:endParaRPr lang="en-US" dirty="0">
              <a:latin typeface="Arial" charset="0"/>
              <a:ea typeface="Arial" charset="0"/>
              <a:cs typeface="Arial" charset="0"/>
            </a:endParaRPr>
          </a:p>
          <a:p>
            <a:pPr marL="289036" indent="-289036">
              <a:buFont typeface="Arial" charset="0"/>
              <a:buChar char="•"/>
            </a:pPr>
            <a:endParaRPr lang="en-US" dirty="0">
              <a:latin typeface="Arial" charset="0"/>
              <a:ea typeface="Arial" charset="0"/>
              <a:cs typeface="Arial" charset="0"/>
            </a:endParaRPr>
          </a:p>
          <a:p>
            <a:pPr marL="0" indent="0"/>
            <a:endParaRPr lang="en-US" i="1" u="sng" dirty="0" smtClean="0">
              <a:latin typeface="Arial" charset="0"/>
              <a:ea typeface="Arial" charset="0"/>
              <a:cs typeface="Arial" charset="0"/>
            </a:endParaRPr>
          </a:p>
          <a:p>
            <a:pPr marL="0" indent="0"/>
            <a:endParaRPr lang="en-US" i="1" u="sng" dirty="0" smtClean="0">
              <a:latin typeface="Arial" charset="0"/>
              <a:ea typeface="Arial" charset="0"/>
              <a:cs typeface="Arial" charset="0"/>
            </a:endParaRPr>
          </a:p>
          <a:p>
            <a:pPr marL="0" indent="0"/>
            <a:r>
              <a:rPr lang="en-US" i="1" u="sng" dirty="0" smtClean="0">
                <a:latin typeface="Arial" charset="0"/>
                <a:ea typeface="Arial" charset="0"/>
                <a:cs typeface="Arial" charset="0"/>
              </a:rPr>
              <a:t>Images</a:t>
            </a:r>
            <a:r>
              <a:rPr lang="en-US" dirty="0">
                <a:latin typeface="Arial" charset="0"/>
                <a:ea typeface="Arial" charset="0"/>
                <a:cs typeface="Arial" charset="0"/>
              </a:rPr>
              <a:t>: </a:t>
            </a:r>
          </a:p>
          <a:p>
            <a:pPr marL="0" indent="0"/>
            <a:r>
              <a:rPr lang="en-US" dirty="0">
                <a:latin typeface="Arial" charset="0"/>
                <a:ea typeface="Arial" charset="0"/>
                <a:cs typeface="Arial" charset="0"/>
              </a:rPr>
              <a:t>https://www.instagram.com/juulnation/?hl=en </a:t>
            </a:r>
          </a:p>
        </p:txBody>
      </p:sp>
    </p:spTree>
    <p:extLst>
      <p:ext uri="{BB962C8B-B14F-4D97-AF65-F5344CB8AC3E}">
        <p14:creationId xmlns:p14="http://schemas.microsoft.com/office/powerpoint/2010/main" val="27496904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makers of JUUL purposefully</a:t>
            </a:r>
            <a:r>
              <a:rPr lang="en-US" baseline="0" dirty="0" smtClean="0"/>
              <a:t> designed the device to be easily hidden; To the untrained eye, the JUUL e-cigarette and its components look like an everyday </a:t>
            </a:r>
            <a:r>
              <a:rPr lang="en-US" baseline="0" dirty="0" err="1" smtClean="0"/>
              <a:t>usb</a:t>
            </a:r>
            <a:r>
              <a:rPr lang="en-US" baseline="0" dirty="0" smtClean="0"/>
              <a:t> </a:t>
            </a:r>
            <a:r>
              <a:rPr lang="en-US" baseline="0" dirty="0" err="1" smtClean="0"/>
              <a:t>flashdrive</a:t>
            </a:r>
            <a:r>
              <a:rPr lang="en-US" baseline="0" dirty="0" smtClean="0"/>
              <a:t> </a:t>
            </a:r>
            <a:r>
              <a:rPr lang="en-US" baseline="0" dirty="0" smtClean="0">
                <a:sym typeface="Wingdings" panose="05000000000000000000" pitchFamily="2" charset="2"/>
              </a:rPr>
              <a:t> this is one of the driving factors of the product’s popularity among youth  it’s simply easy for them to hide from teachers and parents</a:t>
            </a:r>
            <a:endParaRPr lang="en-US" dirty="0" smtClean="0"/>
          </a:p>
          <a:p>
            <a:endParaRPr lang="en-US" dirty="0" smtClean="0"/>
          </a:p>
          <a:p>
            <a:r>
              <a:rPr lang="en-US" dirty="0" smtClean="0"/>
              <a:t>This is</a:t>
            </a:r>
            <a:r>
              <a:rPr lang="en-US" baseline="0" dirty="0" smtClean="0"/>
              <a:t> the USB component of the JUUL!</a:t>
            </a:r>
          </a:p>
        </p:txBody>
      </p:sp>
      <p:sp>
        <p:nvSpPr>
          <p:cNvPr id="4" name="Slide Number Placeholder 3"/>
          <p:cNvSpPr>
            <a:spLocks noGrp="1"/>
          </p:cNvSpPr>
          <p:nvPr>
            <p:ph type="sldNum" sz="quarter" idx="10"/>
          </p:nvPr>
        </p:nvSpPr>
        <p:spPr/>
        <p:txBody>
          <a:bodyPr/>
          <a:lstStyle/>
          <a:p>
            <a:fld id="{90159BAC-C43E-4060-984F-9E4CC9EBCD9B}" type="slidenum">
              <a:rPr lang="en-US" smtClean="0"/>
              <a:t>34</a:t>
            </a:fld>
            <a:endParaRPr lang="en-US"/>
          </a:p>
        </p:txBody>
      </p:sp>
    </p:spTree>
    <p:extLst>
      <p:ext uri="{BB962C8B-B14F-4D97-AF65-F5344CB8AC3E}">
        <p14:creationId xmlns:p14="http://schemas.microsoft.com/office/powerpoint/2010/main" val="39710636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1:notes"/>
          <p:cNvSpPr txBox="1">
            <a:spLocks noGrp="1"/>
          </p:cNvSpPr>
          <p:nvPr>
            <p:ph type="body" idx="1"/>
          </p:nvPr>
        </p:nvSpPr>
        <p:spPr>
          <a:xfrm>
            <a:off x="923608" y="3301286"/>
            <a:ext cx="7388860" cy="3127534"/>
          </a:xfrm>
          <a:prstGeom prst="rect">
            <a:avLst/>
          </a:prstGeom>
        </p:spPr>
        <p:txBody>
          <a:bodyPr spcFirstLastPara="1" wrap="square" lIns="92476" tIns="46226" rIns="92476" bIns="46226" anchor="t" anchorCtr="0">
            <a:noAutofit/>
          </a:bodyPr>
          <a:lstStyle/>
          <a:p>
            <a:pPr marL="0" indent="0"/>
            <a:r>
              <a:rPr lang="en-US" dirty="0" smtClean="0"/>
              <a:t>So, quick test:</a:t>
            </a:r>
          </a:p>
          <a:p>
            <a:pPr marL="0" indent="0"/>
            <a:endParaRPr lang="en-US" dirty="0" smtClean="0"/>
          </a:p>
          <a:p>
            <a:pPr marL="0" indent="0"/>
            <a:r>
              <a:rPr lang="en-US" dirty="0" smtClean="0"/>
              <a:t>Can </a:t>
            </a:r>
            <a:r>
              <a:rPr lang="en-US" dirty="0"/>
              <a:t>you find the hidden </a:t>
            </a:r>
            <a:r>
              <a:rPr lang="en-US" dirty="0" err="1"/>
              <a:t>Juuls</a:t>
            </a:r>
            <a:r>
              <a:rPr lang="en-US" dirty="0"/>
              <a:t>?</a:t>
            </a:r>
            <a:endParaRPr dirty="0"/>
          </a:p>
        </p:txBody>
      </p:sp>
      <p:sp>
        <p:nvSpPr>
          <p:cNvPr id="256" name="Google Shape;256;p21:notes"/>
          <p:cNvSpPr>
            <a:spLocks noGrp="1" noRot="1" noChangeAspect="1"/>
          </p:cNvSpPr>
          <p:nvPr>
            <p:ph type="sldImg" idx="2"/>
          </p:nvPr>
        </p:nvSpPr>
        <p:spPr>
          <a:xfrm>
            <a:off x="2881313" y="520700"/>
            <a:ext cx="3473450" cy="26066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85382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2:notes"/>
          <p:cNvSpPr txBox="1">
            <a:spLocks noGrp="1"/>
          </p:cNvSpPr>
          <p:nvPr>
            <p:ph type="body" idx="1"/>
          </p:nvPr>
        </p:nvSpPr>
        <p:spPr>
          <a:xfrm>
            <a:off x="923608" y="3301286"/>
            <a:ext cx="7388860" cy="3127534"/>
          </a:xfrm>
          <a:prstGeom prst="rect">
            <a:avLst/>
          </a:prstGeom>
        </p:spPr>
        <p:txBody>
          <a:bodyPr spcFirstLastPara="1" wrap="square" lIns="92476" tIns="46226" rIns="92476" bIns="46226" anchor="t" anchorCtr="0">
            <a:noAutofit/>
          </a:bodyPr>
          <a:lstStyle/>
          <a:p>
            <a:pPr marL="0" indent="0"/>
            <a:r>
              <a:rPr lang="en-US" dirty="0" smtClean="0"/>
              <a:t>If</a:t>
            </a:r>
            <a:r>
              <a:rPr lang="en-US" baseline="0" dirty="0" smtClean="0"/>
              <a:t> you guessed numbers 1,3, and 4 you were correct!</a:t>
            </a:r>
          </a:p>
          <a:p>
            <a:pPr marL="0" indent="0"/>
            <a:endParaRPr lang="en-US" baseline="0" dirty="0" smtClean="0"/>
          </a:p>
          <a:p>
            <a:pPr marL="0" indent="0"/>
            <a:r>
              <a:rPr lang="en-US" baseline="0" dirty="0" smtClean="0"/>
              <a:t>2,5, and 6 are all flash drives</a:t>
            </a:r>
          </a:p>
          <a:p>
            <a:pPr marL="0" indent="0"/>
            <a:endParaRPr lang="en-US" baseline="0" dirty="0" smtClean="0"/>
          </a:p>
          <a:p>
            <a:pPr marL="0" indent="0"/>
            <a:endParaRPr lang="en-US" baseline="0" dirty="0" smtClean="0"/>
          </a:p>
          <a:p>
            <a:pPr marL="0" indent="0"/>
            <a:r>
              <a:rPr lang="en-US" baseline="0" dirty="0" smtClean="0"/>
              <a:t>Whether you got it wrong or right, you can see the point I’m making here. This product is hard to detect.</a:t>
            </a:r>
          </a:p>
        </p:txBody>
      </p:sp>
      <p:sp>
        <p:nvSpPr>
          <p:cNvPr id="273" name="Google Shape;273;p22:notes"/>
          <p:cNvSpPr>
            <a:spLocks noGrp="1" noRot="1" noChangeAspect="1"/>
          </p:cNvSpPr>
          <p:nvPr>
            <p:ph type="sldImg" idx="2"/>
          </p:nvPr>
        </p:nvSpPr>
        <p:spPr>
          <a:xfrm>
            <a:off x="2881313" y="520700"/>
            <a:ext cx="3473450" cy="26066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91866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3cf2496790_0_1:notes"/>
          <p:cNvSpPr>
            <a:spLocks noGrp="1" noRot="1" noChangeAspect="1"/>
          </p:cNvSpPr>
          <p:nvPr>
            <p:ph type="sldImg" idx="2"/>
          </p:nvPr>
        </p:nvSpPr>
        <p:spPr>
          <a:xfrm>
            <a:off x="2881313" y="520700"/>
            <a:ext cx="3473450" cy="26066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9" name="Google Shape;569;g3cf2496790_0_1:notes"/>
          <p:cNvSpPr txBox="1">
            <a:spLocks noGrp="1"/>
          </p:cNvSpPr>
          <p:nvPr>
            <p:ph type="body" idx="1"/>
          </p:nvPr>
        </p:nvSpPr>
        <p:spPr>
          <a:xfrm>
            <a:off x="923608" y="3301286"/>
            <a:ext cx="7388860" cy="3127534"/>
          </a:xfrm>
          <a:prstGeom prst="rect">
            <a:avLst/>
          </a:prstGeom>
        </p:spPr>
        <p:txBody>
          <a:bodyPr spcFirstLastPara="1" wrap="square" lIns="92476" tIns="46226" rIns="92476" bIns="46226" anchor="t" anchorCtr="0">
            <a:noAutofit/>
          </a:bodyPr>
          <a:lstStyle/>
          <a:p>
            <a:pPr marL="0" indent="0">
              <a:buClr>
                <a:schemeClr val="dk1"/>
              </a:buClr>
              <a:buSzPts val="1100"/>
            </a:pPr>
            <a:endParaRPr lang="en-US" sz="1100" dirty="0" smtClean="0">
              <a:latin typeface="Arial"/>
              <a:ea typeface="Arial"/>
              <a:cs typeface="Arial"/>
              <a:sym typeface="Arial"/>
            </a:endParaRPr>
          </a:p>
          <a:p>
            <a:pPr marL="0" indent="0">
              <a:buClr>
                <a:schemeClr val="dk1"/>
              </a:buClr>
              <a:buSzPts val="1100"/>
            </a:pPr>
            <a:r>
              <a:rPr lang="en-US" sz="1100" dirty="0" smtClean="0">
                <a:latin typeface="Arial"/>
                <a:ea typeface="Arial"/>
                <a:cs typeface="Arial"/>
                <a:sym typeface="Arial"/>
              </a:rPr>
              <a:t>So what is</a:t>
            </a:r>
            <a:r>
              <a:rPr lang="en-US" sz="1100" baseline="0" dirty="0" smtClean="0">
                <a:latin typeface="Arial"/>
                <a:ea typeface="Arial"/>
                <a:cs typeface="Arial"/>
                <a:sym typeface="Arial"/>
              </a:rPr>
              <a:t> the Food and Drug Administration doing to regulate this product?</a:t>
            </a:r>
          </a:p>
          <a:p>
            <a:pPr marL="0" indent="0">
              <a:buClr>
                <a:schemeClr val="dk1"/>
              </a:buClr>
              <a:buSzPts val="1100"/>
            </a:pPr>
            <a:endParaRPr lang="en-US" sz="1100" baseline="0" dirty="0" smtClean="0">
              <a:latin typeface="Arial"/>
              <a:ea typeface="Arial"/>
              <a:cs typeface="Arial"/>
              <a:sym typeface="Arial"/>
            </a:endParaRPr>
          </a:p>
          <a:p>
            <a:pPr marL="0" indent="0">
              <a:buClr>
                <a:schemeClr val="dk1"/>
              </a:buClr>
              <a:buSzPts val="1100"/>
            </a:pPr>
            <a:r>
              <a:rPr lang="en-US" sz="1100" baseline="0" dirty="0" smtClean="0">
                <a:latin typeface="Arial"/>
                <a:ea typeface="Arial"/>
                <a:cs typeface="Arial"/>
                <a:sym typeface="Arial"/>
              </a:rPr>
              <a:t>Well in May of 2016, the FDA deemed e-cigarettes to be regulated “tobacco products” under the Family Smoking Prevention and Tobacco Control Act of 2009</a:t>
            </a:r>
          </a:p>
          <a:p>
            <a:pPr marL="0" indent="0">
              <a:buClr>
                <a:schemeClr val="dk1"/>
              </a:buClr>
              <a:buSzPts val="1100"/>
            </a:pPr>
            <a:endParaRPr lang="en-US" sz="1100" baseline="0" dirty="0" smtClean="0">
              <a:latin typeface="Arial"/>
              <a:ea typeface="Arial"/>
              <a:cs typeface="Arial"/>
              <a:sym typeface="Arial"/>
            </a:endParaRPr>
          </a:p>
          <a:p>
            <a:pPr marL="171450" indent="-171450">
              <a:buClr>
                <a:schemeClr val="dk1"/>
              </a:buClr>
              <a:buSzPts val="1100"/>
              <a:buFontTx/>
              <a:buChar char="-"/>
            </a:pPr>
            <a:r>
              <a:rPr lang="en-US" sz="1100" baseline="0" dirty="0" smtClean="0">
                <a:latin typeface="Arial"/>
                <a:ea typeface="Arial"/>
                <a:cs typeface="Arial"/>
                <a:sym typeface="Arial"/>
              </a:rPr>
              <a:t>As a result of this, e-cigarette manufacturers and retailers are prohibited from telling consumers that e-cigarettes are less dangerous than combustible cigarettes</a:t>
            </a:r>
          </a:p>
          <a:p>
            <a:pPr marL="171450" indent="-171450">
              <a:buClr>
                <a:schemeClr val="dk1"/>
              </a:buClr>
              <a:buSzPts val="1100"/>
              <a:buFontTx/>
              <a:buChar char="-"/>
            </a:pPr>
            <a:r>
              <a:rPr lang="en-US" sz="1100" baseline="0" dirty="0" smtClean="0">
                <a:latin typeface="Arial"/>
                <a:ea typeface="Arial"/>
                <a:cs typeface="Arial"/>
                <a:sym typeface="Arial"/>
              </a:rPr>
              <a:t>This claim can only be made w/ FDA approval (which has not yet been given to date)</a:t>
            </a:r>
          </a:p>
          <a:p>
            <a:pPr marL="171450" indent="-171450">
              <a:buClr>
                <a:schemeClr val="dk1"/>
              </a:buClr>
              <a:buSzPts val="1100"/>
              <a:buFontTx/>
              <a:buChar char="-"/>
            </a:pPr>
            <a:r>
              <a:rPr lang="en-US" sz="1100" baseline="0" dirty="0" smtClean="0">
                <a:latin typeface="Arial"/>
                <a:ea typeface="Arial"/>
                <a:cs typeface="Arial"/>
                <a:sym typeface="Arial"/>
              </a:rPr>
              <a:t>However, under a “deeming rule”, the FDA is delaying its product reviews of e-cigarettes</a:t>
            </a:r>
          </a:p>
          <a:p>
            <a:pPr marL="0" indent="0">
              <a:buClr>
                <a:schemeClr val="dk1"/>
              </a:buClr>
              <a:buSzPts val="1100"/>
            </a:pPr>
            <a:endParaRPr lang="en-US" sz="1100" dirty="0">
              <a:latin typeface="Arial"/>
              <a:cs typeface="Arial"/>
              <a:sym typeface="Arial"/>
            </a:endParaRPr>
          </a:p>
          <a:p>
            <a:pPr marL="0" indent="0">
              <a:buClr>
                <a:schemeClr val="dk1"/>
              </a:buClr>
              <a:buSzPts val="1100"/>
            </a:pPr>
            <a:r>
              <a:rPr lang="en-US" sz="1100" dirty="0" smtClean="0">
                <a:latin typeface="Arial"/>
                <a:cs typeface="Arial"/>
                <a:sym typeface="Arial"/>
              </a:rPr>
              <a:t>Because</a:t>
            </a:r>
            <a:r>
              <a:rPr lang="en-US" sz="1100" baseline="0" dirty="0" smtClean="0">
                <a:latin typeface="Arial"/>
                <a:cs typeface="Arial"/>
                <a:sym typeface="Arial"/>
              </a:rPr>
              <a:t> of this deeming rule:</a:t>
            </a:r>
          </a:p>
          <a:p>
            <a:pPr marL="171450" indent="-171450">
              <a:buClr>
                <a:schemeClr val="dk1"/>
              </a:buClr>
              <a:buSzPts val="1100"/>
              <a:buFont typeface="Arial" panose="020B0604020202020204" pitchFamily="34" charset="0"/>
              <a:buChar char="•"/>
            </a:pPr>
            <a:r>
              <a:rPr lang="en-US" sz="1100" baseline="0" dirty="0" smtClean="0">
                <a:latin typeface="Arial"/>
                <a:cs typeface="Arial"/>
                <a:sym typeface="Arial"/>
              </a:rPr>
              <a:t>Manufacturers were not required to disclose the ingredients in their products until 2 years after the FDA was granted authority over e-cigarettes</a:t>
            </a:r>
          </a:p>
          <a:p>
            <a:pPr marL="0" indent="0">
              <a:buClr>
                <a:schemeClr val="dk1"/>
              </a:buClr>
              <a:buSzPts val="1100"/>
              <a:buFont typeface="Arial" panose="020B0604020202020204" pitchFamily="34" charset="0"/>
              <a:buNone/>
            </a:pPr>
            <a:endParaRPr lang="en-US" sz="1100" baseline="0" dirty="0" smtClean="0">
              <a:latin typeface="Arial"/>
              <a:cs typeface="Arial"/>
              <a:sym typeface="Arial"/>
            </a:endParaRPr>
          </a:p>
          <a:p>
            <a:pPr marL="171450" indent="-171450">
              <a:buClr>
                <a:schemeClr val="dk1"/>
              </a:buClr>
              <a:buSzPts val="1100"/>
              <a:buFont typeface="Arial" panose="020B0604020202020204" pitchFamily="34" charset="0"/>
              <a:buChar char="•"/>
            </a:pPr>
            <a:r>
              <a:rPr lang="en-US" sz="1100" baseline="0" dirty="0" smtClean="0">
                <a:latin typeface="Arial"/>
                <a:cs typeface="Arial"/>
                <a:sym typeface="Arial"/>
              </a:rPr>
              <a:t>Consumers will not have information regarding the potentially harmful constituents in e-cigarettes like the JUUL until November of next year</a:t>
            </a:r>
            <a:endParaRPr lang="en-US" dirty="0" smtClean="0"/>
          </a:p>
          <a:p>
            <a:pPr marL="0" indent="0"/>
            <a:endParaRPr lang="en-US" dirty="0" smtClean="0"/>
          </a:p>
          <a:p>
            <a:pPr marL="171450" indent="-171450">
              <a:buFont typeface="Arial" panose="020B0604020202020204" pitchFamily="34" charset="0"/>
              <a:buChar char="•"/>
            </a:pPr>
            <a:r>
              <a:rPr lang="en-US" dirty="0" smtClean="0"/>
              <a:t>In addition, the FDA is allowing all market products introduced prior to August 8, 2016 to be sold as long as the manufacture files an application by August 8, 2022. </a:t>
            </a:r>
          </a:p>
          <a:p>
            <a:pPr marL="0" indent="0"/>
            <a:endParaRPr dirty="0"/>
          </a:p>
        </p:txBody>
      </p:sp>
      <p:sp>
        <p:nvSpPr>
          <p:cNvPr id="570" name="Google Shape;570;g3cf2496790_0_1:notes"/>
          <p:cNvSpPr txBox="1">
            <a:spLocks noGrp="1"/>
          </p:cNvSpPr>
          <p:nvPr>
            <p:ph type="sldNum" idx="12"/>
          </p:nvPr>
        </p:nvSpPr>
        <p:spPr>
          <a:xfrm>
            <a:off x="5232173" y="6600963"/>
            <a:ext cx="4002299" cy="347504"/>
          </a:xfrm>
          <a:prstGeom prst="rect">
            <a:avLst/>
          </a:prstGeom>
        </p:spPr>
        <p:txBody>
          <a:bodyPr spcFirstLastPara="1" wrap="square" lIns="92476" tIns="46226" rIns="92476" bIns="46226" anchor="b" anchorCtr="0">
            <a:noAutofit/>
          </a:bodyPr>
          <a:lstStyle/>
          <a:p>
            <a:fld id="{00000000-1234-1234-1234-123412341234}" type="slidenum">
              <a:rPr lang="en-US"/>
              <a:pPr/>
              <a:t>37</a:t>
            </a:fld>
            <a:endParaRPr/>
          </a:p>
        </p:txBody>
      </p:sp>
    </p:spTree>
    <p:extLst>
      <p:ext uri="{BB962C8B-B14F-4D97-AF65-F5344CB8AC3E}">
        <p14:creationId xmlns:p14="http://schemas.microsoft.com/office/powerpoint/2010/main" val="5576927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3cf2496790_0_9:notes"/>
          <p:cNvSpPr>
            <a:spLocks noGrp="1" noRot="1" noChangeAspect="1"/>
          </p:cNvSpPr>
          <p:nvPr>
            <p:ph type="sldImg" idx="2"/>
          </p:nvPr>
        </p:nvSpPr>
        <p:spPr>
          <a:xfrm>
            <a:off x="2881313" y="520700"/>
            <a:ext cx="3473450" cy="26066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8" name="Google Shape;578;g3cf2496790_0_9:notes"/>
          <p:cNvSpPr txBox="1">
            <a:spLocks noGrp="1"/>
          </p:cNvSpPr>
          <p:nvPr>
            <p:ph type="body" idx="1"/>
          </p:nvPr>
        </p:nvSpPr>
        <p:spPr>
          <a:xfrm>
            <a:off x="923608" y="3301286"/>
            <a:ext cx="7388860" cy="3127534"/>
          </a:xfrm>
          <a:prstGeom prst="rect">
            <a:avLst/>
          </a:prstGeom>
        </p:spPr>
        <p:txBody>
          <a:bodyPr spcFirstLastPara="1" wrap="square" lIns="92476" tIns="46226" rIns="92476" bIns="46226" anchor="t" anchorCtr="0">
            <a:noAutofit/>
          </a:bodyPr>
          <a:lstStyle/>
          <a:p>
            <a:pPr marL="0" indent="0">
              <a:buSzPts val="1100"/>
            </a:pPr>
            <a:r>
              <a:rPr lang="en-US" dirty="0" smtClean="0"/>
              <a:t>The deeming rule is problematic,</a:t>
            </a:r>
            <a:r>
              <a:rPr lang="en-US" baseline="0" dirty="0" smtClean="0"/>
              <a:t> because it allows for gaps in regulation. And in the meantime, the current generation of youth are being aggressively targeted and exposed to harmful constituents. </a:t>
            </a:r>
            <a:endParaRPr lang="en-US" dirty="0" smtClean="0"/>
          </a:p>
          <a:p>
            <a:pPr marL="0" indent="0">
              <a:buSzPts val="1100"/>
            </a:pPr>
            <a:endParaRPr lang="en-US" dirty="0" smtClean="0"/>
          </a:p>
          <a:p>
            <a:pPr marL="0" indent="0">
              <a:buSzPts val="1100"/>
            </a:pPr>
            <a:r>
              <a:rPr lang="en-US" dirty="0" smtClean="0"/>
              <a:t>7 public health and medical groups </a:t>
            </a:r>
            <a:r>
              <a:rPr lang="en-US" dirty="0"/>
              <a:t>groups called on the FDA to take action on </a:t>
            </a:r>
            <a:r>
              <a:rPr lang="en-US" dirty="0" smtClean="0"/>
              <a:t>JUUL in a lawsuit that is still ongoing. The lawsuit addresses two major concerns:</a:t>
            </a:r>
            <a:r>
              <a:rPr lang="en-US" baseline="0" dirty="0" smtClean="0"/>
              <a:t> flavored products that clearly target youth and delayed regulation that leaves consumers exposed to harmful constituents</a:t>
            </a:r>
          </a:p>
          <a:p>
            <a:pPr marL="0" indent="0">
              <a:buSzPts val="1100"/>
            </a:pPr>
            <a:endParaRPr dirty="0"/>
          </a:p>
          <a:p>
            <a:pPr marL="0" indent="0">
              <a:buSzPts val="1100"/>
            </a:pPr>
            <a:r>
              <a:rPr lang="en-US" dirty="0" smtClean="0"/>
              <a:t>The groups are asking for 5 specified</a:t>
            </a:r>
            <a:r>
              <a:rPr lang="en-US" baseline="0" dirty="0" smtClean="0"/>
              <a:t> actions</a:t>
            </a:r>
          </a:p>
          <a:p>
            <a:pPr marL="0" indent="0">
              <a:buSzPts val="1100"/>
            </a:pPr>
            <a:endParaRPr dirty="0"/>
          </a:p>
          <a:p>
            <a:pPr marL="462458" indent="-321151">
              <a:buClr>
                <a:schemeClr val="dk1"/>
              </a:buClr>
              <a:buChar char="-"/>
            </a:pPr>
            <a:r>
              <a:rPr lang="en-US" dirty="0"/>
              <a:t>Reverse the decision to delay e-cigarette </a:t>
            </a:r>
            <a:r>
              <a:rPr lang="en-US" dirty="0" smtClean="0"/>
              <a:t>regulation (deeming</a:t>
            </a:r>
            <a:r>
              <a:rPr lang="en-US" baseline="0" dirty="0" smtClean="0"/>
              <a:t> rule)</a:t>
            </a:r>
            <a:endParaRPr dirty="0"/>
          </a:p>
          <a:p>
            <a:pPr marL="462458" indent="-321151">
              <a:buClr>
                <a:schemeClr val="dk1"/>
              </a:buClr>
              <a:buChar char="-"/>
            </a:pPr>
            <a:r>
              <a:rPr lang="en-US" dirty="0"/>
              <a:t>removing certain JUUL flavors</a:t>
            </a:r>
            <a:endParaRPr dirty="0"/>
          </a:p>
          <a:p>
            <a:pPr marL="462458" indent="-321151">
              <a:buClr>
                <a:schemeClr val="dk1"/>
              </a:buClr>
              <a:buChar char="-"/>
            </a:pPr>
            <a:r>
              <a:rPr lang="en-US" dirty="0"/>
              <a:t>Suspending internet sales</a:t>
            </a:r>
            <a:endParaRPr dirty="0"/>
          </a:p>
          <a:p>
            <a:pPr marL="462458" indent="-321151">
              <a:buClr>
                <a:schemeClr val="dk1"/>
              </a:buClr>
              <a:buChar char="-"/>
            </a:pPr>
            <a:r>
              <a:rPr lang="en-US" dirty="0"/>
              <a:t>Prohibit branded merchandise - ex: skins, hoodies, t-shirt, etc.</a:t>
            </a:r>
            <a:endParaRPr dirty="0"/>
          </a:p>
          <a:p>
            <a:pPr marL="462458" indent="-321151">
              <a:buClr>
                <a:schemeClr val="dk1"/>
              </a:buClr>
              <a:buChar char="-"/>
            </a:pPr>
            <a:r>
              <a:rPr lang="en-US" dirty="0"/>
              <a:t>Order the removal of JUUL </a:t>
            </a:r>
            <a:r>
              <a:rPr lang="en-US" dirty="0" smtClean="0"/>
              <a:t>look-alikes (ex: </a:t>
            </a:r>
            <a:r>
              <a:rPr lang="en-US" dirty="0" err="1" smtClean="0"/>
              <a:t>Phix</a:t>
            </a:r>
            <a:r>
              <a:rPr lang="en-US" dirty="0" smtClean="0"/>
              <a:t>)</a:t>
            </a:r>
            <a:endParaRPr dirty="0"/>
          </a:p>
          <a:p>
            <a:pPr marL="0" indent="0"/>
            <a:endParaRPr dirty="0"/>
          </a:p>
          <a:p>
            <a:pPr marL="0" indent="0">
              <a:buClr>
                <a:schemeClr val="dk1"/>
              </a:buClr>
              <a:buSzPts val="1100"/>
            </a:pPr>
            <a:endParaRPr lang="en-US" dirty="0" smtClean="0"/>
          </a:p>
          <a:p>
            <a:pPr marL="0" indent="0">
              <a:buClr>
                <a:schemeClr val="dk1"/>
              </a:buClr>
              <a:buSzPts val="1100"/>
            </a:pPr>
            <a:endParaRPr lang="en-US" dirty="0" smtClean="0"/>
          </a:p>
          <a:p>
            <a:pPr marL="0" indent="0">
              <a:buClr>
                <a:schemeClr val="dk1"/>
              </a:buClr>
              <a:buSzPts val="1100"/>
            </a:pPr>
            <a:endParaRPr lang="en-US" dirty="0" smtClean="0"/>
          </a:p>
          <a:p>
            <a:pPr marL="0" indent="0">
              <a:buClr>
                <a:schemeClr val="dk1"/>
              </a:buClr>
              <a:buSzPts val="1100"/>
            </a:pPr>
            <a:endParaRPr lang="en-US" dirty="0" smtClean="0"/>
          </a:p>
          <a:p>
            <a:pPr marL="0" indent="0">
              <a:buClr>
                <a:schemeClr val="dk1"/>
              </a:buClr>
              <a:buSzPts val="1100"/>
            </a:pPr>
            <a:r>
              <a:rPr lang="en-US" dirty="0" smtClean="0"/>
              <a:t>Raymond </a:t>
            </a:r>
            <a:r>
              <a:rPr lang="en-US" dirty="0"/>
              <a:t>, N., &amp; Mincer, J. (2018, March 27). Health, Medical Groups Sue FDA Over E-Cigarette Rule Delay. Boston, Massachusetts, United States of America.</a:t>
            </a:r>
            <a:endParaRPr dirty="0"/>
          </a:p>
          <a:p>
            <a:pPr marL="0" indent="0"/>
            <a:endParaRPr dirty="0"/>
          </a:p>
        </p:txBody>
      </p:sp>
      <p:sp>
        <p:nvSpPr>
          <p:cNvPr id="579" name="Google Shape;579;g3cf2496790_0_9:notes"/>
          <p:cNvSpPr txBox="1">
            <a:spLocks noGrp="1"/>
          </p:cNvSpPr>
          <p:nvPr>
            <p:ph type="sldNum" idx="12"/>
          </p:nvPr>
        </p:nvSpPr>
        <p:spPr>
          <a:xfrm>
            <a:off x="5232173" y="6600963"/>
            <a:ext cx="4002299" cy="347504"/>
          </a:xfrm>
          <a:prstGeom prst="rect">
            <a:avLst/>
          </a:prstGeom>
        </p:spPr>
        <p:txBody>
          <a:bodyPr spcFirstLastPara="1" wrap="square" lIns="92476" tIns="46226" rIns="92476" bIns="46226" anchor="b" anchorCtr="0">
            <a:noAutofit/>
          </a:bodyPr>
          <a:lstStyle/>
          <a:p>
            <a:fld id="{00000000-1234-1234-1234-123412341234}" type="slidenum">
              <a:rPr lang="en-US"/>
              <a:pPr/>
              <a:t>38</a:t>
            </a:fld>
            <a:endParaRPr/>
          </a:p>
        </p:txBody>
      </p:sp>
    </p:spTree>
    <p:extLst>
      <p:ext uri="{BB962C8B-B14F-4D97-AF65-F5344CB8AC3E}">
        <p14:creationId xmlns:p14="http://schemas.microsoft.com/office/powerpoint/2010/main" val="16744715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3e15e16c70_0_109:notes"/>
          <p:cNvSpPr>
            <a:spLocks noGrp="1" noRot="1" noChangeAspect="1"/>
          </p:cNvSpPr>
          <p:nvPr>
            <p:ph type="sldImg" idx="2"/>
          </p:nvPr>
        </p:nvSpPr>
        <p:spPr>
          <a:xfrm>
            <a:off x="2881313" y="520700"/>
            <a:ext cx="3473450" cy="26066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7" name="Google Shape;587;g3e15e16c70_0_109:notes"/>
          <p:cNvSpPr txBox="1">
            <a:spLocks noGrp="1"/>
          </p:cNvSpPr>
          <p:nvPr>
            <p:ph type="body" idx="1"/>
          </p:nvPr>
        </p:nvSpPr>
        <p:spPr>
          <a:xfrm>
            <a:off x="923608" y="3301286"/>
            <a:ext cx="7388860" cy="3127534"/>
          </a:xfrm>
          <a:prstGeom prst="rect">
            <a:avLst/>
          </a:prstGeom>
        </p:spPr>
        <p:txBody>
          <a:bodyPr spcFirstLastPara="1" wrap="square" lIns="92476" tIns="46226" rIns="92476" bIns="46226" anchor="t" anchorCtr="0">
            <a:noAutofit/>
          </a:bodyPr>
          <a:lstStyle/>
          <a:p>
            <a:pPr marL="0" indent="0"/>
            <a:r>
              <a:rPr lang="en-US" dirty="0" smtClean="0"/>
              <a:t>While there are gaps in federal regulation, states do have</a:t>
            </a:r>
            <a:r>
              <a:rPr lang="en-US" baseline="0" dirty="0" smtClean="0"/>
              <a:t> the authority to regulate E-cigarettes, and there are opportunities to fill those gaps at the state level. What has that looked like in AR? These are the laws that came out of the AR General Assembly</a:t>
            </a:r>
          </a:p>
          <a:p>
            <a:pPr marL="0" indent="0"/>
            <a:r>
              <a:rPr lang="en-US" i="1" baseline="0" dirty="0" smtClean="0"/>
              <a:t>List Acts</a:t>
            </a:r>
          </a:p>
          <a:p>
            <a:pPr marL="0" indent="0"/>
            <a:endParaRPr lang="en-US" baseline="0" dirty="0" smtClean="0"/>
          </a:p>
          <a:p>
            <a:pPr marL="0" indent="0"/>
            <a:r>
              <a:rPr lang="en-US" baseline="0" dirty="0" smtClean="0"/>
              <a:t>Also, Multiple businesses, county and city properties across the state now prohibit ESD use.</a:t>
            </a:r>
          </a:p>
          <a:p>
            <a:pPr marL="0" indent="0"/>
            <a:endParaRPr lang="en-US" baseline="0" dirty="0" smtClean="0"/>
          </a:p>
          <a:p>
            <a:pPr marL="0" indent="0"/>
            <a:r>
              <a:rPr lang="en-US" baseline="0" dirty="0" smtClean="0"/>
              <a:t>We’ve gotten a lot done, but there is still room for improvement in the state of AR when it comes to E-cigarettes.</a:t>
            </a:r>
          </a:p>
          <a:p>
            <a:pPr marL="0" indent="0"/>
            <a:r>
              <a:rPr lang="en-US" baseline="0" dirty="0" smtClean="0"/>
              <a:t>For example,</a:t>
            </a:r>
          </a:p>
          <a:p>
            <a:pPr marL="173422" indent="-173422">
              <a:buFont typeface="Arial" panose="020B0604020202020204" pitchFamily="34" charset="0"/>
              <a:buChar char="•"/>
            </a:pPr>
            <a:r>
              <a:rPr lang="en-US" baseline="0" dirty="0" smtClean="0"/>
              <a:t>We still haven’t banned flavored tobacco products</a:t>
            </a:r>
          </a:p>
          <a:p>
            <a:pPr marL="173422" indent="-173422">
              <a:buFont typeface="Arial" panose="020B0604020202020204" pitchFamily="34" charset="0"/>
              <a:buChar char="•"/>
            </a:pPr>
            <a:r>
              <a:rPr lang="en-US" baseline="0" dirty="0" smtClean="0"/>
              <a:t>We don’t have a statewide comprehensive smoke free law that includes ESDs in the policy</a:t>
            </a:r>
            <a:endParaRPr dirty="0"/>
          </a:p>
        </p:txBody>
      </p:sp>
      <p:sp>
        <p:nvSpPr>
          <p:cNvPr id="588" name="Google Shape;588;g3e15e16c70_0_109:notes"/>
          <p:cNvSpPr txBox="1">
            <a:spLocks noGrp="1"/>
          </p:cNvSpPr>
          <p:nvPr>
            <p:ph type="sldNum" idx="12"/>
          </p:nvPr>
        </p:nvSpPr>
        <p:spPr>
          <a:xfrm>
            <a:off x="5232173" y="6600963"/>
            <a:ext cx="4002299" cy="347504"/>
          </a:xfrm>
          <a:prstGeom prst="rect">
            <a:avLst/>
          </a:prstGeom>
        </p:spPr>
        <p:txBody>
          <a:bodyPr spcFirstLastPara="1" wrap="square" lIns="92476" tIns="46226" rIns="92476" bIns="46226" anchor="b" anchorCtr="0">
            <a:noAutofit/>
          </a:bodyPr>
          <a:lstStyle/>
          <a:p>
            <a:fld id="{00000000-1234-1234-1234-123412341234}" type="slidenum">
              <a:rPr lang="en-US"/>
              <a:pPr/>
              <a:t>39</a:t>
            </a:fld>
            <a:endParaRPr/>
          </a:p>
        </p:txBody>
      </p:sp>
    </p:spTree>
    <p:extLst>
      <p:ext uri="{BB962C8B-B14F-4D97-AF65-F5344CB8AC3E}">
        <p14:creationId xmlns:p14="http://schemas.microsoft.com/office/powerpoint/2010/main" val="2945454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695325"/>
            <a:ext cx="4630737" cy="3475038"/>
          </a:xfrm>
        </p:spPr>
      </p:sp>
      <p:sp>
        <p:nvSpPr>
          <p:cNvPr id="3" name="Notes Placeholder 2"/>
          <p:cNvSpPr>
            <a:spLocks noGrp="1"/>
          </p:cNvSpPr>
          <p:nvPr>
            <p:ph type="body" idx="1"/>
          </p:nvPr>
        </p:nvSpPr>
        <p:spPr/>
        <p:txBody>
          <a:bodyPr/>
          <a:lstStyle/>
          <a:p>
            <a:pPr marL="0" indent="0" defTabSz="462458">
              <a:buClrTx/>
              <a:buSzTx/>
              <a:defRPr/>
            </a:pPr>
            <a:r>
              <a:rPr lang="en-US" i="1" dirty="0">
                <a:latin typeface="Arial" charset="0"/>
                <a:ea typeface="Arial" charset="0"/>
                <a:cs typeface="Arial" charset="0"/>
              </a:rPr>
              <a:t>Teacher Talking</a:t>
            </a:r>
            <a:r>
              <a:rPr lang="en-US" i="1" baseline="0" dirty="0">
                <a:latin typeface="Arial" charset="0"/>
                <a:ea typeface="Arial" charset="0"/>
                <a:cs typeface="Arial" charset="0"/>
              </a:rPr>
              <a:t> Points</a:t>
            </a:r>
            <a:r>
              <a:rPr lang="en-US" i="1" baseline="0" dirty="0" smtClean="0">
                <a:latin typeface="Arial" charset="0"/>
                <a:ea typeface="Arial" charset="0"/>
                <a:cs typeface="Arial" charset="0"/>
              </a:rPr>
              <a:t>: Let’s take a closer look at how they work</a:t>
            </a:r>
          </a:p>
          <a:p>
            <a:pPr marL="0" indent="0" defTabSz="462458">
              <a:buClrTx/>
              <a:buSzTx/>
              <a:defRPr/>
            </a:pPr>
            <a:endParaRPr lang="en-US" i="0" baseline="0" dirty="0">
              <a:latin typeface="Arial" charset="0"/>
              <a:ea typeface="Arial" charset="0"/>
              <a:cs typeface="Arial" charset="0"/>
            </a:endParaRPr>
          </a:p>
          <a:p>
            <a:pPr marL="289036" indent="-289036" defTabSz="462458">
              <a:buClrTx/>
              <a:buSzTx/>
              <a:buFont typeface="Arial" charset="0"/>
              <a:buChar char="•"/>
              <a:defRPr/>
            </a:pPr>
            <a:r>
              <a:rPr lang="en-US" dirty="0">
                <a:latin typeface="Arial" charset="0"/>
                <a:ea typeface="Arial" charset="0"/>
                <a:cs typeface="Arial" charset="0"/>
              </a:rPr>
              <a:t>E-cigarettes are made of a battery, (</a:t>
            </a:r>
            <a:r>
              <a:rPr lang="en-US" i="1" dirty="0">
                <a:latin typeface="Arial" charset="0"/>
                <a:ea typeface="Arial" charset="0"/>
                <a:cs typeface="Arial" charset="0"/>
              </a:rPr>
              <a:t>click)</a:t>
            </a:r>
            <a:r>
              <a:rPr lang="en-US" dirty="0">
                <a:latin typeface="Arial" charset="0"/>
                <a:ea typeface="Arial" charset="0"/>
                <a:cs typeface="Arial" charset="0"/>
              </a:rPr>
              <a:t> an</a:t>
            </a:r>
            <a:r>
              <a:rPr lang="en-US" baseline="0" dirty="0">
                <a:latin typeface="Arial" charset="0"/>
                <a:ea typeface="Arial" charset="0"/>
                <a:cs typeface="Arial" charset="0"/>
              </a:rPr>
              <a:t> atomizer with a heating coil, (</a:t>
            </a:r>
            <a:r>
              <a:rPr lang="en-US" i="1" baseline="0" dirty="0">
                <a:latin typeface="Arial" charset="0"/>
                <a:ea typeface="Arial" charset="0"/>
                <a:cs typeface="Arial" charset="0"/>
              </a:rPr>
              <a:t>click)</a:t>
            </a:r>
            <a:r>
              <a:rPr lang="en-US" baseline="0" dirty="0">
                <a:latin typeface="Arial" charset="0"/>
                <a:ea typeface="Arial" charset="0"/>
                <a:cs typeface="Arial" charset="0"/>
              </a:rPr>
              <a:t> and an absorbent material (</a:t>
            </a:r>
            <a:r>
              <a:rPr lang="en-US" i="1" baseline="0" dirty="0">
                <a:latin typeface="Arial" charset="0"/>
                <a:ea typeface="Arial" charset="0"/>
                <a:cs typeface="Arial" charset="0"/>
              </a:rPr>
              <a:t>click) </a:t>
            </a:r>
            <a:r>
              <a:rPr lang="en-US" baseline="0" dirty="0">
                <a:latin typeface="Arial" charset="0"/>
                <a:ea typeface="Arial" charset="0"/>
                <a:cs typeface="Arial" charset="0"/>
              </a:rPr>
              <a:t>that absorbs a liquid that can contain </a:t>
            </a:r>
            <a:r>
              <a:rPr lang="en-US" dirty="0">
                <a:latin typeface="Arial" charset="0"/>
                <a:ea typeface="Arial" charset="0"/>
                <a:cs typeface="Arial" charset="0"/>
              </a:rPr>
              <a:t>nicotine, flavoring and chemicals (</a:t>
            </a:r>
            <a:r>
              <a:rPr lang="en-US" i="1" dirty="0">
                <a:latin typeface="Arial" charset="0"/>
                <a:ea typeface="Arial" charset="0"/>
                <a:cs typeface="Arial" charset="0"/>
              </a:rPr>
              <a:t>click</a:t>
            </a:r>
            <a:r>
              <a:rPr lang="en-US" i="0" dirty="0">
                <a:latin typeface="Arial" charset="0"/>
                <a:ea typeface="Arial" charset="0"/>
                <a:cs typeface="Arial" charset="0"/>
              </a:rPr>
              <a:t>). </a:t>
            </a:r>
            <a:endParaRPr lang="en-US" dirty="0">
              <a:latin typeface="Arial" charset="0"/>
              <a:ea typeface="Arial" charset="0"/>
              <a:cs typeface="Arial" charset="0"/>
            </a:endParaRPr>
          </a:p>
          <a:p>
            <a:pPr marL="289036" indent="-289036" defTabSz="462458">
              <a:buClrTx/>
              <a:buSzTx/>
              <a:buFont typeface="Arial" charset="0"/>
              <a:buChar char="•"/>
              <a:defRPr/>
            </a:pPr>
            <a:r>
              <a:rPr lang="en-US" dirty="0">
                <a:latin typeface="Arial" charset="0"/>
                <a:ea typeface="Arial" charset="0"/>
                <a:cs typeface="Arial" charset="0"/>
              </a:rPr>
              <a:t>The battery allows the atomizer to heat the liquid, called e-juice,</a:t>
            </a:r>
            <a:r>
              <a:rPr lang="en-US" baseline="0" dirty="0">
                <a:latin typeface="Arial" charset="0"/>
                <a:ea typeface="Arial" charset="0"/>
                <a:cs typeface="Arial" charset="0"/>
              </a:rPr>
              <a:t> which</a:t>
            </a:r>
            <a:r>
              <a:rPr lang="en-US" dirty="0">
                <a:latin typeface="Arial" charset="0"/>
                <a:ea typeface="Arial" charset="0"/>
                <a:cs typeface="Arial" charset="0"/>
              </a:rPr>
              <a:t> creates an aerosol that is breathed into the lungs and breathed out into the air</a:t>
            </a:r>
            <a:r>
              <a:rPr lang="en-US" baseline="0" dirty="0">
                <a:latin typeface="Arial" charset="0"/>
                <a:ea typeface="Arial" charset="0"/>
                <a:cs typeface="Arial" charset="0"/>
              </a:rPr>
              <a:t> repeatedly.  </a:t>
            </a:r>
            <a:endParaRPr lang="en-US" baseline="0" dirty="0" smtClean="0">
              <a:latin typeface="Arial" charset="0"/>
              <a:ea typeface="Arial" charset="0"/>
              <a:cs typeface="Arial" charset="0"/>
            </a:endParaRPr>
          </a:p>
          <a:p>
            <a:pPr marL="289036" indent="-289036" defTabSz="462458">
              <a:buClrTx/>
              <a:buSzTx/>
              <a:buFont typeface="Arial" charset="0"/>
              <a:buChar char="•"/>
              <a:defRPr/>
            </a:pPr>
            <a:r>
              <a:rPr lang="en-US" baseline="0" dirty="0" smtClean="0">
                <a:latin typeface="Arial" charset="0"/>
                <a:ea typeface="Arial" charset="0"/>
                <a:cs typeface="Arial" charset="0"/>
              </a:rPr>
              <a:t>You can see that these devices are designed to mimic the experience of smoking a combustible cigarette</a:t>
            </a:r>
          </a:p>
          <a:p>
            <a:pPr marL="0" indent="0" defTabSz="462458">
              <a:buClrTx/>
              <a:buSzTx/>
              <a:buFont typeface="Arial" charset="0"/>
              <a:buNone/>
              <a:defRPr/>
            </a:pPr>
            <a:endParaRPr lang="en-US" dirty="0" smtClean="0">
              <a:latin typeface="Arial" charset="0"/>
              <a:ea typeface="Arial" charset="0"/>
              <a:cs typeface="Arial" charset="0"/>
            </a:endParaRPr>
          </a:p>
          <a:p>
            <a:pPr marL="0" indent="0" defTabSz="462458">
              <a:buClrTx/>
              <a:buSzTx/>
              <a:buFont typeface="Arial" charset="0"/>
              <a:buNone/>
              <a:defRPr/>
            </a:pPr>
            <a:endParaRPr lang="en-US" dirty="0">
              <a:latin typeface="Arial" charset="0"/>
              <a:ea typeface="Arial" charset="0"/>
              <a:cs typeface="Arial" charset="0"/>
            </a:endParaRPr>
          </a:p>
        </p:txBody>
      </p:sp>
    </p:spTree>
    <p:extLst>
      <p:ext uri="{BB962C8B-B14F-4D97-AF65-F5344CB8AC3E}">
        <p14:creationId xmlns:p14="http://schemas.microsoft.com/office/powerpoint/2010/main" val="33530925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notion  that</a:t>
            </a:r>
            <a:r>
              <a:rPr lang="en-US" baseline="0" dirty="0" smtClean="0"/>
              <a:t> e-cigarette companies, like JUUL Labs Inc. are in the business of helping adult smokers quit is misguided</a:t>
            </a:r>
          </a:p>
          <a:p>
            <a:endParaRPr lang="en-US" baseline="0" dirty="0" smtClean="0"/>
          </a:p>
          <a:p>
            <a:r>
              <a:rPr lang="en-US" baseline="0" dirty="0" smtClean="0"/>
              <a:t>These companies are in the business of getting current and non-users of one harmful product to become regular users of their own harmful products (b/c e-cigarettes are the future of Big Tobacco)</a:t>
            </a:r>
          </a:p>
          <a:p>
            <a:r>
              <a:rPr lang="en-US" baseline="0" dirty="0" smtClean="0"/>
              <a:t>They are also in the business of sustainability, meaning that they have a vested interest in getting youth to start using their products to ensure viability in the future</a:t>
            </a:r>
          </a:p>
          <a:p>
            <a:endParaRPr lang="en-US" baseline="0" dirty="0" smtClean="0"/>
          </a:p>
          <a:p>
            <a:r>
              <a:rPr lang="en-US" baseline="0" dirty="0" smtClean="0"/>
              <a:t>This misinformed idea of harm reduction is not currently scientifically backed. And until we see scientific evidence that supports it, we have to move away from that and stick with the public health standard. </a:t>
            </a:r>
          </a:p>
          <a:p>
            <a:endParaRPr lang="en-US" baseline="0" dirty="0" smtClean="0"/>
          </a:p>
          <a:p>
            <a:r>
              <a:rPr lang="en-US" baseline="0" dirty="0" smtClean="0"/>
              <a:t>As it relates to e-cigarettes: </a:t>
            </a:r>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40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01693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45:notes"/>
          <p:cNvSpPr>
            <a:spLocks noGrp="1" noRot="1" noChangeAspect="1"/>
          </p:cNvSpPr>
          <p:nvPr>
            <p:ph type="sldImg" idx="2"/>
          </p:nvPr>
        </p:nvSpPr>
        <p:spPr>
          <a:xfrm>
            <a:off x="2881313" y="520700"/>
            <a:ext cx="3473450" cy="26066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1" name="Google Shape;621;p45:notes"/>
          <p:cNvSpPr txBox="1">
            <a:spLocks noGrp="1"/>
          </p:cNvSpPr>
          <p:nvPr>
            <p:ph type="body" idx="1"/>
          </p:nvPr>
        </p:nvSpPr>
        <p:spPr>
          <a:xfrm>
            <a:off x="923608" y="3301286"/>
            <a:ext cx="7388860" cy="3127534"/>
          </a:xfrm>
          <a:prstGeom prst="rect">
            <a:avLst/>
          </a:prstGeom>
          <a:noFill/>
          <a:ln>
            <a:noFill/>
          </a:ln>
        </p:spPr>
        <p:txBody>
          <a:bodyPr spcFirstLastPara="1" wrap="square" lIns="92476" tIns="46226" rIns="92476" bIns="46226" anchor="t" anchorCtr="0">
            <a:noAutofit/>
          </a:bodyPr>
          <a:lstStyle/>
          <a:p>
            <a:pPr marL="0" indent="0"/>
            <a:r>
              <a:rPr lang="en-US" dirty="0"/>
              <a:t>So, now you know what it is. Now you know the public health concerns associated with it.</a:t>
            </a:r>
            <a:endParaRPr dirty="0"/>
          </a:p>
          <a:p>
            <a:pPr marL="0" indent="0"/>
            <a:endParaRPr dirty="0"/>
          </a:p>
          <a:p>
            <a:pPr marL="0" indent="0"/>
            <a:r>
              <a:rPr lang="en-US" dirty="0" smtClean="0"/>
              <a:t>What</a:t>
            </a:r>
            <a:r>
              <a:rPr lang="en-US" baseline="0" dirty="0" smtClean="0"/>
              <a:t> can we do about JUUL</a:t>
            </a:r>
            <a:r>
              <a:rPr lang="en-US" dirty="0" smtClean="0"/>
              <a:t>? E-cigarettes </a:t>
            </a:r>
            <a:r>
              <a:rPr lang="en-US" dirty="0"/>
              <a:t>are taking </a:t>
            </a:r>
            <a:r>
              <a:rPr lang="en-US" dirty="0" smtClean="0"/>
              <a:t>a page </a:t>
            </a:r>
            <a:r>
              <a:rPr lang="en-US" dirty="0"/>
              <a:t>from the Big Tobacco Playbook, so </a:t>
            </a:r>
            <a:r>
              <a:rPr lang="en-US" dirty="0" smtClean="0"/>
              <a:t>we</a:t>
            </a:r>
            <a:r>
              <a:rPr lang="en-US" baseline="0" dirty="0" smtClean="0"/>
              <a:t> must continue </a:t>
            </a:r>
            <a:r>
              <a:rPr lang="en-US" dirty="0" smtClean="0"/>
              <a:t>continue </a:t>
            </a:r>
            <a:r>
              <a:rPr lang="en-US" dirty="0"/>
              <a:t>to use our </a:t>
            </a:r>
            <a:r>
              <a:rPr lang="en-US" dirty="0" smtClean="0"/>
              <a:t>own  playbook:</a:t>
            </a:r>
            <a:r>
              <a:rPr lang="en-US" baseline="0" dirty="0" smtClean="0"/>
              <a:t> CDC’s Best Practices for Comprehensive Tobacco Control Programs</a:t>
            </a:r>
            <a:endParaRPr dirty="0"/>
          </a:p>
          <a:p>
            <a:pPr marL="0" indent="0"/>
            <a:endParaRPr lang="en-US" dirty="0" smtClean="0"/>
          </a:p>
          <a:p>
            <a:pPr marL="0" indent="0"/>
            <a:r>
              <a:rPr lang="en-US" dirty="0" smtClean="0"/>
              <a:t>That means:</a:t>
            </a:r>
            <a:endParaRPr dirty="0"/>
          </a:p>
          <a:p>
            <a:pPr marL="0" indent="0"/>
            <a:r>
              <a:rPr lang="en-US" b="1" dirty="0"/>
              <a:t>Surveillance</a:t>
            </a:r>
            <a:r>
              <a:rPr lang="en-US" dirty="0"/>
              <a:t> -  “</a:t>
            </a:r>
            <a:r>
              <a:rPr lang="en-US" dirty="0" err="1"/>
              <a:t>juuling</a:t>
            </a:r>
            <a:r>
              <a:rPr lang="en-US" dirty="0"/>
              <a:t>” has been viewed as a category of its own among our youth → this has revealed itself as a problem for recent surveys that ask kids about their e-cigarette use → remember, </a:t>
            </a:r>
            <a:r>
              <a:rPr lang="en-US" dirty="0" err="1"/>
              <a:t>juul</a:t>
            </a:r>
            <a:r>
              <a:rPr lang="en-US" dirty="0"/>
              <a:t> is an </a:t>
            </a:r>
            <a:r>
              <a:rPr lang="en-US" dirty="0" smtClean="0"/>
              <a:t>e-cigarette </a:t>
            </a:r>
            <a:r>
              <a:rPr lang="en-US" dirty="0" smtClean="0">
                <a:sym typeface="Wingdings" panose="05000000000000000000" pitchFamily="2" charset="2"/>
              </a:rPr>
              <a:t> we have to make this clear</a:t>
            </a:r>
            <a:r>
              <a:rPr lang="en-US" baseline="0" dirty="0" smtClean="0">
                <a:sym typeface="Wingdings" panose="05000000000000000000" pitchFamily="2" charset="2"/>
              </a:rPr>
              <a:t> in our surveys</a:t>
            </a:r>
            <a:endParaRPr dirty="0"/>
          </a:p>
          <a:p>
            <a:pPr marL="0" indent="0"/>
            <a:endParaRPr dirty="0"/>
          </a:p>
          <a:p>
            <a:pPr marL="0" indent="0"/>
            <a:r>
              <a:rPr lang="en-US" b="1" dirty="0" smtClean="0"/>
              <a:t>Regulation–</a:t>
            </a:r>
            <a:r>
              <a:rPr lang="en-US" b="1" baseline="0" dirty="0" smtClean="0"/>
              <a:t> </a:t>
            </a:r>
            <a:r>
              <a:rPr lang="en-US" b="0" baseline="0" dirty="0" smtClean="0"/>
              <a:t>For example, Currently the minimum age of sale for tobacco products is 18; If that age was increased to 21, it could have a dramatic effect on youth uptake of devices like the </a:t>
            </a:r>
            <a:r>
              <a:rPr lang="en-US" b="0" baseline="0" dirty="0" err="1" smtClean="0"/>
              <a:t>juul</a:t>
            </a:r>
            <a:r>
              <a:rPr lang="en-US" b="0" baseline="0" dirty="0" smtClean="0"/>
              <a:t>, and as a result, prevent nicotine addiction in vulnerable adolescents</a:t>
            </a:r>
            <a:endParaRPr lang="en-US" b="1" dirty="0" smtClean="0"/>
          </a:p>
          <a:p>
            <a:pPr marL="0" indent="0"/>
            <a:endParaRPr lang="en-US" b="1" dirty="0" smtClean="0"/>
          </a:p>
          <a:p>
            <a:pPr marL="0" indent="0"/>
            <a:r>
              <a:rPr lang="en-US" b="1" dirty="0" smtClean="0"/>
              <a:t>Counter-Marketing </a:t>
            </a:r>
            <a:r>
              <a:rPr lang="en-US" b="1" dirty="0"/>
              <a:t>Media Campaign </a:t>
            </a:r>
            <a:r>
              <a:rPr lang="en-US" dirty="0"/>
              <a:t>–initiate </a:t>
            </a:r>
            <a:r>
              <a:rPr lang="en-US" dirty="0" smtClean="0"/>
              <a:t>counter marketing </a:t>
            </a:r>
            <a:r>
              <a:rPr lang="en-US" dirty="0"/>
              <a:t>campaigns; kids are just as susceptible to messages that encourage them NOT to quit </a:t>
            </a:r>
            <a:endParaRPr dirty="0" smtClean="0"/>
          </a:p>
          <a:p>
            <a:pPr marL="0" indent="0"/>
            <a:endParaRPr dirty="0"/>
          </a:p>
          <a:p>
            <a:pPr marL="0" indent="0"/>
            <a:r>
              <a:rPr lang="en-US" b="1" dirty="0" smtClean="0"/>
              <a:t>Comprehensive </a:t>
            </a:r>
            <a:r>
              <a:rPr lang="en-US" b="1" dirty="0"/>
              <a:t>Smoke-Free Policies</a:t>
            </a:r>
            <a:r>
              <a:rPr lang="en-US" dirty="0"/>
              <a:t> – </a:t>
            </a:r>
            <a:r>
              <a:rPr lang="en-US" dirty="0" smtClean="0"/>
              <a:t>And finally,</a:t>
            </a:r>
            <a:r>
              <a:rPr lang="en-US" baseline="0" dirty="0" smtClean="0"/>
              <a:t> </a:t>
            </a:r>
            <a:r>
              <a:rPr lang="en-US" dirty="0" smtClean="0"/>
              <a:t>smoke </a:t>
            </a:r>
            <a:r>
              <a:rPr lang="en-US" dirty="0"/>
              <a:t>free laws and policies should be comprehensive and should include ENDS and </a:t>
            </a:r>
            <a:r>
              <a:rPr lang="en-US" dirty="0" smtClean="0"/>
              <a:t>ESDs </a:t>
            </a:r>
            <a:r>
              <a:rPr lang="en-US" dirty="0" smtClean="0">
                <a:sym typeface="Wingdings" panose="05000000000000000000" pitchFamily="2" charset="2"/>
              </a:rPr>
              <a:t> For example, right now the Arkansas Clean Indoor Air Act, which bans smoking in public places, does not cover electronic smoking devices  so there is room for revision</a:t>
            </a:r>
            <a:r>
              <a:rPr lang="en-US" baseline="0" dirty="0" smtClean="0">
                <a:sym typeface="Wingdings" panose="05000000000000000000" pitchFamily="2" charset="2"/>
              </a:rPr>
              <a:t> here</a:t>
            </a:r>
            <a:r>
              <a:rPr lang="en-US" dirty="0" smtClean="0">
                <a:sym typeface="Wingdings" panose="05000000000000000000" pitchFamily="2" charset="2"/>
              </a:rPr>
              <a:t>	</a:t>
            </a:r>
          </a:p>
          <a:p>
            <a:pPr marL="0" indent="0"/>
            <a:endParaRPr dirty="0"/>
          </a:p>
          <a:p>
            <a:pPr marL="0" indent="0"/>
            <a:endParaRPr dirty="0"/>
          </a:p>
          <a:p>
            <a:pPr marL="0" indent="0"/>
            <a:endParaRPr dirty="0"/>
          </a:p>
          <a:p>
            <a:pPr marL="0" indent="0"/>
            <a:r>
              <a:rPr lang="en-US" dirty="0"/>
              <a:t> </a:t>
            </a:r>
            <a:endParaRPr dirty="0"/>
          </a:p>
        </p:txBody>
      </p:sp>
      <p:sp>
        <p:nvSpPr>
          <p:cNvPr id="622" name="Google Shape;622;p45:notes"/>
          <p:cNvSpPr txBox="1">
            <a:spLocks noGrp="1"/>
          </p:cNvSpPr>
          <p:nvPr>
            <p:ph type="sldNum" idx="12"/>
          </p:nvPr>
        </p:nvSpPr>
        <p:spPr>
          <a:xfrm>
            <a:off x="5232173" y="6600963"/>
            <a:ext cx="4002299" cy="347504"/>
          </a:xfrm>
          <a:prstGeom prst="rect">
            <a:avLst/>
          </a:prstGeom>
          <a:noFill/>
          <a:ln>
            <a:noFill/>
          </a:ln>
        </p:spPr>
        <p:txBody>
          <a:bodyPr spcFirstLastPara="1" wrap="square" lIns="92476" tIns="46226" rIns="92476" bIns="46226" anchor="b" anchorCtr="0">
            <a:noAutofit/>
          </a:bodyPr>
          <a:lstStyle/>
          <a:p>
            <a:pPr algn="r"/>
            <a:fld id="{00000000-1234-1234-1234-123412341234}" type="slidenum">
              <a:rPr lang="en-US" sz="1200">
                <a:solidFill>
                  <a:schemeClr val="dk1"/>
                </a:solidFill>
                <a:latin typeface="Calibri"/>
                <a:ea typeface="Calibri"/>
                <a:cs typeface="Calibri"/>
                <a:sym typeface="Calibri"/>
              </a:rPr>
              <a:pPr algn="r"/>
              <a:t>41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363473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some specific</a:t>
            </a:r>
            <a:r>
              <a:rPr lang="en-US" baseline="0" dirty="0" smtClean="0"/>
              <a:t> ways you can engage in the Best Practices Tactics as a sub-grantee:</a:t>
            </a:r>
          </a:p>
          <a:p>
            <a:endParaRPr lang="en-US" baseline="0" dirty="0" smtClean="0"/>
          </a:p>
          <a:p>
            <a:r>
              <a:rPr lang="en-US" baseline="0" dirty="0" smtClean="0"/>
              <a:t>You want to continue to </a:t>
            </a:r>
            <a:r>
              <a:rPr lang="en-US" b="1" baseline="0" dirty="0" smtClean="0"/>
              <a:t>educate</a:t>
            </a:r>
            <a:r>
              <a:rPr lang="en-US" baseline="0" dirty="0" smtClean="0"/>
              <a:t> yourselves, stakeholders, and the communities you work with</a:t>
            </a:r>
          </a:p>
          <a:p>
            <a:pPr marL="171450" indent="-171450">
              <a:buFont typeface="Arial" panose="020B0604020202020204" pitchFamily="34" charset="0"/>
              <a:buChar char="•"/>
            </a:pPr>
            <a:r>
              <a:rPr lang="en-US" baseline="0" dirty="0" smtClean="0"/>
              <a:t>All of you will get this presentation, with presenters notes and sources included emailed to you after kickoff </a:t>
            </a:r>
            <a:r>
              <a:rPr lang="en-US" baseline="0" dirty="0" smtClean="0">
                <a:sym typeface="Wingdings" panose="05000000000000000000" pitchFamily="2" charset="2"/>
              </a:rPr>
              <a:t> You will also get an updated emerging trends </a:t>
            </a:r>
            <a:r>
              <a:rPr lang="en-US" baseline="0" dirty="0" err="1" smtClean="0">
                <a:sym typeface="Wingdings" panose="05000000000000000000" pitchFamily="2" charset="2"/>
              </a:rPr>
              <a:t>powerpoint</a:t>
            </a:r>
            <a:r>
              <a:rPr lang="en-US" baseline="0" dirty="0" smtClean="0">
                <a:sym typeface="Wingdings" panose="05000000000000000000" pitchFamily="2" charset="2"/>
              </a:rPr>
              <a:t> that has JUUL  and some of the other latest products added to it  go out into the community, present and share this information with your stakeholders</a:t>
            </a:r>
          </a:p>
          <a:p>
            <a:pPr marL="171450" indent="-171450">
              <a:buFont typeface="Arial" panose="020B0604020202020204" pitchFamily="34" charset="0"/>
              <a:buChar char="•"/>
            </a:pPr>
            <a:endParaRPr lang="en-US" baseline="0" dirty="0" smtClean="0">
              <a:sym typeface="Wingdings" panose="05000000000000000000" pitchFamily="2" charset="2"/>
            </a:endParaRPr>
          </a:p>
          <a:p>
            <a:pPr marL="0" indent="0">
              <a:buFont typeface="Arial" panose="020B0604020202020204" pitchFamily="34" charset="0"/>
              <a:buNone/>
            </a:pPr>
            <a:r>
              <a:rPr lang="en-US" baseline="0" dirty="0" smtClean="0"/>
              <a:t>Continue to </a:t>
            </a:r>
            <a:r>
              <a:rPr lang="en-US" b="1" baseline="0" dirty="0" smtClean="0"/>
              <a:t>recruit and engage</a:t>
            </a:r>
            <a:r>
              <a:rPr lang="en-US" baseline="0" dirty="0" smtClean="0"/>
              <a:t> our youth</a:t>
            </a:r>
          </a:p>
          <a:p>
            <a:pPr marL="171450" indent="-171450">
              <a:buFont typeface="Arial" panose="020B0604020202020204" pitchFamily="34" charset="0"/>
              <a:buChar char="•"/>
            </a:pPr>
            <a:r>
              <a:rPr lang="en-US" baseline="0" dirty="0" smtClean="0"/>
              <a:t>young people are persuasive advocates w/ peers/fam members/policymakers → continue to enlist youth in the community to advocate for your program and help w/ smoke-free policies that cover ESDs in their schools and communities</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Finally, understand that </a:t>
            </a:r>
            <a:r>
              <a:rPr lang="en-US" b="1" baseline="0" dirty="0" smtClean="0"/>
              <a:t>policy</a:t>
            </a:r>
            <a:r>
              <a:rPr lang="en-US" baseline="0" dirty="0" smtClean="0"/>
              <a:t> plays a critical role in improving the health of our communities</a:t>
            </a:r>
          </a:p>
          <a:p>
            <a:pPr marL="171450" indent="-171450">
              <a:buFont typeface="Arial" panose="020B0604020202020204" pitchFamily="34" charset="0"/>
              <a:buChar char="•"/>
            </a:pPr>
            <a:r>
              <a:rPr lang="en-US" baseline="0" dirty="0" smtClean="0"/>
              <a:t>Go out into the community and help businesses, faith based organizations, and municipalities revise and implement comprehensive tobacco free policies that include electronic cigarettes</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These are all things you can be doing right now</a:t>
            </a:r>
          </a:p>
          <a:p>
            <a:endParaRPr lang="en-US" dirty="0"/>
          </a:p>
        </p:txBody>
      </p:sp>
      <p:sp>
        <p:nvSpPr>
          <p:cNvPr id="4" name="Slide Number Placeholder 3"/>
          <p:cNvSpPr>
            <a:spLocks noGrp="1"/>
          </p:cNvSpPr>
          <p:nvPr>
            <p:ph type="sldNum" sz="quarter" idx="10"/>
          </p:nvPr>
        </p:nvSpPr>
        <p:spPr/>
        <p:txBody>
          <a:bodyPr/>
          <a:lstStyle/>
          <a:p>
            <a:fld id="{90159BAC-C43E-4060-984F-9E4CC9EBCD9B}" type="slidenum">
              <a:rPr lang="en-US" smtClean="0"/>
              <a:t>42</a:t>
            </a:fld>
            <a:endParaRPr lang="en-US"/>
          </a:p>
        </p:txBody>
      </p:sp>
    </p:spTree>
    <p:extLst>
      <p:ext uri="{BB962C8B-B14F-4D97-AF65-F5344CB8AC3E}">
        <p14:creationId xmlns:p14="http://schemas.microsoft.com/office/powerpoint/2010/main" val="11230372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Arkansas Department of Health is transforming the tobacco </a:t>
            </a:r>
            <a:r>
              <a:rPr lang="en-US" b="1" dirty="0" err="1" smtClean="0"/>
              <a:t>quitline</a:t>
            </a:r>
            <a:r>
              <a:rPr lang="en-US" b="1" dirty="0" smtClean="0"/>
              <a:t> to a new service, Be Well Arkansas.</a:t>
            </a:r>
          </a:p>
          <a:p>
            <a:r>
              <a:rPr lang="en-US" b="1" i="0" dirty="0" smtClean="0"/>
              <a:t>What is staying the same:</a:t>
            </a:r>
          </a:p>
          <a:p>
            <a:r>
              <a:rPr lang="en-US" dirty="0" smtClean="0"/>
              <a:t>•Arkansans can receive tobacco and nicotine cessation services to help them quit addiction.</a:t>
            </a:r>
          </a:p>
          <a:p>
            <a:r>
              <a:rPr lang="en-US" dirty="0" smtClean="0"/>
              <a:t>•The fax number for patient referrals is still 1-888-827-7057.</a:t>
            </a:r>
          </a:p>
          <a:p>
            <a:r>
              <a:rPr lang="en-US" dirty="0" smtClean="0"/>
              <a:t>•The phone number 1-800-QUIT-NOW still works and will now route callers to Be Well Arkansas. </a:t>
            </a:r>
          </a:p>
          <a:p>
            <a:r>
              <a:rPr lang="en-US" dirty="0" smtClean="0"/>
              <a:t>•Be Well Arkansas will continue to allow for online intake for patients.</a:t>
            </a:r>
          </a:p>
          <a:p>
            <a:endParaRPr lang="en-US" dirty="0" smtClean="0"/>
          </a:p>
          <a:p>
            <a:r>
              <a:rPr lang="en-US" b="1" i="0" dirty="0" smtClean="0"/>
              <a:t>What is different:</a:t>
            </a:r>
          </a:p>
          <a:p>
            <a:r>
              <a:rPr lang="en-US" dirty="0" smtClean="0"/>
              <a:t>•Be Well Arkansas will offer more than cessation services; it will link people to diabetes management and hypertension control resources. </a:t>
            </a:r>
          </a:p>
          <a:p>
            <a:r>
              <a:rPr lang="en-US" dirty="0" smtClean="0"/>
              <a:t>•There is a new and additional toll-free phone number that patients can call at 1-833-283-WELL.</a:t>
            </a:r>
          </a:p>
          <a:p>
            <a:r>
              <a:rPr lang="en-US" dirty="0" smtClean="0"/>
              <a:t>•There is an all new website www.bewellarkansas.org in development that will have updated resources for patients and providers.</a:t>
            </a:r>
          </a:p>
          <a:p>
            <a:r>
              <a:rPr lang="en-US" dirty="0" smtClean="0"/>
              <a:t>•Be Well Arkansas has added an online chat component for cessation services.</a:t>
            </a:r>
          </a:p>
          <a:p>
            <a:r>
              <a:rPr lang="en-US" dirty="0" smtClean="0"/>
              <a:t>•Be Well Arkansas now offers local, in-person cessation counseling as an option for patients. </a:t>
            </a:r>
          </a:p>
          <a:p>
            <a:r>
              <a:rPr lang="en-US" dirty="0" smtClean="0"/>
              <a:t>•The hours for call-backs will be normal business hours, similar to other programs like this across the country.</a:t>
            </a:r>
          </a:p>
          <a:p>
            <a:r>
              <a:rPr lang="en-US" dirty="0" smtClean="0"/>
              <a:t>•Be Well Arkansas has added a cessation texting service with advice and tips, and an app for 24/7 support.</a:t>
            </a:r>
          </a:p>
          <a:p>
            <a:endParaRPr lang="en-US" dirty="0"/>
          </a:p>
        </p:txBody>
      </p:sp>
      <p:sp>
        <p:nvSpPr>
          <p:cNvPr id="4" name="Slide Number Placeholder 3"/>
          <p:cNvSpPr>
            <a:spLocks noGrp="1"/>
          </p:cNvSpPr>
          <p:nvPr>
            <p:ph type="sldNum" sz="quarter" idx="10"/>
          </p:nvPr>
        </p:nvSpPr>
        <p:spPr/>
        <p:txBody>
          <a:bodyPr/>
          <a:lstStyle/>
          <a:p>
            <a:fld id="{90159BAC-C43E-4060-984F-9E4CC9EBCD9B}" type="slidenum">
              <a:rPr lang="en-US" smtClean="0"/>
              <a:t>43</a:t>
            </a:fld>
            <a:endParaRPr lang="en-US"/>
          </a:p>
        </p:txBody>
      </p:sp>
    </p:spTree>
    <p:extLst>
      <p:ext uri="{BB962C8B-B14F-4D97-AF65-F5344CB8AC3E}">
        <p14:creationId xmlns:p14="http://schemas.microsoft.com/office/powerpoint/2010/main" val="24286055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3e20f9a4ae_0_2:notes"/>
          <p:cNvSpPr>
            <a:spLocks noGrp="1" noRot="1" noChangeAspect="1"/>
          </p:cNvSpPr>
          <p:nvPr>
            <p:ph type="sldImg" idx="2"/>
          </p:nvPr>
        </p:nvSpPr>
        <p:spPr>
          <a:xfrm>
            <a:off x="2881313" y="520700"/>
            <a:ext cx="3473450" cy="26066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4" name="Google Shape;654;g3e20f9a4ae_0_2:notes"/>
          <p:cNvSpPr txBox="1">
            <a:spLocks noGrp="1"/>
          </p:cNvSpPr>
          <p:nvPr>
            <p:ph type="body" idx="1"/>
          </p:nvPr>
        </p:nvSpPr>
        <p:spPr>
          <a:xfrm>
            <a:off x="923608" y="3301286"/>
            <a:ext cx="7388860" cy="3127534"/>
          </a:xfrm>
          <a:prstGeom prst="rect">
            <a:avLst/>
          </a:prstGeom>
        </p:spPr>
        <p:txBody>
          <a:bodyPr spcFirstLastPara="1" wrap="square" lIns="92476" tIns="46226" rIns="92476" bIns="46226" anchor="t" anchorCtr="0">
            <a:noAutofit/>
          </a:bodyPr>
          <a:lstStyle/>
          <a:p>
            <a:pPr marL="0" indent="0"/>
            <a:r>
              <a:rPr lang="en-US" dirty="0" smtClean="0"/>
              <a:t>Remember,</a:t>
            </a:r>
            <a:r>
              <a:rPr lang="en-US" baseline="0" dirty="0" smtClean="0"/>
              <a:t> poison is poison!</a:t>
            </a:r>
          </a:p>
          <a:p>
            <a:pPr marL="0" indent="0"/>
            <a:endParaRPr lang="en-US" baseline="0" dirty="0" smtClean="0"/>
          </a:p>
          <a:p>
            <a:pPr marL="0" indent="0"/>
            <a:endParaRPr dirty="0"/>
          </a:p>
        </p:txBody>
      </p:sp>
      <p:sp>
        <p:nvSpPr>
          <p:cNvPr id="655" name="Google Shape;655;g3e20f9a4ae_0_2:notes"/>
          <p:cNvSpPr txBox="1">
            <a:spLocks noGrp="1"/>
          </p:cNvSpPr>
          <p:nvPr>
            <p:ph type="sldNum" idx="12"/>
          </p:nvPr>
        </p:nvSpPr>
        <p:spPr>
          <a:xfrm>
            <a:off x="5232173" y="6600963"/>
            <a:ext cx="4002299" cy="347504"/>
          </a:xfrm>
          <a:prstGeom prst="rect">
            <a:avLst/>
          </a:prstGeom>
        </p:spPr>
        <p:txBody>
          <a:bodyPr spcFirstLastPara="1" wrap="square" lIns="92476" tIns="46226" rIns="92476" bIns="46226" anchor="b" anchorCtr="0">
            <a:noAutofit/>
          </a:bodyPr>
          <a:lstStyle/>
          <a:p>
            <a:fld id="{00000000-1234-1234-1234-123412341234}" type="slidenum">
              <a:rPr lang="en-US"/>
              <a:pPr/>
              <a:t>44</a:t>
            </a:fld>
            <a:endParaRPr/>
          </a:p>
        </p:txBody>
      </p:sp>
    </p:spTree>
    <p:extLst>
      <p:ext uri="{BB962C8B-B14F-4D97-AF65-F5344CB8AC3E}">
        <p14:creationId xmlns:p14="http://schemas.microsoft.com/office/powerpoint/2010/main" val="31069709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159BAC-C43E-4060-984F-9E4CC9EBCD9B}" type="slidenum">
              <a:rPr lang="en-US" smtClean="0"/>
              <a:t>45</a:t>
            </a:fld>
            <a:endParaRPr lang="en-US"/>
          </a:p>
        </p:txBody>
      </p:sp>
    </p:spTree>
    <p:extLst>
      <p:ext uri="{BB962C8B-B14F-4D97-AF65-F5344CB8AC3E}">
        <p14:creationId xmlns:p14="http://schemas.microsoft.com/office/powerpoint/2010/main" val="1412053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4:notes"/>
          <p:cNvSpPr>
            <a:spLocks noGrp="1" noRot="1" noChangeAspect="1"/>
          </p:cNvSpPr>
          <p:nvPr>
            <p:ph type="sldImg" idx="2"/>
          </p:nvPr>
        </p:nvSpPr>
        <p:spPr>
          <a:xfrm>
            <a:off x="2881313" y="520700"/>
            <a:ext cx="3473450" cy="26066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4:notes"/>
          <p:cNvSpPr txBox="1">
            <a:spLocks noGrp="1"/>
          </p:cNvSpPr>
          <p:nvPr>
            <p:ph type="body" idx="1"/>
          </p:nvPr>
        </p:nvSpPr>
        <p:spPr>
          <a:xfrm>
            <a:off x="923608" y="3301286"/>
            <a:ext cx="7388860" cy="3127534"/>
          </a:xfrm>
          <a:prstGeom prst="rect">
            <a:avLst/>
          </a:prstGeom>
          <a:noFill/>
          <a:ln>
            <a:noFill/>
          </a:ln>
        </p:spPr>
        <p:txBody>
          <a:bodyPr spcFirstLastPara="1" wrap="square" lIns="92476" tIns="46226" rIns="92476" bIns="46226" anchor="t" anchorCtr="0">
            <a:noAutofit/>
          </a:bodyPr>
          <a:lstStyle/>
          <a:p>
            <a:pPr marL="0" indent="0"/>
            <a:r>
              <a:rPr lang="en-US" dirty="0" smtClean="0"/>
              <a:t>Teacher</a:t>
            </a:r>
            <a:r>
              <a:rPr lang="en-US" baseline="0" dirty="0" smtClean="0"/>
              <a:t> talking points: E-cigarette use is often referred to as vaping. And vaping is….</a:t>
            </a:r>
          </a:p>
        </p:txBody>
      </p:sp>
      <p:sp>
        <p:nvSpPr>
          <p:cNvPr id="84" name="Google Shape;84;p4:notes"/>
          <p:cNvSpPr txBox="1">
            <a:spLocks noGrp="1"/>
          </p:cNvSpPr>
          <p:nvPr>
            <p:ph type="sldNum" idx="12"/>
          </p:nvPr>
        </p:nvSpPr>
        <p:spPr>
          <a:xfrm>
            <a:off x="5232173" y="6600963"/>
            <a:ext cx="4002299" cy="347504"/>
          </a:xfrm>
          <a:prstGeom prst="rect">
            <a:avLst/>
          </a:prstGeom>
          <a:noFill/>
          <a:ln>
            <a:noFill/>
          </a:ln>
        </p:spPr>
        <p:txBody>
          <a:bodyPr spcFirstLastPara="1" wrap="square" lIns="92476" tIns="46226" rIns="92476" bIns="46226" anchor="b" anchorCtr="0">
            <a:noAutofit/>
          </a:bodyPr>
          <a:lstStyle/>
          <a:p>
            <a:pPr algn="r"/>
            <a:fld id="{00000000-1234-1234-1234-123412341234}" type="slidenum">
              <a:rPr lang="en-US" sz="1200">
                <a:solidFill>
                  <a:schemeClr val="dk1"/>
                </a:solidFill>
                <a:latin typeface="Calibri"/>
                <a:ea typeface="Calibri"/>
                <a:cs typeface="Calibri"/>
                <a:sym typeface="Calibri"/>
              </a:rPr>
              <a:pPr algn="r"/>
              <a:t>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60228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exactly is in that aerosol?</a:t>
            </a:r>
          </a:p>
          <a:p>
            <a:endParaRPr lang="en-US" dirty="0" smtClean="0"/>
          </a:p>
          <a:p>
            <a:pPr marL="171450" indent="-171450">
              <a:buFont typeface="Arial" panose="020B0604020202020204" pitchFamily="34" charset="0"/>
              <a:buChar char="•"/>
            </a:pPr>
            <a:r>
              <a:rPr lang="en-US" dirty="0" smtClean="0"/>
              <a:t>It is difficult for consumers to know exactly what these products contain. In 2017 the Food</a:t>
            </a:r>
            <a:r>
              <a:rPr lang="en-US" baseline="0" dirty="0" smtClean="0"/>
              <a:t> and Drug Administration announced that it would delay the requirement that e-cigarette companies submit their products, including all ingredients, for review.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dirty="0" smtClean="0"/>
              <a:t>For example, some e-cigarettes marketed as containing zero percent nicotine were later</a:t>
            </a:r>
            <a:r>
              <a:rPr lang="en-US" baseline="0" dirty="0" smtClean="0"/>
              <a:t> found to actually contain nicotine</a:t>
            </a:r>
          </a:p>
          <a:p>
            <a:pPr marL="171450" indent="-171450">
              <a:buFont typeface="Arial" panose="020B0604020202020204" pitchFamily="34" charset="0"/>
              <a:buChar char="•"/>
            </a:pPr>
            <a:r>
              <a:rPr lang="en-US" baseline="0" dirty="0" smtClean="0"/>
              <a:t>Also, (this is a borrowed analogy from Dr. Wheeler)  e-cigarettes are like snowflakes. No two are exactly alike in terms of chemical makeup and nicotine concentration.</a:t>
            </a:r>
          </a:p>
          <a:p>
            <a:pPr marL="0" indent="0">
              <a:buFont typeface="Arial" panose="020B0604020202020204" pitchFamily="34" charset="0"/>
              <a:buNone/>
            </a:pPr>
            <a:endParaRPr lang="en-US" dirty="0" smtClean="0"/>
          </a:p>
          <a:p>
            <a:pPr marL="171450" indent="-171450">
              <a:buFont typeface="Arial" panose="020B0604020202020204" pitchFamily="34" charset="0"/>
              <a:buChar char="•"/>
            </a:pPr>
            <a:r>
              <a:rPr lang="en-US" dirty="0" smtClean="0"/>
              <a:t>Because of this</a:t>
            </a:r>
            <a:r>
              <a:rPr lang="en-US" baseline="0" dirty="0" smtClean="0"/>
              <a:t> intentional information asymmetry between consumers and the industry, t</a:t>
            </a:r>
            <a:r>
              <a:rPr lang="en-US" dirty="0" smtClean="0"/>
              <a:t>here is a misperception that users  and bystanders are just inhaling harmless water vapor. This is INCORRECT.</a:t>
            </a:r>
          </a:p>
          <a:p>
            <a:endParaRPr lang="en-US" dirty="0" smtClean="0"/>
          </a:p>
          <a:p>
            <a:r>
              <a:rPr lang="en-US" dirty="0" smtClean="0"/>
              <a:t>They’re actually inhaling:</a:t>
            </a:r>
          </a:p>
          <a:p>
            <a:pPr marL="171450" indent="-171450">
              <a:buFont typeface="Arial" panose="020B0604020202020204" pitchFamily="34" charset="0"/>
              <a:buChar char="•"/>
            </a:pPr>
            <a:r>
              <a:rPr lang="en-US" dirty="0" smtClean="0"/>
              <a:t>Nicotine</a:t>
            </a:r>
          </a:p>
          <a:p>
            <a:pPr marL="171450" indent="-171450">
              <a:buFont typeface="Arial" panose="020B0604020202020204" pitchFamily="34" charset="0"/>
              <a:buChar char="•"/>
            </a:pPr>
            <a:r>
              <a:rPr lang="en-US" dirty="0" smtClean="0"/>
              <a:t>Ultrafine particles </a:t>
            </a:r>
          </a:p>
          <a:p>
            <a:pPr marL="171450" indent="-171450">
              <a:buFont typeface="Arial" panose="020B0604020202020204" pitchFamily="34" charset="0"/>
              <a:buChar char="•"/>
            </a:pPr>
            <a:r>
              <a:rPr lang="en-US" dirty="0" smtClean="0"/>
              <a:t>Flavoring that contains </a:t>
            </a:r>
            <a:r>
              <a:rPr lang="en-US" dirty="0" err="1" smtClean="0"/>
              <a:t>diacetyl</a:t>
            </a:r>
            <a:r>
              <a:rPr lang="en-US" dirty="0" smtClean="0"/>
              <a:t>, a chemical linked to a serious lung disease</a:t>
            </a:r>
          </a:p>
          <a:p>
            <a:pPr marL="171450" indent="-171450">
              <a:buFont typeface="Arial" panose="020B0604020202020204" pitchFamily="34" charset="0"/>
              <a:buChar char="•"/>
            </a:pPr>
            <a:r>
              <a:rPr lang="en-US" dirty="0" smtClean="0"/>
              <a:t>Volatile organic compounds</a:t>
            </a:r>
          </a:p>
          <a:p>
            <a:pPr marL="171450" indent="-171450">
              <a:buFont typeface="Arial" panose="020B0604020202020204" pitchFamily="34" charset="0"/>
              <a:buChar char="•"/>
            </a:pPr>
            <a:r>
              <a:rPr lang="en-US" dirty="0" smtClean="0"/>
              <a:t>Cancer-causing chemicals</a:t>
            </a:r>
          </a:p>
          <a:p>
            <a:pPr marL="171450" indent="-171450">
              <a:buFont typeface="Arial" panose="020B0604020202020204" pitchFamily="34" charset="0"/>
              <a:buChar char="•"/>
            </a:pPr>
            <a:r>
              <a:rPr lang="en-US" dirty="0" smtClean="0"/>
              <a:t>Heavy metals like nickel, tin, and lead</a:t>
            </a:r>
          </a:p>
          <a:p>
            <a:endParaRPr lang="en-US" dirty="0" smtClean="0"/>
          </a:p>
          <a:p>
            <a:endParaRPr lang="en-US" dirty="0" smtClean="0">
              <a:solidFill>
                <a:srgbClr val="FF0000"/>
              </a:solidFill>
            </a:endParaRPr>
          </a:p>
          <a:p>
            <a:r>
              <a:rPr lang="en-US" dirty="0" smtClean="0">
                <a:solidFill>
                  <a:srgbClr val="FF0000"/>
                </a:solidFill>
              </a:rPr>
              <a:t>					Question number 10 on test</a:t>
            </a:r>
          </a:p>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7665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23:notes"/>
          <p:cNvSpPr>
            <a:spLocks noGrp="1" noRot="1" noChangeAspect="1"/>
          </p:cNvSpPr>
          <p:nvPr>
            <p:ph type="sldImg" idx="2"/>
          </p:nvPr>
        </p:nvSpPr>
        <p:spPr>
          <a:xfrm>
            <a:off x="2881313" y="520700"/>
            <a:ext cx="3473450" cy="26066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23:notes"/>
          <p:cNvSpPr txBox="1">
            <a:spLocks noGrp="1"/>
          </p:cNvSpPr>
          <p:nvPr>
            <p:ph type="body" idx="1"/>
          </p:nvPr>
        </p:nvSpPr>
        <p:spPr>
          <a:xfrm>
            <a:off x="923608" y="3301286"/>
            <a:ext cx="7388860" cy="3127534"/>
          </a:xfrm>
          <a:prstGeom prst="rect">
            <a:avLst/>
          </a:prstGeom>
          <a:noFill/>
          <a:ln>
            <a:noFill/>
          </a:ln>
        </p:spPr>
        <p:txBody>
          <a:bodyPr spcFirstLastPara="1" wrap="square" lIns="92476" tIns="46226" rIns="92476" bIns="46226" anchor="t" anchorCtr="0">
            <a:noAutofit/>
          </a:bodyPr>
          <a:lstStyle/>
          <a:p>
            <a:pPr marL="0" indent="0"/>
            <a:r>
              <a:rPr lang="en-US" dirty="0" smtClean="0"/>
              <a:t>As I mentioned earlier, most e-cigarettes contain nicotine (even the ones that claim</a:t>
            </a:r>
            <a:r>
              <a:rPr lang="en-US" baseline="0" dirty="0" smtClean="0"/>
              <a:t> otherwise)</a:t>
            </a:r>
            <a:endParaRPr lang="en-US" dirty="0" smtClean="0"/>
          </a:p>
          <a:p>
            <a:pPr marL="0" indent="0"/>
            <a:endParaRPr dirty="0"/>
          </a:p>
          <a:p>
            <a:pPr marL="0" indent="0"/>
            <a:r>
              <a:rPr lang="en-US" dirty="0"/>
              <a:t>And we know that Nicotine has negative effects in locations all over our body</a:t>
            </a:r>
            <a:endParaRPr dirty="0"/>
          </a:p>
          <a:p>
            <a:pPr marL="173422" indent="-173422">
              <a:buClr>
                <a:schemeClr val="dk1"/>
              </a:buClr>
              <a:buSzPts val="1200"/>
              <a:buFont typeface="Calibri"/>
              <a:buChar char="-"/>
            </a:pPr>
            <a:r>
              <a:rPr lang="en-US" dirty="0"/>
              <a:t>Makes it harder for us to breathe</a:t>
            </a:r>
            <a:endParaRPr dirty="0"/>
          </a:p>
          <a:p>
            <a:pPr marL="173422" indent="-173422">
              <a:buClr>
                <a:schemeClr val="dk1"/>
              </a:buClr>
              <a:buSzPts val="1200"/>
              <a:buFont typeface="Calibri"/>
              <a:buChar char="-"/>
            </a:pPr>
            <a:r>
              <a:rPr lang="en-US" dirty="0"/>
              <a:t>Increases blood pressure and heart rate</a:t>
            </a:r>
            <a:endParaRPr dirty="0"/>
          </a:p>
          <a:p>
            <a:pPr marL="173422" indent="-173422">
              <a:buClr>
                <a:schemeClr val="dk1"/>
              </a:buClr>
              <a:buSzPts val="1200"/>
              <a:buFont typeface="Calibri"/>
              <a:buChar char="-"/>
            </a:pPr>
            <a:r>
              <a:rPr lang="en-US" dirty="0"/>
              <a:t>It weakens our reflexes</a:t>
            </a:r>
            <a:endParaRPr dirty="0"/>
          </a:p>
          <a:p>
            <a:pPr marL="173422" indent="-173422">
              <a:buClr>
                <a:schemeClr val="dk1"/>
              </a:buClr>
              <a:buSzPts val="1200"/>
              <a:buFont typeface="Calibri"/>
              <a:buChar char="-"/>
            </a:pPr>
            <a:r>
              <a:rPr lang="en-US" dirty="0"/>
              <a:t>Decreases the amount of insulin released from the pancreas →</a:t>
            </a:r>
            <a:endParaRPr dirty="0"/>
          </a:p>
          <a:p>
            <a:pPr marL="173422" indent="-173422">
              <a:buClr>
                <a:schemeClr val="dk1"/>
              </a:buClr>
              <a:buSzPts val="1200"/>
              <a:buFont typeface="Calibri"/>
              <a:buChar char="-"/>
            </a:pPr>
            <a:r>
              <a:rPr lang="en-US" dirty="0"/>
              <a:t>Activates the brain’s “reward pathway”, making it addictive</a:t>
            </a:r>
            <a:endParaRPr dirty="0"/>
          </a:p>
          <a:p>
            <a:pPr marL="173422" indent="-173422">
              <a:buClr>
                <a:schemeClr val="dk1"/>
              </a:buClr>
              <a:buSzPts val="1200"/>
              <a:buFont typeface="Calibri"/>
              <a:buChar char="-"/>
            </a:pPr>
            <a:r>
              <a:rPr lang="en-US" dirty="0"/>
              <a:t>Among other things</a:t>
            </a:r>
            <a:r>
              <a:rPr lang="en-US" dirty="0" smtClean="0"/>
              <a:t>!</a:t>
            </a:r>
          </a:p>
          <a:p>
            <a:pPr marL="173422" indent="-173422">
              <a:buClr>
                <a:schemeClr val="dk1"/>
              </a:buClr>
              <a:buSzPts val="1200"/>
              <a:buFont typeface="Calibri"/>
              <a:buChar char="-"/>
            </a:pPr>
            <a:endParaRPr lang="en-US" dirty="0" smtClean="0"/>
          </a:p>
          <a:p>
            <a:pPr marL="0" indent="0">
              <a:buClr>
                <a:schemeClr val="dk1"/>
              </a:buClr>
              <a:buSzPts val="1200"/>
              <a:buFont typeface="Calibri"/>
              <a:buNone/>
            </a:pPr>
            <a:r>
              <a:rPr lang="en-US" dirty="0" smtClean="0"/>
              <a:t>These negative</a:t>
            </a:r>
            <a:r>
              <a:rPr lang="en-US" baseline="0" dirty="0" smtClean="0"/>
              <a:t> effects of nicotine, particularly it’s addictive properties, are exacerbated in the developing brains of young people.</a:t>
            </a:r>
            <a:endParaRPr lang="en-US" dirty="0" smtClean="0"/>
          </a:p>
          <a:p>
            <a:pPr marL="0" indent="0">
              <a:buClr>
                <a:schemeClr val="dk1"/>
              </a:buClr>
              <a:buSzPts val="1200"/>
              <a:buFont typeface="Calibri"/>
              <a:buNone/>
            </a:pPr>
            <a:r>
              <a:rPr lang="en-US" dirty="0" smtClean="0"/>
              <a:t>Number 4 on the quiz</a:t>
            </a:r>
            <a:endParaRPr dirty="0"/>
          </a:p>
        </p:txBody>
      </p:sp>
      <p:sp>
        <p:nvSpPr>
          <p:cNvPr id="401" name="Google Shape;401;p23:notes"/>
          <p:cNvSpPr txBox="1">
            <a:spLocks noGrp="1"/>
          </p:cNvSpPr>
          <p:nvPr>
            <p:ph type="sldNum" idx="12"/>
          </p:nvPr>
        </p:nvSpPr>
        <p:spPr>
          <a:xfrm>
            <a:off x="5232173" y="6600963"/>
            <a:ext cx="4002299" cy="347504"/>
          </a:xfrm>
          <a:prstGeom prst="rect">
            <a:avLst/>
          </a:prstGeom>
          <a:noFill/>
          <a:ln>
            <a:noFill/>
          </a:ln>
        </p:spPr>
        <p:txBody>
          <a:bodyPr spcFirstLastPara="1" wrap="square" lIns="92476" tIns="46226" rIns="92476" bIns="46226" anchor="b" anchorCtr="0">
            <a:noAutofit/>
          </a:bodyPr>
          <a:lstStyle/>
          <a:p>
            <a:pPr algn="r"/>
            <a:fld id="{00000000-1234-1234-1234-123412341234}" type="slidenum">
              <a:rPr lang="en-US" sz="1200">
                <a:solidFill>
                  <a:schemeClr val="dk1"/>
                </a:solidFill>
                <a:latin typeface="Calibri"/>
                <a:ea typeface="Calibri"/>
                <a:cs typeface="Calibri"/>
                <a:sym typeface="Calibri"/>
              </a:rPr>
              <a:pPr algn="r"/>
              <a:t>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2854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24:notes"/>
          <p:cNvSpPr>
            <a:spLocks noGrp="1" noRot="1" noChangeAspect="1"/>
          </p:cNvSpPr>
          <p:nvPr>
            <p:ph type="sldImg" idx="2"/>
          </p:nvPr>
        </p:nvSpPr>
        <p:spPr>
          <a:xfrm>
            <a:off x="2881313" y="520700"/>
            <a:ext cx="3473450" cy="26066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0" name="Google Shape;540;p24:notes"/>
          <p:cNvSpPr txBox="1">
            <a:spLocks noGrp="1"/>
          </p:cNvSpPr>
          <p:nvPr>
            <p:ph type="body" idx="1"/>
          </p:nvPr>
        </p:nvSpPr>
        <p:spPr>
          <a:xfrm>
            <a:off x="923608" y="3301286"/>
            <a:ext cx="7388860" cy="3127534"/>
          </a:xfrm>
          <a:prstGeom prst="rect">
            <a:avLst/>
          </a:prstGeom>
          <a:noFill/>
          <a:ln>
            <a:noFill/>
          </a:ln>
        </p:spPr>
        <p:txBody>
          <a:bodyPr spcFirstLastPara="1" wrap="square" lIns="92476" tIns="46226" rIns="92476" bIns="46226" anchor="t" anchorCtr="0">
            <a:noAutofit/>
          </a:bodyPr>
          <a:lstStyle/>
          <a:p>
            <a:pPr marL="289036" indent="0"/>
            <a:r>
              <a:rPr lang="en-US" dirty="0" smtClean="0">
                <a:latin typeface="Arial"/>
                <a:ea typeface="Arial"/>
                <a:cs typeface="Arial"/>
                <a:sym typeface="Arial"/>
              </a:rPr>
              <a:t>This study conveys what I mean:</a:t>
            </a:r>
          </a:p>
          <a:p>
            <a:pPr marL="289036" indent="0"/>
            <a:endParaRPr lang="en-US" dirty="0" smtClean="0">
              <a:latin typeface="Arial"/>
              <a:ea typeface="Arial"/>
              <a:cs typeface="Arial"/>
              <a:sym typeface="Arial"/>
            </a:endParaRPr>
          </a:p>
          <a:p>
            <a:pPr marL="460486" indent="-171450">
              <a:buFont typeface="Arial" panose="020B0604020202020204" pitchFamily="34" charset="0"/>
              <a:buChar char="•"/>
            </a:pPr>
            <a:r>
              <a:rPr lang="en-US" dirty="0" smtClean="0">
                <a:latin typeface="Arial"/>
                <a:ea typeface="Arial"/>
                <a:cs typeface="Arial"/>
                <a:sym typeface="Arial"/>
              </a:rPr>
              <a:t>This was</a:t>
            </a:r>
            <a:r>
              <a:rPr lang="en-US" baseline="0" dirty="0" smtClean="0">
                <a:latin typeface="Arial"/>
                <a:ea typeface="Arial"/>
                <a:cs typeface="Arial"/>
                <a:sym typeface="Arial"/>
              </a:rPr>
              <a:t> a</a:t>
            </a:r>
            <a:r>
              <a:rPr lang="en-US" dirty="0" smtClean="0">
                <a:latin typeface="Arial"/>
                <a:ea typeface="Arial"/>
                <a:cs typeface="Arial"/>
                <a:sym typeface="Arial"/>
              </a:rPr>
              <a:t> cohort </a:t>
            </a:r>
            <a:r>
              <a:rPr lang="en-US" dirty="0">
                <a:latin typeface="Arial"/>
                <a:ea typeface="Arial"/>
                <a:cs typeface="Arial"/>
                <a:sym typeface="Arial"/>
              </a:rPr>
              <a:t>survey study </a:t>
            </a:r>
            <a:r>
              <a:rPr lang="en-US" dirty="0" smtClean="0">
                <a:latin typeface="Arial"/>
                <a:ea typeface="Arial"/>
                <a:cs typeface="Arial"/>
                <a:sym typeface="Arial"/>
              </a:rPr>
              <a:t>done among 10</a:t>
            </a:r>
            <a:r>
              <a:rPr lang="en-US" baseline="30000" dirty="0" smtClean="0">
                <a:latin typeface="Arial"/>
                <a:ea typeface="Arial"/>
                <a:cs typeface="Arial"/>
                <a:sym typeface="Arial"/>
              </a:rPr>
              <a:t>th</a:t>
            </a:r>
            <a:r>
              <a:rPr lang="en-US" dirty="0" smtClean="0">
                <a:latin typeface="Arial"/>
                <a:ea typeface="Arial"/>
                <a:cs typeface="Arial"/>
                <a:sym typeface="Arial"/>
              </a:rPr>
              <a:t> graders </a:t>
            </a:r>
          </a:p>
          <a:p>
            <a:pPr marL="289036" indent="0"/>
            <a:endParaRPr lang="en-US" dirty="0" smtClean="0">
              <a:latin typeface="Arial"/>
              <a:ea typeface="Arial"/>
              <a:cs typeface="Arial"/>
              <a:sym typeface="Arial"/>
            </a:endParaRPr>
          </a:p>
          <a:p>
            <a:pPr marL="460486" indent="-171450">
              <a:buFont typeface="Arial" panose="020B0604020202020204" pitchFamily="34" charset="0"/>
              <a:buChar char="•"/>
            </a:pPr>
            <a:r>
              <a:rPr lang="en-US" dirty="0" smtClean="0">
                <a:latin typeface="Arial"/>
                <a:ea typeface="Arial"/>
                <a:cs typeface="Arial"/>
                <a:sym typeface="Arial"/>
              </a:rPr>
              <a:t>They</a:t>
            </a:r>
            <a:r>
              <a:rPr lang="en-US" baseline="0" dirty="0" smtClean="0">
                <a:latin typeface="Arial"/>
                <a:ea typeface="Arial"/>
                <a:cs typeface="Arial"/>
                <a:sym typeface="Arial"/>
              </a:rPr>
              <a:t> found that youth who vaped higher levels of nicotine at baseline, participated in more </a:t>
            </a:r>
            <a:r>
              <a:rPr lang="en-US" baseline="0" dirty="0" smtClean="0">
                <a:latin typeface="Arial"/>
                <a:ea typeface="Arial"/>
                <a:cs typeface="Arial"/>
                <a:sym typeface="Wingdings" panose="05000000000000000000" pitchFamily="2" charset="2"/>
              </a:rPr>
              <a:t>frequent and intense use of cigarettes </a:t>
            </a:r>
            <a:r>
              <a:rPr lang="en-US" i="1" baseline="0" dirty="0" smtClean="0">
                <a:latin typeface="Arial"/>
                <a:ea typeface="Arial"/>
                <a:cs typeface="Arial"/>
                <a:sym typeface="Wingdings" panose="05000000000000000000" pitchFamily="2" charset="2"/>
              </a:rPr>
              <a:t>and</a:t>
            </a:r>
            <a:r>
              <a:rPr lang="en-US" baseline="0" dirty="0" smtClean="0">
                <a:latin typeface="Arial"/>
                <a:ea typeface="Arial"/>
                <a:cs typeface="Arial"/>
                <a:sym typeface="Wingdings" panose="05000000000000000000" pitchFamily="2" charset="2"/>
              </a:rPr>
              <a:t> e-cigarettes down the road</a:t>
            </a:r>
          </a:p>
          <a:p>
            <a:pPr marL="289036" indent="0">
              <a:buFont typeface="Arial" panose="020B0604020202020204" pitchFamily="34" charset="0"/>
              <a:buNone/>
            </a:pPr>
            <a:endParaRPr lang="en-US" dirty="0" smtClean="0">
              <a:latin typeface="Arial"/>
              <a:ea typeface="Arial"/>
              <a:cs typeface="Arial"/>
              <a:sym typeface="Arial"/>
            </a:endParaRPr>
          </a:p>
          <a:p>
            <a:pPr marL="460486" indent="-171450">
              <a:buFont typeface="Arial" panose="020B0604020202020204" pitchFamily="34" charset="0"/>
              <a:buChar char="•"/>
            </a:pPr>
            <a:r>
              <a:rPr lang="en-US" dirty="0" smtClean="0">
                <a:latin typeface="Arial"/>
                <a:ea typeface="Arial"/>
                <a:cs typeface="Arial"/>
                <a:sym typeface="Arial"/>
              </a:rPr>
              <a:t>What did they consider high nicotine concentration?  18 mg</a:t>
            </a:r>
            <a:r>
              <a:rPr lang="en-US" baseline="0" dirty="0" smtClean="0">
                <a:latin typeface="Arial"/>
                <a:ea typeface="Arial"/>
                <a:cs typeface="Arial"/>
                <a:sym typeface="Arial"/>
              </a:rPr>
              <a:t> of nicotine or more </a:t>
            </a:r>
            <a:r>
              <a:rPr lang="en-US" baseline="0" dirty="0" smtClean="0">
                <a:latin typeface="Arial"/>
                <a:ea typeface="Arial"/>
                <a:cs typeface="Arial"/>
                <a:sym typeface="Wingdings" panose="05000000000000000000" pitchFamily="2" charset="2"/>
              </a:rPr>
              <a:t> The JUUL has </a:t>
            </a:r>
            <a:r>
              <a:rPr lang="en-US" baseline="0" dirty="0" smtClean="0">
                <a:latin typeface="Arial"/>
                <a:ea typeface="Arial"/>
                <a:cs typeface="Arial"/>
                <a:sym typeface="Wingdings" panose="05000000000000000000" pitchFamily="2" charset="2"/>
              </a:rPr>
              <a:t>42 </a:t>
            </a:r>
            <a:r>
              <a:rPr lang="en-US" baseline="0" dirty="0" smtClean="0">
                <a:latin typeface="Arial"/>
                <a:ea typeface="Arial"/>
                <a:cs typeface="Arial"/>
                <a:sym typeface="Wingdings" panose="05000000000000000000" pitchFamily="2" charset="2"/>
              </a:rPr>
              <a:t>mg of nicotine in it</a:t>
            </a:r>
          </a:p>
          <a:p>
            <a:pPr marL="460486" indent="-171450">
              <a:buFont typeface="Arial" panose="020B0604020202020204" pitchFamily="34" charset="0"/>
              <a:buChar char="•"/>
            </a:pPr>
            <a:r>
              <a:rPr lang="en-US" baseline="0" dirty="0" smtClean="0">
                <a:latin typeface="Arial"/>
                <a:ea typeface="Arial"/>
                <a:cs typeface="Arial"/>
                <a:sym typeface="Wingdings" panose="05000000000000000000" pitchFamily="2" charset="2"/>
              </a:rPr>
              <a:t>Teens don’t always know how much nicotine they are inhaling due to that information asymmetry we discussed earlier</a:t>
            </a:r>
            <a:endParaRPr lang="en-US" dirty="0" smtClean="0">
              <a:latin typeface="Arial"/>
              <a:ea typeface="Arial"/>
              <a:cs typeface="Arial"/>
              <a:sym typeface="Arial"/>
            </a:endParaRPr>
          </a:p>
          <a:p>
            <a:pPr marL="289036" indent="0"/>
            <a:endParaRPr dirty="0">
              <a:latin typeface="Arial"/>
              <a:ea typeface="Arial"/>
              <a:cs typeface="Arial"/>
              <a:sym typeface="Arial"/>
            </a:endParaRPr>
          </a:p>
          <a:p>
            <a:pPr marL="0" indent="0"/>
            <a:endParaRPr dirty="0">
              <a:latin typeface="Arial"/>
              <a:ea typeface="Arial"/>
              <a:cs typeface="Arial"/>
              <a:sym typeface="Arial"/>
            </a:endParaRPr>
          </a:p>
          <a:p>
            <a:pPr marL="0" indent="0"/>
            <a:r>
              <a:rPr lang="en-US" dirty="0">
                <a:latin typeface="Arial"/>
                <a:ea typeface="Arial"/>
                <a:cs typeface="Arial"/>
                <a:sym typeface="Arial"/>
              </a:rPr>
              <a:t>Based on the little data we have regarding </a:t>
            </a:r>
            <a:r>
              <a:rPr lang="en-US" dirty="0" smtClean="0">
                <a:latin typeface="Arial"/>
                <a:ea typeface="Arial"/>
                <a:cs typeface="Arial"/>
                <a:sym typeface="Arial"/>
              </a:rPr>
              <a:t>JUUL and other e-cigarette </a:t>
            </a:r>
            <a:r>
              <a:rPr lang="en-US" dirty="0">
                <a:latin typeface="Arial"/>
                <a:ea typeface="Arial"/>
                <a:cs typeface="Arial"/>
                <a:sym typeface="Arial"/>
              </a:rPr>
              <a:t>use, this is the picture that we are seeing consistently being painted → It’s not the story of the former </a:t>
            </a:r>
            <a:r>
              <a:rPr lang="en-US" dirty="0" smtClean="0">
                <a:latin typeface="Arial"/>
                <a:ea typeface="Arial"/>
                <a:cs typeface="Arial"/>
                <a:sym typeface="Arial"/>
              </a:rPr>
              <a:t>adult cigarette </a:t>
            </a:r>
            <a:r>
              <a:rPr lang="en-US" dirty="0">
                <a:latin typeface="Arial"/>
                <a:ea typeface="Arial"/>
                <a:cs typeface="Arial"/>
                <a:sym typeface="Arial"/>
              </a:rPr>
              <a:t>smoker making the switch → overwhelmingly, it’s the story of the young, misinformed e-cigarette user becoming </a:t>
            </a:r>
            <a:r>
              <a:rPr lang="en-US" dirty="0" smtClean="0">
                <a:latin typeface="Arial"/>
                <a:ea typeface="Arial"/>
                <a:cs typeface="Arial"/>
                <a:sym typeface="Arial"/>
              </a:rPr>
              <a:t>increasingly addicted to nicotine</a:t>
            </a:r>
            <a:endParaRPr dirty="0">
              <a:latin typeface="Arial"/>
              <a:ea typeface="Arial"/>
              <a:cs typeface="Arial"/>
              <a:sym typeface="Arial"/>
            </a:endParaRPr>
          </a:p>
          <a:p>
            <a:pPr marL="0" indent="0"/>
            <a:endParaRPr lang="en-US" dirty="0" smtClean="0"/>
          </a:p>
          <a:p>
            <a:pPr marL="0" indent="0"/>
            <a:endParaRPr lang="en-US" dirty="0" smtClean="0"/>
          </a:p>
          <a:p>
            <a:pPr marL="0" indent="0"/>
            <a:r>
              <a:rPr lang="en-US" dirty="0" smtClean="0"/>
              <a:t>Question number 7 on test</a:t>
            </a:r>
            <a:endParaRPr dirty="0"/>
          </a:p>
        </p:txBody>
      </p:sp>
      <p:sp>
        <p:nvSpPr>
          <p:cNvPr id="541" name="Google Shape;541;p24:notes"/>
          <p:cNvSpPr txBox="1">
            <a:spLocks noGrp="1"/>
          </p:cNvSpPr>
          <p:nvPr>
            <p:ph type="sldNum" idx="12"/>
          </p:nvPr>
        </p:nvSpPr>
        <p:spPr>
          <a:xfrm>
            <a:off x="5232173" y="6600963"/>
            <a:ext cx="4002299" cy="347504"/>
          </a:xfrm>
          <a:prstGeom prst="rect">
            <a:avLst/>
          </a:prstGeom>
          <a:noFill/>
          <a:ln>
            <a:noFill/>
          </a:ln>
        </p:spPr>
        <p:txBody>
          <a:bodyPr spcFirstLastPara="1" wrap="square" lIns="92476" tIns="46226" rIns="92476" bIns="46226" anchor="b" anchorCtr="0">
            <a:noAutofit/>
          </a:bodyPr>
          <a:lstStyle/>
          <a:p>
            <a:pPr algn="r"/>
            <a:fld id="{00000000-1234-1234-1234-123412341234}" type="slidenum">
              <a:rPr lang="en-US" sz="1200">
                <a:solidFill>
                  <a:schemeClr val="dk1"/>
                </a:solidFill>
                <a:latin typeface="Calibri"/>
                <a:ea typeface="Calibri"/>
                <a:cs typeface="Calibri"/>
                <a:sym typeface="Calibri"/>
              </a:rPr>
              <a:pPr algn="r"/>
              <a:t>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2352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latin typeface="Arial" charset="0"/>
                <a:ea typeface="Arial" charset="0"/>
                <a:cs typeface="Arial" charset="0"/>
              </a:rPr>
              <a:t>Teacher</a:t>
            </a:r>
            <a:r>
              <a:rPr lang="en-US" i="1" baseline="0" dirty="0">
                <a:latin typeface="Arial" charset="0"/>
                <a:ea typeface="Arial" charset="0"/>
                <a:cs typeface="Arial" charset="0"/>
              </a:rPr>
              <a:t> Talking Points</a:t>
            </a:r>
            <a:r>
              <a:rPr lang="en-US" i="1" baseline="0" dirty="0" smtClean="0">
                <a:latin typeface="Arial" charset="0"/>
                <a:ea typeface="Arial" charset="0"/>
                <a:cs typeface="Arial" charset="0"/>
              </a:rPr>
              <a:t>: Essentially it’s the vape bridge to cigarettes</a:t>
            </a:r>
            <a:endParaRPr lang="en-US" i="1" baseline="0" dirty="0">
              <a:latin typeface="Arial" charset="0"/>
              <a:ea typeface="Arial" charset="0"/>
              <a:cs typeface="Arial" charset="0"/>
            </a:endParaRPr>
          </a:p>
          <a:p>
            <a:pPr marL="289036" indent="-289036" defTabSz="462458">
              <a:buClrTx/>
              <a:buSzTx/>
              <a:buFont typeface="Arial" charset="0"/>
              <a:buChar char="•"/>
              <a:defRPr/>
            </a:pPr>
            <a:r>
              <a:rPr lang="en-US" b="0" dirty="0" smtClean="0">
                <a:latin typeface="Arial" charset="0"/>
                <a:ea typeface="Arial" charset="0"/>
                <a:cs typeface="Arial" charset="0"/>
              </a:rPr>
              <a:t>And it </a:t>
            </a:r>
            <a:r>
              <a:rPr lang="en-US" b="0" dirty="0">
                <a:latin typeface="Arial" charset="0"/>
                <a:ea typeface="Arial" charset="0"/>
                <a:cs typeface="Arial" charset="0"/>
              </a:rPr>
              <a:t>is a major concern amon</a:t>
            </a:r>
            <a:r>
              <a:rPr lang="en-US" b="0" baseline="0" dirty="0">
                <a:latin typeface="Arial" charset="0"/>
                <a:ea typeface="Arial" charset="0"/>
                <a:cs typeface="Arial" charset="0"/>
              </a:rPr>
              <a:t>g health professionals </a:t>
            </a:r>
            <a:r>
              <a:rPr lang="en-US" b="0" dirty="0">
                <a:latin typeface="Arial" charset="0"/>
                <a:ea typeface="Arial" charset="0"/>
                <a:cs typeface="Arial" charset="0"/>
              </a:rPr>
              <a:t>that using </a:t>
            </a:r>
            <a:r>
              <a:rPr lang="en-US" baseline="0" dirty="0" smtClean="0">
                <a:latin typeface="Arial" charset="0"/>
                <a:ea typeface="Arial" charset="0"/>
                <a:cs typeface="Arial" charset="0"/>
              </a:rPr>
              <a:t>e-cigarettes </a:t>
            </a:r>
            <a:r>
              <a:rPr lang="en-US" baseline="0" dirty="0">
                <a:latin typeface="Arial" charset="0"/>
                <a:ea typeface="Arial" charset="0"/>
                <a:cs typeface="Arial" charset="0"/>
              </a:rPr>
              <a:t>at a young age can lead (</a:t>
            </a:r>
            <a:r>
              <a:rPr lang="en-US" i="1" baseline="0" dirty="0">
                <a:latin typeface="Arial" charset="0"/>
                <a:ea typeface="Arial" charset="0"/>
                <a:cs typeface="Arial" charset="0"/>
              </a:rPr>
              <a:t>click</a:t>
            </a:r>
            <a:r>
              <a:rPr lang="en-US" baseline="0" dirty="0">
                <a:latin typeface="Arial" charset="0"/>
                <a:ea typeface="Arial" charset="0"/>
                <a:cs typeface="Arial" charset="0"/>
              </a:rPr>
              <a:t>) to use of traditional cigarettes (</a:t>
            </a:r>
            <a:r>
              <a:rPr lang="en-US" i="1" baseline="0" dirty="0">
                <a:latin typeface="Arial" charset="0"/>
                <a:ea typeface="Arial" charset="0"/>
                <a:cs typeface="Arial" charset="0"/>
              </a:rPr>
              <a:t>click</a:t>
            </a:r>
            <a:r>
              <a:rPr lang="en-US" baseline="0" dirty="0">
                <a:latin typeface="Arial" charset="0"/>
                <a:ea typeface="Arial" charset="0"/>
                <a:cs typeface="Arial" charset="0"/>
              </a:rPr>
              <a:t>) down the road. </a:t>
            </a:r>
            <a:endParaRPr lang="en-US" baseline="0" dirty="0" smtClean="0">
              <a:latin typeface="Arial" charset="0"/>
              <a:ea typeface="Arial" charset="0"/>
              <a:cs typeface="Arial" charset="0"/>
            </a:endParaRPr>
          </a:p>
          <a:p>
            <a:pPr marL="0" indent="0" defTabSz="462458">
              <a:buClrTx/>
              <a:buSzTx/>
              <a:defRPr/>
            </a:pPr>
            <a:endParaRPr lang="en-US" dirty="0" smtClean="0"/>
          </a:p>
          <a:p>
            <a:pPr marL="0" indent="0" defTabSz="462458">
              <a:buClrTx/>
              <a:buSzTx/>
              <a:defRPr/>
            </a:pPr>
            <a:endParaRPr lang="en-US" dirty="0" smtClean="0"/>
          </a:p>
          <a:p>
            <a:pPr marL="0" indent="0" defTabSz="462458">
              <a:buClrTx/>
              <a:buSzTx/>
              <a:defRPr/>
            </a:pPr>
            <a:r>
              <a:rPr lang="en-US" dirty="0" smtClean="0"/>
              <a:t>tobaccopreventiontoolkit.Stanford.edu</a:t>
            </a:r>
          </a:p>
          <a:p>
            <a:pPr marL="0" indent="0" defTabSz="462458">
              <a:buClrTx/>
              <a:buSzTx/>
              <a:defRPr/>
            </a:pPr>
            <a:endParaRPr lang="en-US" dirty="0" smtClean="0"/>
          </a:p>
          <a:p>
            <a:pPr marL="0" indent="0" defTabSz="462458">
              <a:buClrTx/>
              <a:buSzTx/>
              <a:defRPr/>
            </a:pPr>
            <a:endParaRPr lang="en-US" dirty="0" smtClean="0"/>
          </a:p>
          <a:p>
            <a:pPr marL="0" indent="0" defTabSz="462458">
              <a:buClrTx/>
              <a:buSzTx/>
              <a:defRPr/>
            </a:pPr>
            <a:endParaRPr lang="en-US" dirty="0" smtClean="0"/>
          </a:p>
          <a:p>
            <a:pPr marL="0" indent="0" defTabSz="462458">
              <a:buClrTx/>
              <a:buSzTx/>
              <a:defRPr/>
            </a:pPr>
            <a:endParaRPr lang="en-US" dirty="0" smtClean="0"/>
          </a:p>
          <a:p>
            <a:pPr marL="0" indent="0" defTabSz="462458">
              <a:buClrTx/>
              <a:buSzTx/>
              <a:defRPr/>
            </a:pPr>
            <a:endParaRPr lang="en-US" dirty="0" smtClean="0"/>
          </a:p>
          <a:p>
            <a:pPr marL="0" indent="0" defTabSz="462458">
              <a:buClrTx/>
              <a:buSzTx/>
              <a:defRPr/>
            </a:pPr>
            <a:endParaRPr lang="en-US" dirty="0" smtClean="0"/>
          </a:p>
          <a:p>
            <a:pPr marL="0" indent="0" defTabSz="462458">
              <a:buClrTx/>
              <a:buSzTx/>
              <a:defRPr/>
            </a:pPr>
            <a:endParaRPr lang="en-US" dirty="0" smtClean="0"/>
          </a:p>
          <a:p>
            <a:pPr marL="0" indent="0" defTabSz="462458">
              <a:buClrTx/>
              <a:buSzTx/>
              <a:defRPr/>
            </a:pPr>
            <a:endParaRPr lang="en-US" dirty="0" smtClean="0"/>
          </a:p>
          <a:p>
            <a:pPr marL="0" indent="0" defTabSz="462458">
              <a:buClrTx/>
              <a:buSzTx/>
              <a:defRPr/>
            </a:pPr>
            <a:r>
              <a:rPr lang="en-US" dirty="0" smtClean="0"/>
              <a:t>Sources</a:t>
            </a:r>
            <a:r>
              <a:rPr lang="en-US" dirty="0"/>
              <a:t>: </a:t>
            </a:r>
          </a:p>
          <a:p>
            <a:pPr marL="0" indent="0" defTabSz="462458">
              <a:buClrTx/>
              <a:buSzTx/>
              <a:defRPr/>
            </a:pPr>
            <a:r>
              <a:rPr lang="en-US" sz="1800" kern="1200" dirty="0">
                <a:solidFill>
                  <a:schemeClr val="tx1"/>
                </a:solidFill>
                <a:latin typeface="Lucida Grande"/>
                <a:ea typeface="Lucida Grande"/>
                <a:cs typeface="Lucida Grande"/>
                <a:sym typeface="Lucida Grande"/>
                <a:hlinkClick r:id="rId3"/>
              </a:rPr>
              <a:t>https://www.drugabuse.gov/related-topics/trends-statistics/infographics/teens-e-cigarettes</a:t>
            </a:r>
            <a:endParaRPr lang="en-US" sz="1800" kern="1200" dirty="0">
              <a:solidFill>
                <a:schemeClr val="tx1"/>
              </a:solidFill>
              <a:latin typeface="Lucida Grande"/>
              <a:ea typeface="Lucida Grande"/>
              <a:cs typeface="Lucida Grande"/>
              <a:sym typeface="Lucida Grande"/>
            </a:endParaRPr>
          </a:p>
          <a:p>
            <a:pPr marL="0" indent="0" defTabSz="462458">
              <a:buClrTx/>
              <a:buSzTx/>
              <a:defRPr/>
            </a:pPr>
            <a:r>
              <a:rPr lang="en-US" sz="1800" kern="1200" dirty="0">
                <a:solidFill>
                  <a:schemeClr val="tx1"/>
                </a:solidFill>
                <a:latin typeface="Lucida Grande"/>
                <a:ea typeface="Lucida Grande"/>
                <a:cs typeface="Lucida Grande"/>
                <a:sym typeface="Lucida Grande"/>
                <a:hlinkClick r:id="rId4"/>
              </a:rPr>
              <a:t>http://tobaccocontrol.bmj.com/content/early/2017/01/04/tobaccocontrol-2016-053291</a:t>
            </a:r>
            <a:endParaRPr lang="en-US" sz="1800" kern="1200" dirty="0">
              <a:solidFill>
                <a:schemeClr val="tx1"/>
              </a:solidFill>
              <a:latin typeface="Lucida Grande"/>
              <a:ea typeface="Lucida Grande"/>
              <a:cs typeface="Lucida Grande"/>
              <a:sym typeface="Lucida Grande"/>
            </a:endParaRPr>
          </a:p>
          <a:p>
            <a:pPr marL="0" indent="0" defTabSz="462458">
              <a:buClrTx/>
              <a:buSzTx/>
              <a:defRPr/>
            </a:pPr>
            <a:r>
              <a:rPr lang="en-US" sz="1800" kern="1200" dirty="0">
                <a:solidFill>
                  <a:schemeClr val="tx1"/>
                </a:solidFill>
                <a:latin typeface="Lucida Grande"/>
                <a:ea typeface="Lucida Grande"/>
                <a:cs typeface="Lucida Grande"/>
                <a:sym typeface="Lucida Grande"/>
              </a:rPr>
              <a:t>https://</a:t>
            </a:r>
            <a:r>
              <a:rPr lang="en-US" sz="1800" kern="1200" dirty="0" err="1">
                <a:solidFill>
                  <a:schemeClr val="tx1"/>
                </a:solidFill>
                <a:latin typeface="Lucida Grande"/>
                <a:ea typeface="Lucida Grande"/>
                <a:cs typeface="Lucida Grande"/>
                <a:sym typeface="Lucida Grande"/>
              </a:rPr>
              <a:t>www.hhs.gov</a:t>
            </a:r>
            <a:r>
              <a:rPr lang="en-US" sz="1800" kern="1200" dirty="0">
                <a:solidFill>
                  <a:schemeClr val="tx1"/>
                </a:solidFill>
                <a:latin typeface="Lucida Grande"/>
                <a:ea typeface="Lucida Grande"/>
                <a:cs typeface="Lucida Grande"/>
                <a:sym typeface="Lucida Grande"/>
              </a:rPr>
              <a:t>/ash/</a:t>
            </a:r>
            <a:r>
              <a:rPr lang="en-US" sz="1800" kern="1200" dirty="0" err="1">
                <a:solidFill>
                  <a:schemeClr val="tx1"/>
                </a:solidFill>
                <a:latin typeface="Lucida Grande"/>
                <a:ea typeface="Lucida Grande"/>
                <a:cs typeface="Lucida Grande"/>
                <a:sym typeface="Lucida Grande"/>
              </a:rPr>
              <a:t>oah</a:t>
            </a:r>
            <a:r>
              <a:rPr lang="en-US" sz="1800" kern="1200" dirty="0">
                <a:solidFill>
                  <a:schemeClr val="tx1"/>
                </a:solidFill>
                <a:latin typeface="Lucida Grande"/>
                <a:ea typeface="Lucida Grande"/>
                <a:cs typeface="Lucida Grande"/>
                <a:sym typeface="Lucida Grande"/>
              </a:rPr>
              <a:t>/adolescent-development/substance-use/drugs/tobacco/trends/</a:t>
            </a:r>
            <a:r>
              <a:rPr lang="en-US" sz="1800" kern="1200" dirty="0" err="1">
                <a:solidFill>
                  <a:schemeClr val="tx1"/>
                </a:solidFill>
                <a:latin typeface="Lucida Grande"/>
                <a:ea typeface="Lucida Grande"/>
                <a:cs typeface="Lucida Grande"/>
                <a:sym typeface="Lucida Grande"/>
              </a:rPr>
              <a:t>index.html</a:t>
            </a:r>
            <a:r>
              <a:rPr lang="en-US" sz="1800" kern="1200" dirty="0">
                <a:solidFill>
                  <a:schemeClr val="tx1"/>
                </a:solidFill>
                <a:latin typeface="Lucida Grande"/>
                <a:ea typeface="Lucida Grande"/>
                <a:cs typeface="Lucida Grande"/>
                <a:sym typeface="Lucida Grande"/>
              </a:rPr>
              <a:t> </a:t>
            </a:r>
          </a:p>
          <a:p>
            <a:endParaRPr lang="en-US" dirty="0"/>
          </a:p>
        </p:txBody>
      </p:sp>
    </p:spTree>
    <p:extLst>
      <p:ext uri="{BB962C8B-B14F-4D97-AF65-F5344CB8AC3E}">
        <p14:creationId xmlns:p14="http://schemas.microsoft.com/office/powerpoint/2010/main" val="1676998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79"/>
          </a:xfrm>
          <a:prstGeom prst="rect">
            <a:avLst/>
          </a:prstGeom>
        </p:spPr>
        <p:txBody>
          <a:bodyPr wrap="square" lIns="0" tIns="0" rIns="0" bIns="0">
            <a:noAutofit/>
          </a:bodyPr>
          <a:lstStyle/>
          <a:p>
            <a:endParaRPr dirty="0"/>
          </a:p>
        </p:txBody>
      </p:sp>
      <p:sp>
        <p:nvSpPr>
          <p:cNvPr id="3" name="Holder 3"/>
          <p:cNvSpPr>
            <a:spLocks noGrp="1"/>
          </p:cNvSpPr>
          <p:nvPr>
            <p:ph type="subTitle" idx="4"/>
          </p:nvPr>
        </p:nvSpPr>
        <p:spPr>
          <a:xfrm>
            <a:off x="1371599" y="3774948"/>
            <a:ext cx="6400799" cy="1714500"/>
          </a:xfrm>
          <a:prstGeom prst="rect">
            <a:avLst/>
          </a:prstGeom>
        </p:spPr>
        <p:txBody>
          <a:bodyPr wrap="square" lIns="0" tIns="0" rIns="0" bIns="0">
            <a:noAutofit/>
          </a:bodyPr>
          <a:lstStyle/>
          <a:p>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2"/>
            <a:ext cx="7772400" cy="1440179"/>
          </a:xfrm>
          <a:prstGeom prst="rect">
            <a:avLst/>
          </a:prstGeom>
        </p:spPr>
        <p:txBody>
          <a:bodyPr wrap="square" lIns="0" tIns="0" rIns="0" bIns="0">
            <a:noAutofit/>
          </a:bodyPr>
          <a:lstStyle/>
          <a:p>
            <a:endParaRPr dirty="0"/>
          </a:p>
        </p:txBody>
      </p:sp>
      <p:sp>
        <p:nvSpPr>
          <p:cNvPr id="3" name="Holder 3"/>
          <p:cNvSpPr>
            <a:spLocks noGrp="1"/>
          </p:cNvSpPr>
          <p:nvPr>
            <p:ph type="subTitle" idx="4"/>
          </p:nvPr>
        </p:nvSpPr>
        <p:spPr>
          <a:xfrm>
            <a:off x="1371601" y="3840480"/>
            <a:ext cx="6400799" cy="1714500"/>
          </a:xfrm>
          <a:prstGeom prst="rect">
            <a:avLst/>
          </a:prstGeom>
        </p:spPr>
        <p:txBody>
          <a:bodyPr wrap="square" lIns="0" tIns="0" rIns="0" bIns="0">
            <a:noAutofit/>
          </a:bodyPr>
          <a:lstStyle/>
          <a:p>
            <a:endParaRPr dirty="0"/>
          </a:p>
        </p:txBody>
      </p:sp>
      <p:grpSp>
        <p:nvGrpSpPr>
          <p:cNvPr id="7" name="Group 6"/>
          <p:cNvGrpSpPr/>
          <p:nvPr userDrawn="1"/>
        </p:nvGrpSpPr>
        <p:grpSpPr>
          <a:xfrm>
            <a:off x="228600" y="262127"/>
            <a:ext cx="8915400" cy="981456"/>
            <a:chOff x="228600" y="262127"/>
            <a:chExt cx="8915400" cy="981456"/>
          </a:xfrm>
        </p:grpSpPr>
        <p:sp>
          <p:nvSpPr>
            <p:cNvPr id="8" name="bk object 20"/>
            <p:cNvSpPr/>
            <p:nvPr/>
          </p:nvSpPr>
          <p:spPr>
            <a:xfrm>
              <a:off x="228600" y="262127"/>
              <a:ext cx="945134" cy="914400"/>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noAutofit/>
            </a:bodyPr>
            <a:lstStyle/>
            <a:p>
              <a:endParaRPr sz="1800"/>
            </a:p>
          </p:txBody>
        </p:sp>
        <p:sp>
          <p:nvSpPr>
            <p:cNvPr id="9" name="bk object 21"/>
            <p:cNvSpPr/>
            <p:nvPr/>
          </p:nvSpPr>
          <p:spPr>
            <a:xfrm>
              <a:off x="1066800" y="341375"/>
              <a:ext cx="8077200" cy="902208"/>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noAutofit/>
            </a:bodyPr>
            <a:lstStyle/>
            <a:p>
              <a:endParaRPr sz="1800"/>
            </a:p>
          </p:txBody>
        </p:sp>
      </p:grpSp>
    </p:spTree>
    <p:extLst>
      <p:ext uri="{BB962C8B-B14F-4D97-AF65-F5344CB8AC3E}">
        <p14:creationId xmlns:p14="http://schemas.microsoft.com/office/powerpoint/2010/main" val="426434306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228600"/>
            <a:ext cx="9144000" cy="990600"/>
          </a:xfrm>
          <a:custGeom>
            <a:avLst/>
            <a:gdLst/>
            <a:ahLst/>
            <a:cxnLst/>
            <a:rect l="l" t="t" r="r" b="b"/>
            <a:pathLst>
              <a:path w="9144000" h="990600">
                <a:moveTo>
                  <a:pt x="0" y="990600"/>
                </a:moveTo>
                <a:lnTo>
                  <a:pt x="9144000" y="990600"/>
                </a:lnTo>
                <a:lnTo>
                  <a:pt x="9144000" y="0"/>
                </a:lnTo>
                <a:lnTo>
                  <a:pt x="0" y="0"/>
                </a:lnTo>
                <a:lnTo>
                  <a:pt x="0" y="990600"/>
                </a:lnTo>
                <a:close/>
              </a:path>
            </a:pathLst>
          </a:custGeom>
          <a:solidFill>
            <a:srgbClr val="ECF5F8"/>
          </a:solidFill>
        </p:spPr>
        <p:txBody>
          <a:bodyPr wrap="square" lIns="0" tIns="0" rIns="0" bIns="0" rtlCol="0">
            <a:noAutofit/>
          </a:bodyPr>
          <a:lstStyle/>
          <a:p>
            <a:endParaRPr sz="1800"/>
          </a:p>
        </p:txBody>
      </p:sp>
      <p:sp>
        <p:nvSpPr>
          <p:cNvPr id="17" name="bk object 17"/>
          <p:cNvSpPr/>
          <p:nvPr/>
        </p:nvSpPr>
        <p:spPr>
          <a:xfrm>
            <a:off x="0" y="6477000"/>
            <a:ext cx="9144000" cy="381000"/>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noAutofit/>
          </a:bodyPr>
          <a:lstStyle/>
          <a:p>
            <a:endParaRPr sz="1800"/>
          </a:p>
        </p:txBody>
      </p:sp>
      <p:sp>
        <p:nvSpPr>
          <p:cNvPr id="18" name="bk object 18"/>
          <p:cNvSpPr/>
          <p:nvPr/>
        </p:nvSpPr>
        <p:spPr>
          <a:xfrm>
            <a:off x="0" y="0"/>
            <a:ext cx="9144000" cy="228600"/>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noAutofit/>
          </a:bodyPr>
          <a:lstStyle/>
          <a:p>
            <a:endParaRPr sz="1800"/>
          </a:p>
        </p:txBody>
      </p:sp>
      <p:sp>
        <p:nvSpPr>
          <p:cNvPr id="19" name="bk object 19"/>
          <p:cNvSpPr/>
          <p:nvPr/>
        </p:nvSpPr>
        <p:spPr>
          <a:xfrm>
            <a:off x="0" y="1219200"/>
            <a:ext cx="9144000" cy="228600"/>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noAutofit/>
          </a:bodyPr>
          <a:lstStyle/>
          <a:p>
            <a:endParaRPr sz="1800"/>
          </a:p>
        </p:txBody>
      </p:sp>
      <p:sp>
        <p:nvSpPr>
          <p:cNvPr id="22" name="bk object 22"/>
          <p:cNvSpPr/>
          <p:nvPr/>
        </p:nvSpPr>
        <p:spPr>
          <a:xfrm>
            <a:off x="8685276" y="341375"/>
            <a:ext cx="458724" cy="902208"/>
          </a:xfrm>
          <a:prstGeom prst="rect">
            <a:avLst/>
          </a:prstGeom>
          <a:blipFill>
            <a:blip r:embed="rId4" cstate="print">
              <a:extLst>
                <a:ext uri="{28A0092B-C50C-407E-A947-70E740481C1C}">
                  <a14:useLocalDpi xmlns:a14="http://schemas.microsoft.com/office/drawing/2010/main" val="0"/>
                </a:ext>
              </a:extLst>
            </a:blip>
            <a:stretch>
              <a:fillRect/>
            </a:stretch>
          </a:blipFill>
        </p:spPr>
        <p:txBody>
          <a:bodyPr wrap="square" lIns="0" tIns="0" rIns="0" bIns="0" rtlCol="0">
            <a:noAutofit/>
          </a:bodyPr>
          <a:lstStyle/>
          <a:p>
            <a:endParaRPr sz="1800"/>
          </a:p>
        </p:txBody>
      </p:sp>
      <p:sp>
        <p:nvSpPr>
          <p:cNvPr id="2" name="Holder 2"/>
          <p:cNvSpPr>
            <a:spLocks noGrp="1"/>
          </p:cNvSpPr>
          <p:nvPr>
            <p:ph type="title"/>
          </p:nvPr>
        </p:nvSpPr>
        <p:spPr/>
        <p:txBody>
          <a:bodyPr lIns="0" tIns="0" rIns="0" bIns="0"/>
          <a:lstStyle/>
          <a:p>
            <a:endParaRPr dirty="0"/>
          </a:p>
        </p:txBody>
      </p:sp>
      <p:sp>
        <p:nvSpPr>
          <p:cNvPr id="3" name="Holder 3"/>
          <p:cNvSpPr>
            <a:spLocks noGrp="1"/>
          </p:cNvSpPr>
          <p:nvPr>
            <p:ph type="body" idx="1"/>
          </p:nvPr>
        </p:nvSpPr>
        <p:spPr/>
        <p:txBody>
          <a:bodyPr lIns="0" tIns="0" rIns="0" bIns="0"/>
          <a:lstStyle/>
          <a:p>
            <a:endParaRPr dirty="0"/>
          </a:p>
        </p:txBody>
      </p:sp>
    </p:spTree>
    <p:extLst>
      <p:ext uri="{BB962C8B-B14F-4D97-AF65-F5344CB8AC3E}">
        <p14:creationId xmlns:p14="http://schemas.microsoft.com/office/powerpoint/2010/main" val="296490600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noAutofit/>
          </a:bodyPr>
          <a:lstStyle/>
          <a:p>
            <a:endParaRPr dirty="0"/>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noAutofit/>
          </a:bodyPr>
          <a:lstStyle/>
          <a:p>
            <a:endParaRPr dirty="0"/>
          </a:p>
        </p:txBody>
      </p:sp>
    </p:spTree>
    <p:extLst>
      <p:ext uri="{BB962C8B-B14F-4D97-AF65-F5344CB8AC3E}">
        <p14:creationId xmlns:p14="http://schemas.microsoft.com/office/powerpoint/2010/main" val="21830592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Tree>
    <p:extLst>
      <p:ext uri="{BB962C8B-B14F-4D97-AF65-F5344CB8AC3E}">
        <p14:creationId xmlns:p14="http://schemas.microsoft.com/office/powerpoint/2010/main" val="426561559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228600"/>
            <a:ext cx="9144000" cy="990600"/>
          </a:xfrm>
          <a:custGeom>
            <a:avLst/>
            <a:gdLst/>
            <a:ahLst/>
            <a:cxnLst/>
            <a:rect l="l" t="t" r="r" b="b"/>
            <a:pathLst>
              <a:path w="9144000" h="990600">
                <a:moveTo>
                  <a:pt x="0" y="990600"/>
                </a:moveTo>
                <a:lnTo>
                  <a:pt x="9144000" y="990600"/>
                </a:lnTo>
                <a:lnTo>
                  <a:pt x="9144000" y="0"/>
                </a:lnTo>
                <a:lnTo>
                  <a:pt x="0" y="0"/>
                </a:lnTo>
                <a:lnTo>
                  <a:pt x="0" y="990600"/>
                </a:lnTo>
                <a:close/>
              </a:path>
            </a:pathLst>
          </a:custGeom>
          <a:solidFill>
            <a:srgbClr val="ECF5F8"/>
          </a:solidFill>
        </p:spPr>
        <p:txBody>
          <a:bodyPr wrap="square" lIns="0" tIns="0" rIns="0" bIns="0" rtlCol="0">
            <a:noAutofit/>
          </a:bodyPr>
          <a:lstStyle/>
          <a:p>
            <a:endParaRPr sz="1800"/>
          </a:p>
        </p:txBody>
      </p:sp>
      <p:sp>
        <p:nvSpPr>
          <p:cNvPr id="17" name="bk object 17"/>
          <p:cNvSpPr/>
          <p:nvPr userDrawn="1"/>
        </p:nvSpPr>
        <p:spPr>
          <a:xfrm>
            <a:off x="0" y="6327325"/>
            <a:ext cx="9144000" cy="530675"/>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noAutofit/>
          </a:bodyPr>
          <a:lstStyle/>
          <a:p>
            <a:endParaRPr sz="1800"/>
          </a:p>
        </p:txBody>
      </p:sp>
      <p:sp>
        <p:nvSpPr>
          <p:cNvPr id="18" name="bk object 18"/>
          <p:cNvSpPr/>
          <p:nvPr/>
        </p:nvSpPr>
        <p:spPr>
          <a:xfrm>
            <a:off x="0" y="0"/>
            <a:ext cx="9144000" cy="228600"/>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noAutofit/>
          </a:bodyPr>
          <a:lstStyle/>
          <a:p>
            <a:endParaRPr sz="1800"/>
          </a:p>
        </p:txBody>
      </p:sp>
      <p:sp>
        <p:nvSpPr>
          <p:cNvPr id="19" name="bk object 19"/>
          <p:cNvSpPr/>
          <p:nvPr/>
        </p:nvSpPr>
        <p:spPr>
          <a:xfrm>
            <a:off x="0" y="1219200"/>
            <a:ext cx="9144000" cy="228600"/>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noAutofit/>
          </a:bodyPr>
          <a:lstStyle/>
          <a:p>
            <a:endParaRPr sz="1800"/>
          </a:p>
        </p:txBody>
      </p:sp>
      <p:sp>
        <p:nvSpPr>
          <p:cNvPr id="20" name="bk object 20"/>
          <p:cNvSpPr/>
          <p:nvPr userDrawn="1"/>
        </p:nvSpPr>
        <p:spPr>
          <a:xfrm>
            <a:off x="0" y="1370911"/>
            <a:ext cx="9144000" cy="5029200"/>
          </a:xfrm>
          <a:custGeom>
            <a:avLst/>
            <a:gdLst/>
            <a:ahLst/>
            <a:cxnLst/>
            <a:rect l="l" t="t" r="r" b="b"/>
            <a:pathLst>
              <a:path w="9144000" h="5029200">
                <a:moveTo>
                  <a:pt x="0" y="5029200"/>
                </a:moveTo>
                <a:lnTo>
                  <a:pt x="9144000" y="5029200"/>
                </a:lnTo>
                <a:lnTo>
                  <a:pt x="9144000" y="0"/>
                </a:lnTo>
                <a:lnTo>
                  <a:pt x="0" y="0"/>
                </a:lnTo>
                <a:lnTo>
                  <a:pt x="0" y="5029200"/>
                </a:lnTo>
                <a:close/>
              </a:path>
            </a:pathLst>
          </a:custGeom>
          <a:solidFill>
            <a:srgbClr val="1F78B4"/>
          </a:solidFill>
        </p:spPr>
        <p:txBody>
          <a:bodyPr wrap="square" lIns="0" tIns="0" rIns="0" bIns="0" rtlCol="0">
            <a:noAutofit/>
          </a:bodyPr>
          <a:lstStyle/>
          <a:p>
            <a:endParaRPr sz="1800"/>
          </a:p>
        </p:txBody>
      </p:sp>
      <p:grpSp>
        <p:nvGrpSpPr>
          <p:cNvPr id="8" name="Group 7"/>
          <p:cNvGrpSpPr/>
          <p:nvPr userDrawn="1"/>
        </p:nvGrpSpPr>
        <p:grpSpPr>
          <a:xfrm>
            <a:off x="193790" y="6327325"/>
            <a:ext cx="2887809" cy="530675"/>
            <a:chOff x="193790" y="6327325"/>
            <a:chExt cx="2887809" cy="530675"/>
          </a:xfrm>
        </p:grpSpPr>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3790" y="6511045"/>
              <a:ext cx="1053253" cy="310551"/>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71600" y="6502073"/>
              <a:ext cx="1059075" cy="319523"/>
            </a:xfrm>
            <a:prstGeom prst="rect">
              <a:avLst/>
            </a:prstGeom>
          </p:spPr>
        </p:pic>
        <p:pic>
          <p:nvPicPr>
            <p:cNvPr id="11" name="Picture 10"/>
            <p:cNvPicPr>
              <a:picLocks noChangeAspect="1"/>
            </p:cNvPicPr>
            <p:nvPr userDrawn="1"/>
          </p:nvPicPr>
          <p:blipFill rotWithShape="1">
            <a:blip r:embed="rId6" cstate="print">
              <a:extLst>
                <a:ext uri="{28A0092B-C50C-407E-A947-70E740481C1C}">
                  <a14:useLocalDpi xmlns:a14="http://schemas.microsoft.com/office/drawing/2010/main" val="0"/>
                </a:ext>
              </a:extLst>
            </a:blip>
            <a:srcRect b="21052"/>
            <a:stretch/>
          </p:blipFill>
          <p:spPr>
            <a:xfrm>
              <a:off x="2409410" y="6327325"/>
              <a:ext cx="672189" cy="530675"/>
            </a:xfrm>
            <a:prstGeom prst="rect">
              <a:avLst/>
            </a:prstGeom>
          </p:spPr>
        </p:pic>
      </p:grpSp>
    </p:spTree>
    <p:extLst>
      <p:ext uri="{BB962C8B-B14F-4D97-AF65-F5344CB8AC3E}">
        <p14:creationId xmlns:p14="http://schemas.microsoft.com/office/powerpoint/2010/main" val="7795696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Section Header" type="title">
  <p:cSld name="1_Section Header">
    <p:spTree>
      <p:nvGrpSpPr>
        <p:cNvPr id="1" name="Shape 47"/>
        <p:cNvGrpSpPr/>
        <p:nvPr/>
      </p:nvGrpSpPr>
      <p:grpSpPr>
        <a:xfrm>
          <a:off x="0" y="0"/>
          <a:ext cx="0" cy="0"/>
          <a:chOff x="0" y="0"/>
          <a:chExt cx="0" cy="0"/>
        </a:xfrm>
      </p:grpSpPr>
      <p:sp>
        <p:nvSpPr>
          <p:cNvPr id="48" name="Google Shape;48;p5"/>
          <p:cNvSpPr/>
          <p:nvPr/>
        </p:nvSpPr>
        <p:spPr>
          <a:xfrm>
            <a:off x="0" y="304800"/>
            <a:ext cx="9144000" cy="609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 name="Google Shape;49;p5"/>
          <p:cNvSpPr txBox="1">
            <a:spLocks noGrp="1"/>
          </p:cNvSpPr>
          <p:nvPr>
            <p:ph type="ctrTitle"/>
          </p:nvPr>
        </p:nvSpPr>
        <p:spPr>
          <a:xfrm>
            <a:off x="685800" y="1828800"/>
            <a:ext cx="7772400" cy="1832100"/>
          </a:xfrm>
          <a:prstGeom prst="rect">
            <a:avLst/>
          </a:prstGeom>
          <a:noFill/>
          <a:ln>
            <a:noFill/>
          </a:ln>
        </p:spPr>
        <p:txBody>
          <a:bodyPr spcFirstLastPara="1" wrap="square" lIns="0" tIns="0" rIns="0" bIns="0" anchor="t" anchorCtr="0"/>
          <a:lstStyle>
            <a:lvl1pPr lvl="0" rtl="0">
              <a:spcBef>
                <a:spcPts val="0"/>
              </a:spcBef>
              <a:spcAft>
                <a:spcPts val="0"/>
              </a:spcAft>
              <a:buSzPts val="1400"/>
              <a:buNone/>
              <a:defRPr sz="4400" b="1">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0" name="Google Shape;50;p5"/>
          <p:cNvSpPr txBox="1">
            <a:spLocks noGrp="1"/>
          </p:cNvSpPr>
          <p:nvPr>
            <p:ph type="subTitle" idx="1"/>
          </p:nvPr>
        </p:nvSpPr>
        <p:spPr>
          <a:xfrm>
            <a:off x="1371600" y="4038600"/>
            <a:ext cx="6400800" cy="762000"/>
          </a:xfrm>
          <a:prstGeom prst="rect">
            <a:avLst/>
          </a:prstGeom>
          <a:noFill/>
          <a:ln>
            <a:noFill/>
          </a:ln>
        </p:spPr>
        <p:txBody>
          <a:bodyPr spcFirstLastPara="1" wrap="square" lIns="0" tIns="0" rIns="0" bIns="0" anchor="t" anchorCtr="0"/>
          <a:lstStyle>
            <a:lvl1pPr lvl="0" algn="ctr" rtl="0">
              <a:spcBef>
                <a:spcPts val="0"/>
              </a:spcBef>
              <a:spcAft>
                <a:spcPts val="0"/>
              </a:spcAft>
              <a:buClr>
                <a:srgbClr val="888888"/>
              </a:buClr>
              <a:buSzPts val="1800"/>
              <a:buFont typeface="Arial"/>
              <a:buNone/>
              <a:defRPr sz="1800">
                <a:solidFill>
                  <a:srgbClr val="888888"/>
                </a:solidFill>
              </a:defRPr>
            </a:lvl1pPr>
            <a:lvl2pPr lvl="1" algn="ctr" rtl="0">
              <a:spcBef>
                <a:spcPts val="0"/>
              </a:spcBef>
              <a:spcAft>
                <a:spcPts val="0"/>
              </a:spcAft>
              <a:buClr>
                <a:srgbClr val="888888"/>
              </a:buClr>
              <a:buSzPts val="1800"/>
              <a:buFont typeface="Arial"/>
              <a:buNone/>
              <a:defRPr sz="1800">
                <a:solidFill>
                  <a:srgbClr val="888888"/>
                </a:solidFill>
              </a:defRPr>
            </a:lvl2pPr>
            <a:lvl3pPr lvl="2" algn="ctr" rtl="0">
              <a:spcBef>
                <a:spcPts val="0"/>
              </a:spcBef>
              <a:spcAft>
                <a:spcPts val="0"/>
              </a:spcAft>
              <a:buClr>
                <a:srgbClr val="888888"/>
              </a:buClr>
              <a:buSzPts val="1800"/>
              <a:buFont typeface="Arial"/>
              <a:buNone/>
              <a:defRPr sz="1800">
                <a:solidFill>
                  <a:srgbClr val="888888"/>
                </a:solidFill>
              </a:defRPr>
            </a:lvl3pPr>
            <a:lvl4pPr lvl="3" algn="ctr" rtl="0">
              <a:spcBef>
                <a:spcPts val="0"/>
              </a:spcBef>
              <a:spcAft>
                <a:spcPts val="0"/>
              </a:spcAft>
              <a:buClr>
                <a:srgbClr val="888888"/>
              </a:buClr>
              <a:buSzPts val="1800"/>
              <a:buFont typeface="Arial"/>
              <a:buNone/>
              <a:defRPr sz="1800">
                <a:solidFill>
                  <a:srgbClr val="888888"/>
                </a:solidFill>
              </a:defRPr>
            </a:lvl4pPr>
            <a:lvl5pPr lvl="4" algn="ctr" rtl="0">
              <a:spcBef>
                <a:spcPts val="0"/>
              </a:spcBef>
              <a:spcAft>
                <a:spcPts val="0"/>
              </a:spcAft>
              <a:buClr>
                <a:srgbClr val="888888"/>
              </a:buClr>
              <a:buSzPts val="1800"/>
              <a:buFont typeface="Arial"/>
              <a:buNone/>
              <a:defRPr sz="1800">
                <a:solidFill>
                  <a:srgbClr val="888888"/>
                </a:solidFill>
              </a:defRPr>
            </a:lvl5pPr>
            <a:lvl6pPr lvl="5" algn="ctr" rtl="0">
              <a:spcBef>
                <a:spcPts val="0"/>
              </a:spcBef>
              <a:spcAft>
                <a:spcPts val="0"/>
              </a:spcAft>
              <a:buClr>
                <a:srgbClr val="888888"/>
              </a:buClr>
              <a:buSzPts val="1800"/>
              <a:buFont typeface="Arial"/>
              <a:buNone/>
              <a:defRPr sz="1800">
                <a:solidFill>
                  <a:srgbClr val="888888"/>
                </a:solidFill>
              </a:defRPr>
            </a:lvl6pPr>
            <a:lvl7pPr lvl="6" algn="ctr" rtl="0">
              <a:spcBef>
                <a:spcPts val="0"/>
              </a:spcBef>
              <a:spcAft>
                <a:spcPts val="0"/>
              </a:spcAft>
              <a:buClr>
                <a:srgbClr val="888888"/>
              </a:buClr>
              <a:buSzPts val="1800"/>
              <a:buFont typeface="Arial"/>
              <a:buNone/>
              <a:defRPr sz="1800">
                <a:solidFill>
                  <a:srgbClr val="888888"/>
                </a:solidFill>
              </a:defRPr>
            </a:lvl7pPr>
            <a:lvl8pPr lvl="7" algn="ctr" rtl="0">
              <a:spcBef>
                <a:spcPts val="0"/>
              </a:spcBef>
              <a:spcAft>
                <a:spcPts val="0"/>
              </a:spcAft>
              <a:buClr>
                <a:srgbClr val="888888"/>
              </a:buClr>
              <a:buSzPts val="1800"/>
              <a:buFont typeface="Arial"/>
              <a:buNone/>
              <a:defRPr sz="1800">
                <a:solidFill>
                  <a:srgbClr val="888888"/>
                </a:solidFill>
              </a:defRPr>
            </a:lvl8pPr>
            <a:lvl9pPr lvl="8" algn="ctr" rtl="0">
              <a:spcBef>
                <a:spcPts val="0"/>
              </a:spcBef>
              <a:spcAft>
                <a:spcPts val="0"/>
              </a:spcAft>
              <a:buClr>
                <a:srgbClr val="888888"/>
              </a:buClr>
              <a:buSzPts val="1800"/>
              <a:buFont typeface="Arial"/>
              <a:buNone/>
              <a:defRPr sz="1800">
                <a:solidFill>
                  <a:srgbClr val="888888"/>
                </a:solidFill>
              </a:defRPr>
            </a:lvl9pPr>
          </a:lstStyle>
          <a:p>
            <a:endParaRPr/>
          </a:p>
        </p:txBody>
      </p:sp>
    </p:spTree>
    <p:extLst>
      <p:ext uri="{BB962C8B-B14F-4D97-AF65-F5344CB8AC3E}">
        <p14:creationId xmlns:p14="http://schemas.microsoft.com/office/powerpoint/2010/main" val="154108123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51"/>
        <p:cNvGrpSpPr/>
        <p:nvPr/>
      </p:nvGrpSpPr>
      <p:grpSpPr>
        <a:xfrm>
          <a:off x="0" y="0"/>
          <a:ext cx="0" cy="0"/>
          <a:chOff x="0" y="0"/>
          <a:chExt cx="0" cy="0"/>
        </a:xfrm>
      </p:grpSpPr>
      <p:sp>
        <p:nvSpPr>
          <p:cNvPr id="52" name="Google Shape;52;p6"/>
          <p:cNvSpPr txBox="1">
            <a:spLocks noGrp="1"/>
          </p:cNvSpPr>
          <p:nvPr>
            <p:ph type="title"/>
          </p:nvPr>
        </p:nvSpPr>
        <p:spPr>
          <a:xfrm>
            <a:off x="193790" y="461009"/>
            <a:ext cx="8756400" cy="496200"/>
          </a:xfrm>
          <a:prstGeom prst="rect">
            <a:avLst/>
          </a:prstGeom>
          <a:noFill/>
          <a:ln>
            <a:noFill/>
          </a:ln>
        </p:spPr>
        <p:txBody>
          <a:bodyPr spcFirstLastPara="1" wrap="square" lIns="0" tIns="0" rIns="0" bIns="0" anchor="t" anchorCtr="0"/>
          <a:lstStyle>
            <a:lvl1pPr lvl="0" rtl="0">
              <a:spcBef>
                <a:spcPts val="0"/>
              </a:spcBef>
              <a:spcAft>
                <a:spcPts val="0"/>
              </a:spcAft>
              <a:buSzPts val="1400"/>
              <a:buNone/>
              <a:defRPr sz="1800"/>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3" name="Google Shape;53;p6"/>
          <p:cNvSpPr txBox="1">
            <a:spLocks noGrp="1"/>
          </p:cNvSpPr>
          <p:nvPr>
            <p:ph type="body" idx="1"/>
          </p:nvPr>
        </p:nvSpPr>
        <p:spPr>
          <a:xfrm>
            <a:off x="457200" y="1577340"/>
            <a:ext cx="3977700" cy="4526400"/>
          </a:xfrm>
          <a:prstGeom prst="rect">
            <a:avLst/>
          </a:prstGeom>
          <a:noFill/>
          <a:ln>
            <a:noFill/>
          </a:ln>
        </p:spPr>
        <p:txBody>
          <a:bodyPr spcFirstLastPara="1" wrap="square" lIns="0" tIns="0" rIns="0" bIns="0" anchor="t" anchorCtr="0"/>
          <a:lstStyle>
            <a:lvl1pPr marL="457200" lvl="0" indent="-228600" rtl="0">
              <a:spcBef>
                <a:spcPts val="0"/>
              </a:spcBef>
              <a:spcAft>
                <a:spcPts val="0"/>
              </a:spcAft>
              <a:buSzPts val="1400"/>
              <a:buNone/>
              <a:defRPr sz="1800"/>
            </a:lvl1pPr>
            <a:lvl2pPr marL="914400" lvl="1" indent="-228600" rtl="0">
              <a:spcBef>
                <a:spcPts val="0"/>
              </a:spcBef>
              <a:spcAft>
                <a:spcPts val="0"/>
              </a:spcAft>
              <a:buSzPts val="1400"/>
              <a:buNone/>
              <a:defRPr sz="1800"/>
            </a:lvl2pPr>
            <a:lvl3pPr marL="1371600" lvl="2" indent="-228600" rtl="0">
              <a:spcBef>
                <a:spcPts val="0"/>
              </a:spcBef>
              <a:spcAft>
                <a:spcPts val="0"/>
              </a:spcAft>
              <a:buSzPts val="1400"/>
              <a:buNone/>
              <a:defRPr sz="1800"/>
            </a:lvl3pPr>
            <a:lvl4pPr marL="1828800" lvl="3" indent="-228600" rtl="0">
              <a:spcBef>
                <a:spcPts val="0"/>
              </a:spcBef>
              <a:spcAft>
                <a:spcPts val="0"/>
              </a:spcAft>
              <a:buSzPts val="1400"/>
              <a:buNone/>
              <a:defRPr sz="1800"/>
            </a:lvl4pPr>
            <a:lvl5pPr marL="2286000" lvl="4" indent="-228600" rtl="0">
              <a:spcBef>
                <a:spcPts val="0"/>
              </a:spcBef>
              <a:spcAft>
                <a:spcPts val="0"/>
              </a:spcAft>
              <a:buSzPts val="1400"/>
              <a:buNone/>
              <a:defRPr sz="1800"/>
            </a:lvl5pPr>
            <a:lvl6pPr marL="2743200" lvl="5" indent="-228600" rtl="0">
              <a:spcBef>
                <a:spcPts val="0"/>
              </a:spcBef>
              <a:spcAft>
                <a:spcPts val="0"/>
              </a:spcAft>
              <a:buSzPts val="1400"/>
              <a:buNone/>
              <a:defRPr sz="1800"/>
            </a:lvl6pPr>
            <a:lvl7pPr marL="3200400" lvl="6" indent="-228600" rtl="0">
              <a:spcBef>
                <a:spcPts val="0"/>
              </a:spcBef>
              <a:spcAft>
                <a:spcPts val="0"/>
              </a:spcAft>
              <a:buSzPts val="1400"/>
              <a:buNone/>
              <a:defRPr sz="1800"/>
            </a:lvl7pPr>
            <a:lvl8pPr marL="3657600" lvl="7" indent="-228600" rtl="0">
              <a:spcBef>
                <a:spcPts val="0"/>
              </a:spcBef>
              <a:spcAft>
                <a:spcPts val="0"/>
              </a:spcAft>
              <a:buSzPts val="1400"/>
              <a:buNone/>
              <a:defRPr sz="1800"/>
            </a:lvl8pPr>
            <a:lvl9pPr marL="4114800" lvl="8" indent="-228600" rtl="0">
              <a:spcBef>
                <a:spcPts val="0"/>
              </a:spcBef>
              <a:spcAft>
                <a:spcPts val="0"/>
              </a:spcAft>
              <a:buSzPts val="1400"/>
              <a:buNone/>
              <a:defRPr sz="1800"/>
            </a:lvl9pPr>
          </a:lstStyle>
          <a:p>
            <a:endParaRPr/>
          </a:p>
        </p:txBody>
      </p:sp>
      <p:sp>
        <p:nvSpPr>
          <p:cNvPr id="54" name="Google Shape;54;p6"/>
          <p:cNvSpPr txBox="1">
            <a:spLocks noGrp="1"/>
          </p:cNvSpPr>
          <p:nvPr>
            <p:ph type="body" idx="2"/>
          </p:nvPr>
        </p:nvSpPr>
        <p:spPr>
          <a:xfrm>
            <a:off x="4709159" y="1577340"/>
            <a:ext cx="3977700" cy="4526400"/>
          </a:xfrm>
          <a:prstGeom prst="rect">
            <a:avLst/>
          </a:prstGeom>
          <a:noFill/>
          <a:ln>
            <a:noFill/>
          </a:ln>
        </p:spPr>
        <p:txBody>
          <a:bodyPr spcFirstLastPara="1" wrap="square" lIns="0" tIns="0" rIns="0" bIns="0" anchor="t" anchorCtr="0"/>
          <a:lstStyle>
            <a:lvl1pPr marL="457200" lvl="0" indent="-228600" rtl="0">
              <a:spcBef>
                <a:spcPts val="0"/>
              </a:spcBef>
              <a:spcAft>
                <a:spcPts val="0"/>
              </a:spcAft>
              <a:buSzPts val="1400"/>
              <a:buNone/>
              <a:defRPr sz="1800"/>
            </a:lvl1pPr>
            <a:lvl2pPr marL="914400" lvl="1" indent="-228600" rtl="0">
              <a:spcBef>
                <a:spcPts val="0"/>
              </a:spcBef>
              <a:spcAft>
                <a:spcPts val="0"/>
              </a:spcAft>
              <a:buSzPts val="1400"/>
              <a:buNone/>
              <a:defRPr sz="1800"/>
            </a:lvl2pPr>
            <a:lvl3pPr marL="1371600" lvl="2" indent="-228600" rtl="0">
              <a:spcBef>
                <a:spcPts val="0"/>
              </a:spcBef>
              <a:spcAft>
                <a:spcPts val="0"/>
              </a:spcAft>
              <a:buSzPts val="1400"/>
              <a:buNone/>
              <a:defRPr sz="1800"/>
            </a:lvl3pPr>
            <a:lvl4pPr marL="1828800" lvl="3" indent="-228600" rtl="0">
              <a:spcBef>
                <a:spcPts val="0"/>
              </a:spcBef>
              <a:spcAft>
                <a:spcPts val="0"/>
              </a:spcAft>
              <a:buSzPts val="1400"/>
              <a:buNone/>
              <a:defRPr sz="1800"/>
            </a:lvl4pPr>
            <a:lvl5pPr marL="2286000" lvl="4" indent="-228600" rtl="0">
              <a:spcBef>
                <a:spcPts val="0"/>
              </a:spcBef>
              <a:spcAft>
                <a:spcPts val="0"/>
              </a:spcAft>
              <a:buSzPts val="1400"/>
              <a:buNone/>
              <a:defRPr sz="1800"/>
            </a:lvl5pPr>
            <a:lvl6pPr marL="2743200" lvl="5" indent="-228600" rtl="0">
              <a:spcBef>
                <a:spcPts val="0"/>
              </a:spcBef>
              <a:spcAft>
                <a:spcPts val="0"/>
              </a:spcAft>
              <a:buSzPts val="1400"/>
              <a:buNone/>
              <a:defRPr sz="1800"/>
            </a:lvl6pPr>
            <a:lvl7pPr marL="3200400" lvl="6" indent="-228600" rtl="0">
              <a:spcBef>
                <a:spcPts val="0"/>
              </a:spcBef>
              <a:spcAft>
                <a:spcPts val="0"/>
              </a:spcAft>
              <a:buSzPts val="1400"/>
              <a:buNone/>
              <a:defRPr sz="1800"/>
            </a:lvl7pPr>
            <a:lvl8pPr marL="3657600" lvl="7" indent="-228600" rtl="0">
              <a:spcBef>
                <a:spcPts val="0"/>
              </a:spcBef>
              <a:spcAft>
                <a:spcPts val="0"/>
              </a:spcAft>
              <a:buSzPts val="1400"/>
              <a:buNone/>
              <a:defRPr sz="1800"/>
            </a:lvl8pPr>
            <a:lvl9pPr marL="4114800" lvl="8" indent="-228600" rtl="0">
              <a:spcBef>
                <a:spcPts val="0"/>
              </a:spcBef>
              <a:spcAft>
                <a:spcPts val="0"/>
              </a:spcAft>
              <a:buSzPts val="1400"/>
              <a:buNone/>
              <a:defRPr sz="1800"/>
            </a:lvl9pPr>
          </a:lstStyle>
          <a:p>
            <a:endParaRPr/>
          </a:p>
        </p:txBody>
      </p:sp>
    </p:spTree>
    <p:extLst>
      <p:ext uri="{BB962C8B-B14F-4D97-AF65-F5344CB8AC3E}">
        <p14:creationId xmlns:p14="http://schemas.microsoft.com/office/powerpoint/2010/main" val="164231011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9" name="Shape 9"/>
          <p:cNvSpPr>
            <a:spLocks noGrp="1"/>
          </p:cNvSpPr>
          <p:nvPr>
            <p:ph type="title"/>
          </p:nvPr>
        </p:nvSpPr>
        <p:spPr>
          <a:xfrm>
            <a:off x="892970" y="142875"/>
            <a:ext cx="7358063" cy="1785938"/>
          </a:xfrm>
          <a:prstGeom prst="rect">
            <a:avLst/>
          </a:prstGeom>
          <a:ln>
            <a:miter lim="400000"/>
          </a:ln>
        </p:spPr>
        <p:txBody>
          <a:bodyPr lIns="50800" tIns="50800" rIns="50800" bIns="50800"/>
          <a:lstStyle>
            <a:lvl1pPr defTabSz="321473">
              <a:defRPr sz="5062">
                <a:solidFill>
                  <a:srgbClr val="FFFFFF"/>
                </a:solidFill>
                <a:uFillTx/>
                <a:latin typeface="+mj-lt"/>
                <a:ea typeface="+mj-ea"/>
                <a:cs typeface="+mj-cs"/>
                <a:sym typeface="Chalkboard"/>
              </a:defRPr>
            </a:lvl1pPr>
          </a:lstStyle>
          <a:p>
            <a:pPr lvl="0">
              <a:defRPr sz="1800">
                <a:solidFill>
                  <a:srgbClr val="000000"/>
                </a:solidFill>
              </a:defRPr>
            </a:pPr>
            <a:r>
              <a:rPr sz="5062">
                <a:solidFill>
                  <a:srgbClr val="FFFFFF"/>
                </a:solidFill>
              </a:rPr>
              <a:t>Title Text</a:t>
            </a:r>
          </a:p>
        </p:txBody>
      </p:sp>
      <p:sp>
        <p:nvSpPr>
          <p:cNvPr id="10" name="Shape 10"/>
          <p:cNvSpPr>
            <a:spLocks noGrp="1"/>
          </p:cNvSpPr>
          <p:nvPr>
            <p:ph type="body" idx="1"/>
          </p:nvPr>
        </p:nvSpPr>
        <p:spPr>
          <a:xfrm>
            <a:off x="892970" y="2071689"/>
            <a:ext cx="7358063" cy="4036219"/>
          </a:xfrm>
          <a:prstGeom prst="rect">
            <a:avLst/>
          </a:prstGeom>
          <a:ln>
            <a:miter lim="400000"/>
          </a:ln>
        </p:spPr>
        <p:txBody>
          <a:bodyPr lIns="50800" tIns="50800" rIns="50800" bIns="50800" anchor="ctr"/>
          <a:lstStyle>
            <a:lvl1pPr marL="628390" indent="-306917" defTabSz="321473">
              <a:spcBef>
                <a:spcPts val="2109"/>
              </a:spcBef>
              <a:buClrTx/>
              <a:buSzPct val="43000"/>
              <a:buFontTx/>
              <a:buBlip>
                <a:blip r:embed="rId2"/>
              </a:buBlip>
              <a:defRPr sz="2531">
                <a:solidFill>
                  <a:srgbClr val="FFFFFF"/>
                </a:solidFill>
                <a:uFillTx/>
                <a:latin typeface="+mj-lt"/>
                <a:ea typeface="+mj-ea"/>
                <a:cs typeface="+mj-cs"/>
                <a:sym typeface="Chalkboard"/>
              </a:defRPr>
            </a:lvl1pPr>
            <a:lvl2pPr marL="1012372" indent="-306917" defTabSz="321473">
              <a:spcBef>
                <a:spcPts val="2109"/>
              </a:spcBef>
              <a:buClrTx/>
              <a:buSzPct val="43000"/>
              <a:buFontTx/>
              <a:buBlip>
                <a:blip r:embed="rId2"/>
              </a:buBlip>
              <a:defRPr sz="2531">
                <a:solidFill>
                  <a:srgbClr val="FFFFFF"/>
                </a:solidFill>
                <a:uFillTx/>
                <a:latin typeface="+mj-lt"/>
                <a:ea typeface="+mj-ea"/>
                <a:cs typeface="+mj-cs"/>
                <a:sym typeface="Chalkboard"/>
              </a:defRPr>
            </a:lvl2pPr>
            <a:lvl3pPr marL="1387424" indent="-306917" defTabSz="321473">
              <a:spcBef>
                <a:spcPts val="2109"/>
              </a:spcBef>
              <a:buClrTx/>
              <a:buSzPct val="43000"/>
              <a:buFontTx/>
              <a:buBlip>
                <a:blip r:embed="rId2"/>
              </a:buBlip>
              <a:defRPr sz="2531">
                <a:solidFill>
                  <a:srgbClr val="FFFFFF"/>
                </a:solidFill>
                <a:uFillTx/>
                <a:latin typeface="+mj-lt"/>
                <a:ea typeface="+mj-ea"/>
                <a:cs typeface="+mj-cs"/>
                <a:sym typeface="Chalkboard"/>
              </a:defRPr>
            </a:lvl3pPr>
            <a:lvl4pPr marL="1789266" indent="-306917" defTabSz="321473">
              <a:spcBef>
                <a:spcPts val="2109"/>
              </a:spcBef>
              <a:buClrTx/>
              <a:buSzPct val="43000"/>
              <a:buFontTx/>
              <a:buBlip>
                <a:blip r:embed="rId2"/>
              </a:buBlip>
              <a:defRPr sz="2531">
                <a:solidFill>
                  <a:srgbClr val="FFFFFF"/>
                </a:solidFill>
                <a:uFillTx/>
                <a:latin typeface="+mj-lt"/>
                <a:ea typeface="+mj-ea"/>
                <a:cs typeface="+mj-cs"/>
                <a:sym typeface="Chalkboard"/>
              </a:defRPr>
            </a:lvl4pPr>
            <a:lvl5pPr marL="2200037" indent="-306917" defTabSz="321473">
              <a:spcBef>
                <a:spcPts val="2109"/>
              </a:spcBef>
              <a:buClrTx/>
              <a:buSzPct val="43000"/>
              <a:buFontTx/>
              <a:buBlip>
                <a:blip r:embed="rId2"/>
              </a:buBlip>
              <a:defRPr sz="2531">
                <a:solidFill>
                  <a:srgbClr val="FFFFFF"/>
                </a:solidFill>
                <a:uFillTx/>
                <a:latin typeface="+mj-lt"/>
                <a:ea typeface="+mj-ea"/>
                <a:cs typeface="+mj-cs"/>
                <a:sym typeface="Chalkboard"/>
              </a:defRPr>
            </a:lvl5pPr>
          </a:lstStyle>
          <a:p>
            <a:pPr lvl="0">
              <a:defRPr sz="1800">
                <a:solidFill>
                  <a:srgbClr val="000000"/>
                </a:solidFill>
              </a:defRPr>
            </a:pPr>
            <a:r>
              <a:rPr sz="2531">
                <a:solidFill>
                  <a:srgbClr val="FFFFFF"/>
                </a:solidFill>
              </a:rPr>
              <a:t>Body Level One</a:t>
            </a:r>
          </a:p>
          <a:p>
            <a:pPr lvl="1">
              <a:defRPr sz="1800">
                <a:solidFill>
                  <a:srgbClr val="000000"/>
                </a:solidFill>
              </a:defRPr>
            </a:pPr>
            <a:r>
              <a:rPr sz="2531">
                <a:solidFill>
                  <a:srgbClr val="FFFFFF"/>
                </a:solidFill>
              </a:rPr>
              <a:t>Body Level Two</a:t>
            </a:r>
          </a:p>
          <a:p>
            <a:pPr lvl="2">
              <a:defRPr sz="1800">
                <a:solidFill>
                  <a:srgbClr val="000000"/>
                </a:solidFill>
              </a:defRPr>
            </a:pPr>
            <a:r>
              <a:rPr sz="2531">
                <a:solidFill>
                  <a:srgbClr val="FFFFFF"/>
                </a:solidFill>
              </a:rPr>
              <a:t>Body Level Three</a:t>
            </a:r>
          </a:p>
          <a:p>
            <a:pPr lvl="3">
              <a:defRPr sz="1800">
                <a:solidFill>
                  <a:srgbClr val="000000"/>
                </a:solidFill>
              </a:defRPr>
            </a:pPr>
            <a:r>
              <a:rPr sz="2531">
                <a:solidFill>
                  <a:srgbClr val="FFFFFF"/>
                </a:solidFill>
              </a:rPr>
              <a:t>Body Level Four</a:t>
            </a:r>
          </a:p>
          <a:p>
            <a:pPr lvl="4">
              <a:defRPr sz="1800">
                <a:solidFill>
                  <a:srgbClr val="000000"/>
                </a:solidFill>
              </a:defRPr>
            </a:pPr>
            <a:r>
              <a:rPr sz="2531">
                <a:solidFill>
                  <a:srgbClr val="FFFFFF"/>
                </a:solidFill>
              </a:rPr>
              <a:t>Body Level Five</a:t>
            </a:r>
          </a:p>
        </p:txBody>
      </p:sp>
    </p:spTree>
    <p:extLst>
      <p:ext uri="{BB962C8B-B14F-4D97-AF65-F5344CB8AC3E}">
        <p14:creationId xmlns:p14="http://schemas.microsoft.com/office/powerpoint/2010/main" val="3999778626"/>
      </p:ext>
    </p:extLst>
  </p:cSld>
  <p:clrMapOvr>
    <a:masterClrMapping/>
  </p:clrMapOvr>
  <p:transition spd="med"/>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228600"/>
            <a:ext cx="9144000" cy="990600"/>
          </a:xfrm>
          <a:custGeom>
            <a:avLst/>
            <a:gdLst/>
            <a:ahLst/>
            <a:cxnLst/>
            <a:rect l="l" t="t" r="r" b="b"/>
            <a:pathLst>
              <a:path w="9144000" h="990600">
                <a:moveTo>
                  <a:pt x="0" y="990600"/>
                </a:moveTo>
                <a:lnTo>
                  <a:pt x="9144000" y="990600"/>
                </a:lnTo>
                <a:lnTo>
                  <a:pt x="9144000" y="0"/>
                </a:lnTo>
                <a:lnTo>
                  <a:pt x="0" y="0"/>
                </a:lnTo>
                <a:lnTo>
                  <a:pt x="0" y="990600"/>
                </a:lnTo>
                <a:close/>
              </a:path>
            </a:pathLst>
          </a:custGeom>
          <a:solidFill>
            <a:srgbClr val="ECF5F8"/>
          </a:solidFill>
        </p:spPr>
        <p:txBody>
          <a:bodyPr wrap="square" lIns="0" tIns="0" rIns="0" bIns="0" rtlCol="0">
            <a:noAutofit/>
          </a:bodyPr>
          <a:lstStyle/>
          <a:p>
            <a:endParaRPr/>
          </a:p>
        </p:txBody>
      </p:sp>
      <p:sp>
        <p:nvSpPr>
          <p:cNvPr id="17" name="bk object 17"/>
          <p:cNvSpPr/>
          <p:nvPr/>
        </p:nvSpPr>
        <p:spPr>
          <a:xfrm>
            <a:off x="0" y="6400800"/>
            <a:ext cx="9144000" cy="457200"/>
          </a:xfrm>
          <a:prstGeom prst="rect">
            <a:avLst/>
          </a:prstGeom>
          <a:blipFill>
            <a:blip r:embed="rId2" cstate="print"/>
            <a:stretch>
              <a:fillRect/>
            </a:stretch>
          </a:blipFill>
        </p:spPr>
        <p:txBody>
          <a:bodyPr wrap="square" lIns="0" tIns="0" rIns="0" bIns="0" rtlCol="0">
            <a:noAutofit/>
          </a:bodyPr>
          <a:lstStyle/>
          <a:p>
            <a:endParaRPr/>
          </a:p>
        </p:txBody>
      </p:sp>
      <p:sp>
        <p:nvSpPr>
          <p:cNvPr id="18" name="bk object 18"/>
          <p:cNvSpPr/>
          <p:nvPr/>
        </p:nvSpPr>
        <p:spPr>
          <a:xfrm>
            <a:off x="0" y="0"/>
            <a:ext cx="9144000" cy="228600"/>
          </a:xfrm>
          <a:prstGeom prst="rect">
            <a:avLst/>
          </a:prstGeom>
          <a:blipFill>
            <a:blip r:embed="rId3" cstate="print"/>
            <a:stretch>
              <a:fillRect/>
            </a:stretch>
          </a:blipFill>
        </p:spPr>
        <p:txBody>
          <a:bodyPr wrap="square" lIns="0" tIns="0" rIns="0" bIns="0" rtlCol="0">
            <a:noAutofit/>
          </a:bodyPr>
          <a:lstStyle/>
          <a:p>
            <a:endParaRPr/>
          </a:p>
        </p:txBody>
      </p:sp>
      <p:sp>
        <p:nvSpPr>
          <p:cNvPr id="19" name="bk object 19"/>
          <p:cNvSpPr/>
          <p:nvPr/>
        </p:nvSpPr>
        <p:spPr>
          <a:xfrm>
            <a:off x="0" y="1219200"/>
            <a:ext cx="9144000" cy="228600"/>
          </a:xfrm>
          <a:prstGeom prst="rect">
            <a:avLst/>
          </a:prstGeom>
          <a:blipFill>
            <a:blip r:embed="rId3" cstate="print"/>
            <a:stretch>
              <a:fillRect/>
            </a:stretch>
          </a:blipFill>
        </p:spPr>
        <p:txBody>
          <a:bodyPr wrap="square" lIns="0" tIns="0" rIns="0" bIns="0" rtlCol="0">
            <a:noAutofit/>
          </a:bodyPr>
          <a:lstStyle/>
          <a:p>
            <a:endParaRPr/>
          </a:p>
        </p:txBody>
      </p:sp>
      <p:sp>
        <p:nvSpPr>
          <p:cNvPr id="22" name="bk object 22"/>
          <p:cNvSpPr/>
          <p:nvPr/>
        </p:nvSpPr>
        <p:spPr>
          <a:xfrm>
            <a:off x="8685276" y="341375"/>
            <a:ext cx="458724" cy="902208"/>
          </a:xfrm>
          <a:prstGeom prst="rect">
            <a:avLst/>
          </a:prstGeom>
          <a:blipFill>
            <a:blip r:embed="rId4" cstate="print"/>
            <a:stretch>
              <a:fillRect/>
            </a:stretch>
          </a:blipFill>
        </p:spPr>
        <p:txBody>
          <a:bodyPr wrap="square" lIns="0" tIns="0" rIns="0" bIns="0" rtlCol="0">
            <a:noAutofit/>
          </a:bodyPr>
          <a:lstStyle/>
          <a:p>
            <a:endParaRPr/>
          </a:p>
        </p:txBody>
      </p:sp>
      <p:sp>
        <p:nvSpPr>
          <p:cNvPr id="2" name="Holder 2"/>
          <p:cNvSpPr>
            <a:spLocks noGrp="1"/>
          </p:cNvSpPr>
          <p:nvPr>
            <p:ph type="title"/>
          </p:nvPr>
        </p:nvSpPr>
        <p:spPr/>
        <p:txBody>
          <a:bodyPr lIns="0" tIns="0" rIns="0" bIns="0"/>
          <a:lstStyle/>
          <a:p>
            <a:endParaRPr/>
          </a:p>
        </p:txBody>
      </p:sp>
      <p:sp>
        <p:nvSpPr>
          <p:cNvPr id="3" name="Holder 3"/>
          <p:cNvSpPr>
            <a:spLocks noGrp="1"/>
          </p:cNvSpPr>
          <p:nvPr>
            <p:ph type="body" idx="1"/>
          </p:nvPr>
        </p:nvSpPr>
        <p:spPr/>
        <p:txBody>
          <a:bodyPr lIns="0" tIns="0" rIns="0" bIns="0"/>
          <a:lstStyle/>
          <a:p>
            <a:endParaRPr/>
          </a:p>
        </p:txBody>
      </p:sp>
      <p:grpSp>
        <p:nvGrpSpPr>
          <p:cNvPr id="23" name="Group 22"/>
          <p:cNvGrpSpPr/>
          <p:nvPr userDrawn="1"/>
        </p:nvGrpSpPr>
        <p:grpSpPr>
          <a:xfrm>
            <a:off x="193790" y="6327325"/>
            <a:ext cx="2887809" cy="530675"/>
            <a:chOff x="193790" y="6327325"/>
            <a:chExt cx="2887809" cy="530675"/>
          </a:xfrm>
        </p:grpSpPr>
        <p:pic>
          <p:nvPicPr>
            <p:cNvPr id="24" name="Picture 2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3790" y="6511045"/>
              <a:ext cx="1053253" cy="310551"/>
            </a:xfrm>
            <a:prstGeom prst="rect">
              <a:avLst/>
            </a:prstGeom>
          </p:spPr>
        </p:pic>
        <p:pic>
          <p:nvPicPr>
            <p:cNvPr id="25" name="Picture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71600" y="6502073"/>
              <a:ext cx="1059075" cy="319523"/>
            </a:xfrm>
            <a:prstGeom prst="rect">
              <a:avLst/>
            </a:prstGeom>
          </p:spPr>
        </p:pic>
        <p:pic>
          <p:nvPicPr>
            <p:cNvPr id="26" name="Picture 25"/>
            <p:cNvPicPr>
              <a:picLocks noChangeAspect="1"/>
            </p:cNvPicPr>
            <p:nvPr userDrawn="1"/>
          </p:nvPicPr>
          <p:blipFill rotWithShape="1">
            <a:blip r:embed="rId7" cstate="print">
              <a:extLst>
                <a:ext uri="{28A0092B-C50C-407E-A947-70E740481C1C}">
                  <a14:useLocalDpi xmlns:a14="http://schemas.microsoft.com/office/drawing/2010/main" val="0"/>
                </a:ext>
              </a:extLst>
            </a:blip>
            <a:srcRect b="21052"/>
            <a:stretch/>
          </p:blipFill>
          <p:spPr>
            <a:xfrm>
              <a:off x="2409410" y="6327325"/>
              <a:ext cx="672189" cy="530675"/>
            </a:xfrm>
            <a:prstGeom prst="rect">
              <a:avLst/>
            </a:prstGeom>
          </p:spPr>
        </p:pic>
      </p:gr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noAutofit/>
          </a:body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noAutofit/>
          </a:bodyPr>
          <a:lstStyle/>
          <a:p>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228600"/>
            <a:ext cx="9144000" cy="990600"/>
          </a:xfrm>
          <a:custGeom>
            <a:avLst/>
            <a:gdLst/>
            <a:ahLst/>
            <a:cxnLst/>
            <a:rect l="l" t="t" r="r" b="b"/>
            <a:pathLst>
              <a:path w="9144000" h="990600">
                <a:moveTo>
                  <a:pt x="0" y="990600"/>
                </a:moveTo>
                <a:lnTo>
                  <a:pt x="9144000" y="990600"/>
                </a:lnTo>
                <a:lnTo>
                  <a:pt x="9144000" y="0"/>
                </a:lnTo>
                <a:lnTo>
                  <a:pt x="0" y="0"/>
                </a:lnTo>
                <a:lnTo>
                  <a:pt x="0" y="990600"/>
                </a:lnTo>
                <a:close/>
              </a:path>
            </a:pathLst>
          </a:custGeom>
          <a:solidFill>
            <a:srgbClr val="ECF5F8"/>
          </a:solidFill>
        </p:spPr>
        <p:txBody>
          <a:bodyPr wrap="square" lIns="0" tIns="0" rIns="0" bIns="0" rtlCol="0">
            <a:noAutofit/>
          </a:bodyPr>
          <a:lstStyle/>
          <a:p>
            <a:endParaRPr/>
          </a:p>
        </p:txBody>
      </p:sp>
      <p:sp>
        <p:nvSpPr>
          <p:cNvPr id="17" name="bk object 17"/>
          <p:cNvSpPr/>
          <p:nvPr userDrawn="1"/>
        </p:nvSpPr>
        <p:spPr>
          <a:xfrm>
            <a:off x="0" y="6327325"/>
            <a:ext cx="9144000" cy="530675"/>
          </a:xfrm>
          <a:prstGeom prst="rect">
            <a:avLst/>
          </a:prstGeom>
          <a:blipFill>
            <a:blip r:embed="rId2" cstate="print"/>
            <a:stretch>
              <a:fillRect/>
            </a:stretch>
          </a:blipFill>
        </p:spPr>
        <p:txBody>
          <a:bodyPr wrap="square" lIns="0" tIns="0" rIns="0" bIns="0" rtlCol="0">
            <a:noAutofit/>
          </a:bodyPr>
          <a:lstStyle/>
          <a:p>
            <a:endParaRPr/>
          </a:p>
        </p:txBody>
      </p:sp>
      <p:sp>
        <p:nvSpPr>
          <p:cNvPr id="18" name="bk object 18"/>
          <p:cNvSpPr/>
          <p:nvPr/>
        </p:nvSpPr>
        <p:spPr>
          <a:xfrm>
            <a:off x="0" y="0"/>
            <a:ext cx="9144000" cy="228600"/>
          </a:xfrm>
          <a:prstGeom prst="rect">
            <a:avLst/>
          </a:prstGeom>
          <a:blipFill>
            <a:blip r:embed="rId3" cstate="print"/>
            <a:stretch>
              <a:fillRect/>
            </a:stretch>
          </a:blipFill>
        </p:spPr>
        <p:txBody>
          <a:bodyPr wrap="square" lIns="0" tIns="0" rIns="0" bIns="0" rtlCol="0">
            <a:noAutofit/>
          </a:bodyPr>
          <a:lstStyle/>
          <a:p>
            <a:endParaRPr/>
          </a:p>
        </p:txBody>
      </p:sp>
      <p:sp>
        <p:nvSpPr>
          <p:cNvPr id="19" name="bk object 19"/>
          <p:cNvSpPr/>
          <p:nvPr/>
        </p:nvSpPr>
        <p:spPr>
          <a:xfrm>
            <a:off x="0" y="1219200"/>
            <a:ext cx="9144000" cy="228600"/>
          </a:xfrm>
          <a:prstGeom prst="rect">
            <a:avLst/>
          </a:prstGeom>
          <a:blipFill>
            <a:blip r:embed="rId3" cstate="print"/>
            <a:stretch>
              <a:fillRect/>
            </a:stretch>
          </a:blipFill>
        </p:spPr>
        <p:txBody>
          <a:bodyPr wrap="square" lIns="0" tIns="0" rIns="0" bIns="0" rtlCol="0">
            <a:noAutofit/>
          </a:bodyPr>
          <a:lstStyle/>
          <a:p>
            <a:endParaRPr/>
          </a:p>
        </p:txBody>
      </p:sp>
      <p:sp>
        <p:nvSpPr>
          <p:cNvPr id="20" name="bk object 20"/>
          <p:cNvSpPr/>
          <p:nvPr userDrawn="1"/>
        </p:nvSpPr>
        <p:spPr>
          <a:xfrm>
            <a:off x="0" y="1371600"/>
            <a:ext cx="9144000" cy="5029200"/>
          </a:xfrm>
          <a:custGeom>
            <a:avLst/>
            <a:gdLst/>
            <a:ahLst/>
            <a:cxnLst/>
            <a:rect l="l" t="t" r="r" b="b"/>
            <a:pathLst>
              <a:path w="9144000" h="5029200">
                <a:moveTo>
                  <a:pt x="0" y="5029200"/>
                </a:moveTo>
                <a:lnTo>
                  <a:pt x="9144000" y="5029200"/>
                </a:lnTo>
                <a:lnTo>
                  <a:pt x="9144000" y="0"/>
                </a:lnTo>
                <a:lnTo>
                  <a:pt x="0" y="0"/>
                </a:lnTo>
                <a:lnTo>
                  <a:pt x="0" y="5029200"/>
                </a:lnTo>
                <a:close/>
              </a:path>
            </a:pathLst>
          </a:custGeom>
          <a:solidFill>
            <a:srgbClr val="1F78B4"/>
          </a:solidFill>
        </p:spPr>
        <p:txBody>
          <a:bodyPr wrap="square" lIns="0" tIns="0" rIns="0" bIns="0" rtlCol="0">
            <a:noAutofit/>
          </a:bodyPr>
          <a:lstStyle/>
          <a:p>
            <a:endParaRPr/>
          </a:p>
        </p:txBody>
      </p:sp>
      <p:grpSp>
        <p:nvGrpSpPr>
          <p:cNvPr id="14" name="Group 13"/>
          <p:cNvGrpSpPr/>
          <p:nvPr userDrawn="1"/>
        </p:nvGrpSpPr>
        <p:grpSpPr>
          <a:xfrm>
            <a:off x="193790" y="6327325"/>
            <a:ext cx="2887809" cy="530675"/>
            <a:chOff x="193790" y="6327325"/>
            <a:chExt cx="2887809" cy="530675"/>
          </a:xfrm>
        </p:grpSpPr>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3790" y="6511045"/>
              <a:ext cx="1053253" cy="310551"/>
            </a:xfrm>
            <a:prstGeom prst="rect">
              <a:avLst/>
            </a:prstGeom>
          </p:spPr>
        </p:pic>
        <p:pic>
          <p:nvPicPr>
            <p:cNvPr id="21" name="Picture 2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71600" y="6502073"/>
              <a:ext cx="1059075" cy="319523"/>
            </a:xfrm>
            <a:prstGeom prst="rect">
              <a:avLst/>
            </a:prstGeom>
          </p:spPr>
        </p:pic>
        <p:pic>
          <p:nvPicPr>
            <p:cNvPr id="22" name="Picture 21"/>
            <p:cNvPicPr>
              <a:picLocks noChangeAspect="1"/>
            </p:cNvPicPr>
            <p:nvPr userDrawn="1"/>
          </p:nvPicPr>
          <p:blipFill rotWithShape="1">
            <a:blip r:embed="rId6" cstate="print">
              <a:extLst>
                <a:ext uri="{28A0092B-C50C-407E-A947-70E740481C1C}">
                  <a14:useLocalDpi xmlns:a14="http://schemas.microsoft.com/office/drawing/2010/main" val="0"/>
                </a:ext>
              </a:extLst>
            </a:blip>
            <a:srcRect b="21052"/>
            <a:stretch/>
          </p:blipFill>
          <p:spPr>
            <a:xfrm>
              <a:off x="2409410" y="6327325"/>
              <a:ext cx="672189" cy="530675"/>
            </a:xfrm>
            <a:prstGeom prst="rect">
              <a:avLst/>
            </a:prstGeom>
          </p:spPr>
        </p:pic>
      </p:gr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Section Header" type="title">
  <p:cSld name="1_Section Header">
    <p:spTree>
      <p:nvGrpSpPr>
        <p:cNvPr id="1" name="Shape 47"/>
        <p:cNvGrpSpPr/>
        <p:nvPr/>
      </p:nvGrpSpPr>
      <p:grpSpPr>
        <a:xfrm>
          <a:off x="0" y="0"/>
          <a:ext cx="0" cy="0"/>
          <a:chOff x="0" y="0"/>
          <a:chExt cx="0" cy="0"/>
        </a:xfrm>
      </p:grpSpPr>
      <p:sp>
        <p:nvSpPr>
          <p:cNvPr id="48" name="Google Shape;48;p5"/>
          <p:cNvSpPr/>
          <p:nvPr/>
        </p:nvSpPr>
        <p:spPr>
          <a:xfrm>
            <a:off x="0" y="304800"/>
            <a:ext cx="9144000" cy="609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9" name="Google Shape;49;p5"/>
          <p:cNvSpPr txBox="1">
            <a:spLocks noGrp="1"/>
          </p:cNvSpPr>
          <p:nvPr>
            <p:ph type="ctrTitle"/>
          </p:nvPr>
        </p:nvSpPr>
        <p:spPr>
          <a:xfrm>
            <a:off x="0" y="1600200"/>
            <a:ext cx="9144000" cy="2060700"/>
          </a:xfrm>
          <a:prstGeom prst="rect">
            <a:avLst/>
          </a:prstGeom>
          <a:noFill/>
          <a:ln>
            <a:noFill/>
          </a:ln>
        </p:spPr>
        <p:txBody>
          <a:bodyPr spcFirstLastPara="1" wrap="square" lIns="0" tIns="0" rIns="0" bIns="0" anchor="t" anchorCtr="0"/>
          <a:lstStyle>
            <a:lvl1pPr lvl="0" algn="ctr" rtl="0">
              <a:spcBef>
                <a:spcPts val="0"/>
              </a:spcBef>
              <a:spcAft>
                <a:spcPts val="0"/>
              </a:spcAft>
              <a:buSzPts val="1400"/>
              <a:buNone/>
              <a:defRPr sz="7200" b="1">
                <a:latin typeface="Market Saturday" pitchFamily="2" charset="0"/>
                <a:ea typeface="Market Saturday" pitchFamily="2" charset="0"/>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dirty="0"/>
          </a:p>
        </p:txBody>
      </p:sp>
      <p:sp>
        <p:nvSpPr>
          <p:cNvPr id="50" name="Google Shape;50;p5"/>
          <p:cNvSpPr txBox="1">
            <a:spLocks noGrp="1"/>
          </p:cNvSpPr>
          <p:nvPr>
            <p:ph type="subTitle" idx="1"/>
          </p:nvPr>
        </p:nvSpPr>
        <p:spPr>
          <a:xfrm>
            <a:off x="1371600" y="4038600"/>
            <a:ext cx="6400800" cy="762000"/>
          </a:xfrm>
          <a:prstGeom prst="rect">
            <a:avLst/>
          </a:prstGeom>
          <a:noFill/>
          <a:ln>
            <a:noFill/>
          </a:ln>
        </p:spPr>
        <p:txBody>
          <a:bodyPr spcFirstLastPara="1" wrap="square" lIns="0" tIns="0" rIns="0" bIns="0" anchor="t" anchorCtr="0"/>
          <a:lstStyle>
            <a:lvl1pPr lvl="0" algn="ctr" rtl="0">
              <a:spcBef>
                <a:spcPts val="0"/>
              </a:spcBef>
              <a:spcAft>
                <a:spcPts val="0"/>
              </a:spcAft>
              <a:buClr>
                <a:srgbClr val="888888"/>
              </a:buClr>
              <a:buSzPts val="1800"/>
              <a:buFont typeface="Arial"/>
              <a:buNone/>
              <a:defRPr sz="1800">
                <a:solidFill>
                  <a:srgbClr val="888888"/>
                </a:solidFill>
              </a:defRPr>
            </a:lvl1pPr>
            <a:lvl2pPr lvl="1" algn="ctr" rtl="0">
              <a:spcBef>
                <a:spcPts val="0"/>
              </a:spcBef>
              <a:spcAft>
                <a:spcPts val="0"/>
              </a:spcAft>
              <a:buClr>
                <a:srgbClr val="888888"/>
              </a:buClr>
              <a:buSzPts val="1800"/>
              <a:buFont typeface="Arial"/>
              <a:buNone/>
              <a:defRPr sz="1800">
                <a:solidFill>
                  <a:srgbClr val="888888"/>
                </a:solidFill>
              </a:defRPr>
            </a:lvl2pPr>
            <a:lvl3pPr lvl="2" algn="ctr" rtl="0">
              <a:spcBef>
                <a:spcPts val="0"/>
              </a:spcBef>
              <a:spcAft>
                <a:spcPts val="0"/>
              </a:spcAft>
              <a:buClr>
                <a:srgbClr val="888888"/>
              </a:buClr>
              <a:buSzPts val="1800"/>
              <a:buFont typeface="Arial"/>
              <a:buNone/>
              <a:defRPr sz="1800">
                <a:solidFill>
                  <a:srgbClr val="888888"/>
                </a:solidFill>
              </a:defRPr>
            </a:lvl3pPr>
            <a:lvl4pPr lvl="3" algn="ctr" rtl="0">
              <a:spcBef>
                <a:spcPts val="0"/>
              </a:spcBef>
              <a:spcAft>
                <a:spcPts val="0"/>
              </a:spcAft>
              <a:buClr>
                <a:srgbClr val="888888"/>
              </a:buClr>
              <a:buSzPts val="1800"/>
              <a:buFont typeface="Arial"/>
              <a:buNone/>
              <a:defRPr sz="1800">
                <a:solidFill>
                  <a:srgbClr val="888888"/>
                </a:solidFill>
              </a:defRPr>
            </a:lvl4pPr>
            <a:lvl5pPr lvl="4" algn="ctr" rtl="0">
              <a:spcBef>
                <a:spcPts val="0"/>
              </a:spcBef>
              <a:spcAft>
                <a:spcPts val="0"/>
              </a:spcAft>
              <a:buClr>
                <a:srgbClr val="888888"/>
              </a:buClr>
              <a:buSzPts val="1800"/>
              <a:buFont typeface="Arial"/>
              <a:buNone/>
              <a:defRPr sz="1800">
                <a:solidFill>
                  <a:srgbClr val="888888"/>
                </a:solidFill>
              </a:defRPr>
            </a:lvl5pPr>
            <a:lvl6pPr lvl="5" algn="ctr" rtl="0">
              <a:spcBef>
                <a:spcPts val="0"/>
              </a:spcBef>
              <a:spcAft>
                <a:spcPts val="0"/>
              </a:spcAft>
              <a:buClr>
                <a:srgbClr val="888888"/>
              </a:buClr>
              <a:buSzPts val="1800"/>
              <a:buFont typeface="Arial"/>
              <a:buNone/>
              <a:defRPr sz="1800">
                <a:solidFill>
                  <a:srgbClr val="888888"/>
                </a:solidFill>
              </a:defRPr>
            </a:lvl6pPr>
            <a:lvl7pPr lvl="6" algn="ctr" rtl="0">
              <a:spcBef>
                <a:spcPts val="0"/>
              </a:spcBef>
              <a:spcAft>
                <a:spcPts val="0"/>
              </a:spcAft>
              <a:buClr>
                <a:srgbClr val="888888"/>
              </a:buClr>
              <a:buSzPts val="1800"/>
              <a:buFont typeface="Arial"/>
              <a:buNone/>
              <a:defRPr sz="1800">
                <a:solidFill>
                  <a:srgbClr val="888888"/>
                </a:solidFill>
              </a:defRPr>
            </a:lvl7pPr>
            <a:lvl8pPr lvl="7" algn="ctr" rtl="0">
              <a:spcBef>
                <a:spcPts val="0"/>
              </a:spcBef>
              <a:spcAft>
                <a:spcPts val="0"/>
              </a:spcAft>
              <a:buClr>
                <a:srgbClr val="888888"/>
              </a:buClr>
              <a:buSzPts val="1800"/>
              <a:buFont typeface="Arial"/>
              <a:buNone/>
              <a:defRPr sz="1800">
                <a:solidFill>
                  <a:srgbClr val="888888"/>
                </a:solidFill>
              </a:defRPr>
            </a:lvl8pPr>
            <a:lvl9pPr lvl="8" algn="ctr" rtl="0">
              <a:spcBef>
                <a:spcPts val="0"/>
              </a:spcBef>
              <a:spcAft>
                <a:spcPts val="0"/>
              </a:spcAft>
              <a:buClr>
                <a:srgbClr val="888888"/>
              </a:buClr>
              <a:buSzPts val="1800"/>
              <a:buFont typeface="Arial"/>
              <a:buNone/>
              <a:defRPr sz="1800">
                <a:solidFill>
                  <a:srgbClr val="888888"/>
                </a:solidFill>
              </a:defRPr>
            </a:lvl9pPr>
          </a:lstStyle>
          <a:p>
            <a:endParaRPr dirty="0"/>
          </a:p>
        </p:txBody>
      </p:sp>
    </p:spTree>
    <p:extLst>
      <p:ext uri="{BB962C8B-B14F-4D97-AF65-F5344CB8AC3E}">
        <p14:creationId xmlns:p14="http://schemas.microsoft.com/office/powerpoint/2010/main" val="175183462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48067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51"/>
        <p:cNvGrpSpPr/>
        <p:nvPr/>
      </p:nvGrpSpPr>
      <p:grpSpPr>
        <a:xfrm>
          <a:off x="0" y="0"/>
          <a:ext cx="0" cy="0"/>
          <a:chOff x="0" y="0"/>
          <a:chExt cx="0" cy="0"/>
        </a:xfrm>
      </p:grpSpPr>
      <p:sp>
        <p:nvSpPr>
          <p:cNvPr id="52" name="Google Shape;52;p6"/>
          <p:cNvSpPr txBox="1">
            <a:spLocks noGrp="1"/>
          </p:cNvSpPr>
          <p:nvPr>
            <p:ph type="title"/>
          </p:nvPr>
        </p:nvSpPr>
        <p:spPr>
          <a:xfrm>
            <a:off x="193790" y="461009"/>
            <a:ext cx="8756400" cy="496200"/>
          </a:xfrm>
          <a:prstGeom prst="rect">
            <a:avLst/>
          </a:prstGeom>
          <a:noFill/>
          <a:ln>
            <a:noFill/>
          </a:ln>
        </p:spPr>
        <p:txBody>
          <a:bodyPr spcFirstLastPara="1" wrap="square" lIns="0" tIns="0" rIns="0" bIns="0" anchor="t" anchorCtr="0"/>
          <a:lstStyle>
            <a:lvl1pPr lvl="0" rtl="0">
              <a:spcBef>
                <a:spcPts val="0"/>
              </a:spcBef>
              <a:spcAft>
                <a:spcPts val="0"/>
              </a:spcAft>
              <a:buSzPts val="1400"/>
              <a:buNone/>
              <a:defRPr sz="4000"/>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dirty="0"/>
          </a:p>
        </p:txBody>
      </p:sp>
      <p:sp>
        <p:nvSpPr>
          <p:cNvPr id="53" name="Google Shape;53;p6"/>
          <p:cNvSpPr txBox="1">
            <a:spLocks noGrp="1"/>
          </p:cNvSpPr>
          <p:nvPr>
            <p:ph type="body" idx="1"/>
          </p:nvPr>
        </p:nvSpPr>
        <p:spPr>
          <a:xfrm>
            <a:off x="457200" y="1577340"/>
            <a:ext cx="3977700" cy="4526400"/>
          </a:xfrm>
          <a:prstGeom prst="rect">
            <a:avLst/>
          </a:prstGeom>
          <a:noFill/>
          <a:ln>
            <a:noFill/>
          </a:ln>
        </p:spPr>
        <p:txBody>
          <a:bodyPr spcFirstLastPara="1" wrap="square" lIns="0" tIns="0" rIns="0" bIns="0" anchor="t" anchorCtr="0"/>
          <a:lstStyle>
            <a:lvl1pPr marL="457200" lvl="0" indent="-228600" rtl="0">
              <a:spcBef>
                <a:spcPts val="0"/>
              </a:spcBef>
              <a:spcAft>
                <a:spcPts val="0"/>
              </a:spcAft>
              <a:buSzPts val="1400"/>
              <a:buNone/>
              <a:defRPr sz="2400"/>
            </a:lvl1pPr>
            <a:lvl2pPr marL="914400" lvl="1" indent="-228600" rtl="0">
              <a:spcBef>
                <a:spcPts val="0"/>
              </a:spcBef>
              <a:spcAft>
                <a:spcPts val="0"/>
              </a:spcAft>
              <a:buSzPts val="1400"/>
              <a:buNone/>
              <a:defRPr sz="1800"/>
            </a:lvl2pPr>
            <a:lvl3pPr marL="1371600" lvl="2" indent="-228600" rtl="0">
              <a:spcBef>
                <a:spcPts val="0"/>
              </a:spcBef>
              <a:spcAft>
                <a:spcPts val="0"/>
              </a:spcAft>
              <a:buSzPts val="1400"/>
              <a:buNone/>
              <a:defRPr sz="1800"/>
            </a:lvl3pPr>
            <a:lvl4pPr marL="1828800" lvl="3" indent="-228600" rtl="0">
              <a:spcBef>
                <a:spcPts val="0"/>
              </a:spcBef>
              <a:spcAft>
                <a:spcPts val="0"/>
              </a:spcAft>
              <a:buSzPts val="1400"/>
              <a:buNone/>
              <a:defRPr sz="1800"/>
            </a:lvl4pPr>
            <a:lvl5pPr marL="2286000" lvl="4" indent="-228600" rtl="0">
              <a:spcBef>
                <a:spcPts val="0"/>
              </a:spcBef>
              <a:spcAft>
                <a:spcPts val="0"/>
              </a:spcAft>
              <a:buSzPts val="1400"/>
              <a:buNone/>
              <a:defRPr sz="1800"/>
            </a:lvl5pPr>
            <a:lvl6pPr marL="2743200" lvl="5" indent="-228600" rtl="0">
              <a:spcBef>
                <a:spcPts val="0"/>
              </a:spcBef>
              <a:spcAft>
                <a:spcPts val="0"/>
              </a:spcAft>
              <a:buSzPts val="1400"/>
              <a:buNone/>
              <a:defRPr sz="1800"/>
            </a:lvl6pPr>
            <a:lvl7pPr marL="3200400" lvl="6" indent="-228600" rtl="0">
              <a:spcBef>
                <a:spcPts val="0"/>
              </a:spcBef>
              <a:spcAft>
                <a:spcPts val="0"/>
              </a:spcAft>
              <a:buSzPts val="1400"/>
              <a:buNone/>
              <a:defRPr sz="1800"/>
            </a:lvl7pPr>
            <a:lvl8pPr marL="3657600" lvl="7" indent="-228600" rtl="0">
              <a:spcBef>
                <a:spcPts val="0"/>
              </a:spcBef>
              <a:spcAft>
                <a:spcPts val="0"/>
              </a:spcAft>
              <a:buSzPts val="1400"/>
              <a:buNone/>
              <a:defRPr sz="1800"/>
            </a:lvl8pPr>
            <a:lvl9pPr marL="4114800" lvl="8" indent="-228600" rtl="0">
              <a:spcBef>
                <a:spcPts val="0"/>
              </a:spcBef>
              <a:spcAft>
                <a:spcPts val="0"/>
              </a:spcAft>
              <a:buSzPts val="1400"/>
              <a:buNone/>
              <a:defRPr sz="1800"/>
            </a:lvl9pPr>
          </a:lstStyle>
          <a:p>
            <a:endParaRPr dirty="0"/>
          </a:p>
        </p:txBody>
      </p:sp>
      <p:sp>
        <p:nvSpPr>
          <p:cNvPr id="54" name="Google Shape;54;p6"/>
          <p:cNvSpPr txBox="1">
            <a:spLocks noGrp="1"/>
          </p:cNvSpPr>
          <p:nvPr>
            <p:ph type="body" idx="2"/>
          </p:nvPr>
        </p:nvSpPr>
        <p:spPr>
          <a:xfrm>
            <a:off x="4709159" y="1577340"/>
            <a:ext cx="3977700" cy="4526400"/>
          </a:xfrm>
          <a:prstGeom prst="rect">
            <a:avLst/>
          </a:prstGeom>
          <a:noFill/>
          <a:ln>
            <a:noFill/>
          </a:ln>
        </p:spPr>
        <p:txBody>
          <a:bodyPr spcFirstLastPara="1" wrap="square" lIns="0" tIns="0" rIns="0" bIns="0" anchor="t" anchorCtr="0"/>
          <a:lstStyle>
            <a:lvl1pPr marL="457200" lvl="0" indent="-228600" rtl="0">
              <a:spcBef>
                <a:spcPts val="0"/>
              </a:spcBef>
              <a:spcAft>
                <a:spcPts val="0"/>
              </a:spcAft>
              <a:buSzPts val="1400"/>
              <a:buNone/>
              <a:defRPr sz="2400"/>
            </a:lvl1pPr>
            <a:lvl2pPr marL="914400" lvl="1" indent="-228600" rtl="0">
              <a:spcBef>
                <a:spcPts val="0"/>
              </a:spcBef>
              <a:spcAft>
                <a:spcPts val="0"/>
              </a:spcAft>
              <a:buSzPts val="1400"/>
              <a:buNone/>
              <a:defRPr sz="1800"/>
            </a:lvl2pPr>
            <a:lvl3pPr marL="1371600" lvl="2" indent="-228600" rtl="0">
              <a:spcBef>
                <a:spcPts val="0"/>
              </a:spcBef>
              <a:spcAft>
                <a:spcPts val="0"/>
              </a:spcAft>
              <a:buSzPts val="1400"/>
              <a:buNone/>
              <a:defRPr sz="1800"/>
            </a:lvl3pPr>
            <a:lvl4pPr marL="1828800" lvl="3" indent="-228600" rtl="0">
              <a:spcBef>
                <a:spcPts val="0"/>
              </a:spcBef>
              <a:spcAft>
                <a:spcPts val="0"/>
              </a:spcAft>
              <a:buSzPts val="1400"/>
              <a:buNone/>
              <a:defRPr sz="1800"/>
            </a:lvl4pPr>
            <a:lvl5pPr marL="2286000" lvl="4" indent="-228600" rtl="0">
              <a:spcBef>
                <a:spcPts val="0"/>
              </a:spcBef>
              <a:spcAft>
                <a:spcPts val="0"/>
              </a:spcAft>
              <a:buSzPts val="1400"/>
              <a:buNone/>
              <a:defRPr sz="1800"/>
            </a:lvl5pPr>
            <a:lvl6pPr marL="2743200" lvl="5" indent="-228600" rtl="0">
              <a:spcBef>
                <a:spcPts val="0"/>
              </a:spcBef>
              <a:spcAft>
                <a:spcPts val="0"/>
              </a:spcAft>
              <a:buSzPts val="1400"/>
              <a:buNone/>
              <a:defRPr sz="1800"/>
            </a:lvl6pPr>
            <a:lvl7pPr marL="3200400" lvl="6" indent="-228600" rtl="0">
              <a:spcBef>
                <a:spcPts val="0"/>
              </a:spcBef>
              <a:spcAft>
                <a:spcPts val="0"/>
              </a:spcAft>
              <a:buSzPts val="1400"/>
              <a:buNone/>
              <a:defRPr sz="1800"/>
            </a:lvl7pPr>
            <a:lvl8pPr marL="3657600" lvl="7" indent="-228600" rtl="0">
              <a:spcBef>
                <a:spcPts val="0"/>
              </a:spcBef>
              <a:spcAft>
                <a:spcPts val="0"/>
              </a:spcAft>
              <a:buSzPts val="1400"/>
              <a:buNone/>
              <a:defRPr sz="1800"/>
            </a:lvl8pPr>
            <a:lvl9pPr marL="4114800" lvl="8" indent="-228600" rtl="0">
              <a:spcBef>
                <a:spcPts val="0"/>
              </a:spcBef>
              <a:spcAft>
                <a:spcPts val="0"/>
              </a:spcAft>
              <a:buSzPts val="1400"/>
              <a:buNone/>
              <a:defRPr sz="1800"/>
            </a:lvl9pPr>
          </a:lstStyle>
          <a:p>
            <a:endParaRPr dirty="0"/>
          </a:p>
        </p:txBody>
      </p:sp>
    </p:spTree>
    <p:extLst>
      <p:ext uri="{BB962C8B-B14F-4D97-AF65-F5344CB8AC3E}">
        <p14:creationId xmlns:p14="http://schemas.microsoft.com/office/powerpoint/2010/main" val="323132369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9" name="Shape 9"/>
          <p:cNvSpPr>
            <a:spLocks noGrp="1"/>
          </p:cNvSpPr>
          <p:nvPr>
            <p:ph type="title"/>
          </p:nvPr>
        </p:nvSpPr>
        <p:spPr>
          <a:xfrm>
            <a:off x="892969" y="142875"/>
            <a:ext cx="7358063" cy="1785938"/>
          </a:xfrm>
          <a:prstGeom prst="rect">
            <a:avLst/>
          </a:prstGeom>
          <a:ln>
            <a:miter lim="400000"/>
          </a:ln>
        </p:spPr>
        <p:txBody>
          <a:bodyPr lIns="50800" tIns="50800" rIns="50800" bIns="50800"/>
          <a:lstStyle>
            <a:lvl1pPr defTabSz="321473">
              <a:defRPr sz="5062">
                <a:solidFill>
                  <a:srgbClr val="FFFFFF"/>
                </a:solidFill>
                <a:uFillTx/>
                <a:latin typeface="+mj-lt"/>
                <a:ea typeface="+mj-ea"/>
                <a:cs typeface="+mj-cs"/>
                <a:sym typeface="Chalkboard"/>
              </a:defRPr>
            </a:lvl1pPr>
          </a:lstStyle>
          <a:p>
            <a:pPr lvl="0">
              <a:defRPr sz="1800">
                <a:solidFill>
                  <a:srgbClr val="000000"/>
                </a:solidFill>
              </a:defRPr>
            </a:pPr>
            <a:r>
              <a:rPr sz="5062" dirty="0">
                <a:solidFill>
                  <a:srgbClr val="FFFFFF"/>
                </a:solidFill>
              </a:rPr>
              <a:t>Title Text</a:t>
            </a:r>
          </a:p>
        </p:txBody>
      </p:sp>
      <p:sp>
        <p:nvSpPr>
          <p:cNvPr id="10" name="Shape 10"/>
          <p:cNvSpPr>
            <a:spLocks noGrp="1"/>
          </p:cNvSpPr>
          <p:nvPr>
            <p:ph type="body" idx="1"/>
          </p:nvPr>
        </p:nvSpPr>
        <p:spPr>
          <a:xfrm>
            <a:off x="892969" y="2071687"/>
            <a:ext cx="7358063" cy="4036219"/>
          </a:xfrm>
          <a:prstGeom prst="rect">
            <a:avLst/>
          </a:prstGeom>
          <a:ln>
            <a:miter lim="400000"/>
          </a:ln>
        </p:spPr>
        <p:txBody>
          <a:bodyPr lIns="50800" tIns="50800" rIns="50800" bIns="50800" anchor="ctr"/>
          <a:lstStyle>
            <a:lvl1pPr marL="628390" indent="-306917" defTabSz="321473">
              <a:spcBef>
                <a:spcPts val="2109"/>
              </a:spcBef>
              <a:buClrTx/>
              <a:buSzPct val="43000"/>
              <a:buFontTx/>
              <a:buBlip>
                <a:blip r:embed="rId2"/>
              </a:buBlip>
              <a:defRPr sz="2531">
                <a:solidFill>
                  <a:srgbClr val="FFFFFF"/>
                </a:solidFill>
                <a:uFillTx/>
                <a:latin typeface="+mj-lt"/>
                <a:ea typeface="+mj-ea"/>
                <a:cs typeface="+mj-cs"/>
                <a:sym typeface="Chalkboard"/>
              </a:defRPr>
            </a:lvl1pPr>
            <a:lvl2pPr marL="1012372" indent="-306917" defTabSz="321473">
              <a:spcBef>
                <a:spcPts val="2109"/>
              </a:spcBef>
              <a:buClrTx/>
              <a:buSzPct val="43000"/>
              <a:buFontTx/>
              <a:buBlip>
                <a:blip r:embed="rId2"/>
              </a:buBlip>
              <a:defRPr sz="2800">
                <a:solidFill>
                  <a:srgbClr val="FFFFFF"/>
                </a:solidFill>
                <a:uFillTx/>
                <a:latin typeface="Century Gothic" panose="020B0502020202020204" pitchFamily="34" charset="0"/>
                <a:ea typeface="+mj-ea"/>
                <a:cs typeface="+mj-cs"/>
                <a:sym typeface="Chalkboard"/>
              </a:defRPr>
            </a:lvl2pPr>
            <a:lvl3pPr marL="1387424" indent="-306917" defTabSz="321473">
              <a:spcBef>
                <a:spcPts val="2109"/>
              </a:spcBef>
              <a:buClrTx/>
              <a:buSzPct val="43000"/>
              <a:buFontTx/>
              <a:buBlip>
                <a:blip r:embed="rId2"/>
              </a:buBlip>
              <a:defRPr sz="2531">
                <a:solidFill>
                  <a:srgbClr val="FFFFFF"/>
                </a:solidFill>
                <a:uFillTx/>
                <a:latin typeface="+mj-lt"/>
                <a:ea typeface="+mj-ea"/>
                <a:cs typeface="+mj-cs"/>
                <a:sym typeface="Chalkboard"/>
              </a:defRPr>
            </a:lvl3pPr>
            <a:lvl4pPr marL="1789266" indent="-306917" defTabSz="321473">
              <a:spcBef>
                <a:spcPts val="2109"/>
              </a:spcBef>
              <a:buClrTx/>
              <a:buSzPct val="43000"/>
              <a:buFontTx/>
              <a:buBlip>
                <a:blip r:embed="rId2"/>
              </a:buBlip>
              <a:defRPr sz="2531">
                <a:solidFill>
                  <a:srgbClr val="FFFFFF"/>
                </a:solidFill>
                <a:uFillTx/>
                <a:latin typeface="+mj-lt"/>
                <a:ea typeface="+mj-ea"/>
                <a:cs typeface="+mj-cs"/>
                <a:sym typeface="Chalkboard"/>
              </a:defRPr>
            </a:lvl4pPr>
            <a:lvl5pPr marL="2200037" indent="-306917" defTabSz="321473">
              <a:spcBef>
                <a:spcPts val="2109"/>
              </a:spcBef>
              <a:buClrTx/>
              <a:buSzPct val="43000"/>
              <a:buFontTx/>
              <a:buBlip>
                <a:blip r:embed="rId2"/>
              </a:buBlip>
              <a:defRPr sz="2531">
                <a:solidFill>
                  <a:srgbClr val="FFFFFF"/>
                </a:solidFill>
                <a:uFillTx/>
                <a:latin typeface="+mj-lt"/>
                <a:ea typeface="+mj-ea"/>
                <a:cs typeface="+mj-cs"/>
                <a:sym typeface="Chalkboard"/>
              </a:defRPr>
            </a:lvl5pPr>
          </a:lstStyle>
          <a:p>
            <a:pPr lvl="0">
              <a:defRPr sz="1800">
                <a:solidFill>
                  <a:srgbClr val="000000"/>
                </a:solidFill>
              </a:defRPr>
            </a:pPr>
            <a:r>
              <a:rPr sz="2531" dirty="0">
                <a:solidFill>
                  <a:srgbClr val="FFFFFF"/>
                </a:solidFill>
              </a:rPr>
              <a:t>Body Level One</a:t>
            </a:r>
          </a:p>
          <a:p>
            <a:pPr lvl="1">
              <a:defRPr sz="1800">
                <a:solidFill>
                  <a:srgbClr val="000000"/>
                </a:solidFill>
              </a:defRPr>
            </a:pPr>
            <a:r>
              <a:rPr sz="2531" dirty="0">
                <a:solidFill>
                  <a:srgbClr val="FFFFFF"/>
                </a:solidFill>
              </a:rPr>
              <a:t>Body Level Two</a:t>
            </a:r>
          </a:p>
          <a:p>
            <a:pPr lvl="2">
              <a:defRPr sz="1800">
                <a:solidFill>
                  <a:srgbClr val="000000"/>
                </a:solidFill>
              </a:defRPr>
            </a:pPr>
            <a:r>
              <a:rPr sz="2531" dirty="0">
                <a:solidFill>
                  <a:srgbClr val="FFFFFF"/>
                </a:solidFill>
              </a:rPr>
              <a:t>Body Level Three</a:t>
            </a:r>
          </a:p>
          <a:p>
            <a:pPr lvl="3">
              <a:defRPr sz="1800">
                <a:solidFill>
                  <a:srgbClr val="000000"/>
                </a:solidFill>
              </a:defRPr>
            </a:pPr>
            <a:r>
              <a:rPr sz="2531" dirty="0">
                <a:solidFill>
                  <a:srgbClr val="FFFFFF"/>
                </a:solidFill>
              </a:rPr>
              <a:t>Body Level Four</a:t>
            </a:r>
          </a:p>
          <a:p>
            <a:pPr lvl="4">
              <a:defRPr sz="1800">
                <a:solidFill>
                  <a:srgbClr val="000000"/>
                </a:solidFill>
              </a:defRPr>
            </a:pPr>
            <a:r>
              <a:rPr sz="2531" dirty="0">
                <a:solidFill>
                  <a:srgbClr val="FFFFFF"/>
                </a:solidFill>
              </a:rPr>
              <a:t>Body Level Five</a:t>
            </a:r>
          </a:p>
        </p:txBody>
      </p:sp>
    </p:spTree>
    <p:extLst>
      <p:ext uri="{BB962C8B-B14F-4D97-AF65-F5344CB8AC3E}">
        <p14:creationId xmlns:p14="http://schemas.microsoft.com/office/powerpoint/2010/main" val="1285468981"/>
      </p:ext>
    </p:extLst>
  </p:cSld>
  <p:clrMapOvr>
    <a:masterClrMapping/>
  </p:clrMapOvr>
  <p:transition spd="med"/>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image" Target="../media/image5.png"/><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3.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2.png"/><Relationship Id="rId5" Type="http://schemas.openxmlformats.org/officeDocument/2006/relationships/slideLayout" Target="../slideLayouts/slideLayout14.xml"/><Relationship Id="rId10" Type="http://schemas.openxmlformats.org/officeDocument/2006/relationships/image" Target="../media/image1.png"/><Relationship Id="rId4" Type="http://schemas.openxmlformats.org/officeDocument/2006/relationships/slideLayout" Target="../slideLayouts/slideLayout13.xml"/><Relationship Id="rId9" Type="http://schemas.openxmlformats.org/officeDocument/2006/relationships/theme" Target="../theme/theme2.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228600"/>
            <a:ext cx="9144000" cy="990600"/>
          </a:xfrm>
          <a:custGeom>
            <a:avLst/>
            <a:gdLst/>
            <a:ahLst/>
            <a:cxnLst/>
            <a:rect l="l" t="t" r="r" b="b"/>
            <a:pathLst>
              <a:path w="9144000" h="990600">
                <a:moveTo>
                  <a:pt x="0" y="990600"/>
                </a:moveTo>
                <a:lnTo>
                  <a:pt x="9144000" y="990600"/>
                </a:lnTo>
                <a:lnTo>
                  <a:pt x="9144000" y="0"/>
                </a:lnTo>
                <a:lnTo>
                  <a:pt x="0" y="0"/>
                </a:lnTo>
                <a:lnTo>
                  <a:pt x="0" y="990600"/>
                </a:lnTo>
                <a:close/>
              </a:path>
            </a:pathLst>
          </a:custGeom>
          <a:solidFill>
            <a:srgbClr val="ECF5F8"/>
          </a:solidFill>
        </p:spPr>
        <p:txBody>
          <a:bodyPr wrap="square" lIns="0" tIns="0" rIns="0" bIns="0" rtlCol="0">
            <a:noAutofit/>
          </a:bodyPr>
          <a:lstStyle/>
          <a:p>
            <a:endParaRPr/>
          </a:p>
        </p:txBody>
      </p:sp>
      <p:sp>
        <p:nvSpPr>
          <p:cNvPr id="17" name="bk object 17"/>
          <p:cNvSpPr/>
          <p:nvPr/>
        </p:nvSpPr>
        <p:spPr>
          <a:xfrm>
            <a:off x="0" y="6400800"/>
            <a:ext cx="9144000" cy="457200"/>
          </a:xfrm>
          <a:prstGeom prst="rect">
            <a:avLst/>
          </a:prstGeom>
          <a:blipFill>
            <a:blip r:embed="rId11" cstate="print"/>
            <a:stretch>
              <a:fillRect/>
            </a:stretch>
          </a:blipFill>
        </p:spPr>
        <p:txBody>
          <a:bodyPr wrap="square" lIns="0" tIns="0" rIns="0" bIns="0" rtlCol="0">
            <a:noAutofit/>
          </a:bodyPr>
          <a:lstStyle/>
          <a:p>
            <a:endParaRPr/>
          </a:p>
        </p:txBody>
      </p:sp>
      <p:sp>
        <p:nvSpPr>
          <p:cNvPr id="18" name="bk object 18"/>
          <p:cNvSpPr/>
          <p:nvPr/>
        </p:nvSpPr>
        <p:spPr>
          <a:xfrm>
            <a:off x="0" y="0"/>
            <a:ext cx="9144000" cy="228600"/>
          </a:xfrm>
          <a:prstGeom prst="rect">
            <a:avLst/>
          </a:prstGeom>
          <a:blipFill>
            <a:blip r:embed="rId12" cstate="print"/>
            <a:stretch>
              <a:fillRect/>
            </a:stretch>
          </a:blipFill>
        </p:spPr>
        <p:txBody>
          <a:bodyPr wrap="square" lIns="0" tIns="0" rIns="0" bIns="0" rtlCol="0">
            <a:noAutofit/>
          </a:bodyPr>
          <a:lstStyle/>
          <a:p>
            <a:endParaRPr/>
          </a:p>
        </p:txBody>
      </p:sp>
      <p:sp>
        <p:nvSpPr>
          <p:cNvPr id="19" name="bk object 19"/>
          <p:cNvSpPr/>
          <p:nvPr/>
        </p:nvSpPr>
        <p:spPr>
          <a:xfrm>
            <a:off x="0" y="1219200"/>
            <a:ext cx="9144000" cy="228600"/>
          </a:xfrm>
          <a:prstGeom prst="rect">
            <a:avLst/>
          </a:prstGeom>
          <a:blipFill>
            <a:blip r:embed="rId12" cstate="print"/>
            <a:stretch>
              <a:fillRect/>
            </a:stretch>
          </a:blipFill>
        </p:spPr>
        <p:txBody>
          <a:bodyPr wrap="square" lIns="0" tIns="0" rIns="0" bIns="0" rtlCol="0">
            <a:noAutofit/>
          </a:bodyPr>
          <a:lstStyle/>
          <a:p>
            <a:endParaRPr/>
          </a:p>
        </p:txBody>
      </p:sp>
      <p:sp>
        <p:nvSpPr>
          <p:cNvPr id="2" name="Holder 2"/>
          <p:cNvSpPr>
            <a:spLocks noGrp="1"/>
          </p:cNvSpPr>
          <p:nvPr>
            <p:ph type="title"/>
          </p:nvPr>
        </p:nvSpPr>
        <p:spPr>
          <a:xfrm>
            <a:off x="193790" y="461009"/>
            <a:ext cx="8756418" cy="496284"/>
          </a:xfrm>
          <a:prstGeom prst="rect">
            <a:avLst/>
          </a:prstGeom>
        </p:spPr>
        <p:txBody>
          <a:bodyPr wrap="square" lIns="0" tIns="0" rIns="0" bIns="0">
            <a:noAutofit/>
          </a:bodyPr>
          <a:lstStyle/>
          <a:p>
            <a:endParaRPr dirty="0"/>
          </a:p>
        </p:txBody>
      </p:sp>
      <p:sp>
        <p:nvSpPr>
          <p:cNvPr id="3" name="Holder 3"/>
          <p:cNvSpPr>
            <a:spLocks noGrp="1"/>
          </p:cNvSpPr>
          <p:nvPr>
            <p:ph type="body" idx="1"/>
          </p:nvPr>
        </p:nvSpPr>
        <p:spPr>
          <a:xfrm>
            <a:off x="457200" y="1577340"/>
            <a:ext cx="8229599" cy="4526280"/>
          </a:xfrm>
          <a:prstGeom prst="rect">
            <a:avLst/>
          </a:prstGeom>
        </p:spPr>
        <p:txBody>
          <a:bodyPr wrap="square" lIns="0" tIns="0" rIns="0" bIns="0">
            <a:noAutofit/>
          </a:bodyPr>
          <a:lstStyle/>
          <a:p>
            <a:endParaRPr dirty="0"/>
          </a:p>
        </p:txBody>
      </p:sp>
      <p:grpSp>
        <p:nvGrpSpPr>
          <p:cNvPr id="12" name="Group 11"/>
          <p:cNvGrpSpPr/>
          <p:nvPr userDrawn="1"/>
        </p:nvGrpSpPr>
        <p:grpSpPr>
          <a:xfrm>
            <a:off x="193790" y="6327325"/>
            <a:ext cx="2887809" cy="530675"/>
            <a:chOff x="193790" y="6327325"/>
            <a:chExt cx="2887809" cy="530675"/>
          </a:xfrm>
        </p:grpSpPr>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3790" y="6511045"/>
              <a:ext cx="1053253" cy="310551"/>
            </a:xfrm>
            <a:prstGeom prst="rect">
              <a:avLst/>
            </a:prstGeom>
          </p:spPr>
        </p:pic>
        <p:pic>
          <p:nvPicPr>
            <p:cNvPr id="9" name="Picture 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371600" y="6502073"/>
              <a:ext cx="1059075" cy="319523"/>
            </a:xfrm>
            <a:prstGeom prst="rect">
              <a:avLst/>
            </a:prstGeom>
          </p:spPr>
        </p:pic>
        <p:pic>
          <p:nvPicPr>
            <p:cNvPr id="11" name="Picture 10"/>
            <p:cNvPicPr>
              <a:picLocks noChangeAspect="1"/>
            </p:cNvPicPr>
            <p:nvPr userDrawn="1"/>
          </p:nvPicPr>
          <p:blipFill rotWithShape="1">
            <a:blip r:embed="rId15" cstate="print">
              <a:extLst>
                <a:ext uri="{28A0092B-C50C-407E-A947-70E740481C1C}">
                  <a14:useLocalDpi xmlns:a14="http://schemas.microsoft.com/office/drawing/2010/main" val="0"/>
                </a:ext>
              </a:extLst>
            </a:blip>
            <a:srcRect b="21052"/>
            <a:stretch/>
          </p:blipFill>
          <p:spPr>
            <a:xfrm>
              <a:off x="2409410" y="6327325"/>
              <a:ext cx="672189" cy="530675"/>
            </a:xfrm>
            <a:prstGeom prst="rect">
              <a:avLst/>
            </a:prstGeom>
          </p:spPr>
        </p:pic>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iming>
    <p:tnLst>
      <p:par>
        <p:cTn id="1" dur="indefinite" restart="never" nodeType="tmRoot"/>
      </p:par>
    </p:tnLst>
  </p:timing>
  <p:hf sldNum="0" hdr="0" dt="0"/>
  <p:txStyles>
    <p:titleStyle>
      <a:lvl1pPr>
        <a:defRPr sz="4000">
          <a:latin typeface="Century Gothic" panose="020B0502020202020204" pitchFamily="34" charset="0"/>
        </a:defRPr>
      </a:lvl1pPr>
    </p:titleStyle>
    <p:bodyStyle>
      <a:lvl1pPr>
        <a:defRPr sz="2800">
          <a:latin typeface="Century Gothic" panose="020B0502020202020204" pitchFamily="34" charset="0"/>
        </a:defRPr>
      </a:lvl1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228600"/>
            <a:ext cx="9144000" cy="990600"/>
          </a:xfrm>
          <a:custGeom>
            <a:avLst/>
            <a:gdLst/>
            <a:ahLst/>
            <a:cxnLst/>
            <a:rect l="l" t="t" r="r" b="b"/>
            <a:pathLst>
              <a:path w="9144000" h="990600">
                <a:moveTo>
                  <a:pt x="0" y="990600"/>
                </a:moveTo>
                <a:lnTo>
                  <a:pt x="9144000" y="990600"/>
                </a:lnTo>
                <a:lnTo>
                  <a:pt x="9144000" y="0"/>
                </a:lnTo>
                <a:lnTo>
                  <a:pt x="0" y="0"/>
                </a:lnTo>
                <a:lnTo>
                  <a:pt x="0" y="990600"/>
                </a:lnTo>
                <a:close/>
              </a:path>
            </a:pathLst>
          </a:custGeom>
          <a:solidFill>
            <a:srgbClr val="ECF5F8"/>
          </a:solidFill>
        </p:spPr>
        <p:txBody>
          <a:bodyPr wrap="square" lIns="0" tIns="0" rIns="0" bIns="0" rtlCol="0">
            <a:noAutofit/>
          </a:bodyPr>
          <a:lstStyle/>
          <a:p>
            <a:endParaRPr sz="1800"/>
          </a:p>
        </p:txBody>
      </p:sp>
      <p:sp>
        <p:nvSpPr>
          <p:cNvPr id="17" name="bk object 17"/>
          <p:cNvSpPr/>
          <p:nvPr userDrawn="1"/>
        </p:nvSpPr>
        <p:spPr>
          <a:xfrm>
            <a:off x="0" y="6400800"/>
            <a:ext cx="9144000" cy="457201"/>
          </a:xfrm>
          <a:prstGeom prst="rect">
            <a:avLst/>
          </a:prstGeom>
          <a:blipFill>
            <a:blip r:embed="rId10" cstate="print">
              <a:extLst>
                <a:ext uri="{28A0092B-C50C-407E-A947-70E740481C1C}">
                  <a14:useLocalDpi xmlns:a14="http://schemas.microsoft.com/office/drawing/2010/main" val="0"/>
                </a:ext>
              </a:extLst>
            </a:blip>
            <a:stretch>
              <a:fillRect/>
            </a:stretch>
          </a:blipFill>
        </p:spPr>
        <p:txBody>
          <a:bodyPr wrap="square" lIns="0" tIns="0" rIns="0" bIns="0" rtlCol="0">
            <a:noAutofit/>
          </a:bodyPr>
          <a:lstStyle/>
          <a:p>
            <a:endParaRPr sz="1800"/>
          </a:p>
        </p:txBody>
      </p:sp>
      <p:sp>
        <p:nvSpPr>
          <p:cNvPr id="18" name="bk object 18"/>
          <p:cNvSpPr/>
          <p:nvPr/>
        </p:nvSpPr>
        <p:spPr>
          <a:xfrm>
            <a:off x="0" y="0"/>
            <a:ext cx="9144000" cy="228600"/>
          </a:xfrm>
          <a:prstGeom prst="rect">
            <a:avLst/>
          </a:prstGeom>
          <a:blipFill>
            <a:blip r:embed="rId11" cstate="print">
              <a:extLst>
                <a:ext uri="{28A0092B-C50C-407E-A947-70E740481C1C}">
                  <a14:useLocalDpi xmlns:a14="http://schemas.microsoft.com/office/drawing/2010/main" val="0"/>
                </a:ext>
              </a:extLst>
            </a:blip>
            <a:stretch>
              <a:fillRect/>
            </a:stretch>
          </a:blipFill>
        </p:spPr>
        <p:txBody>
          <a:bodyPr wrap="square" lIns="0" tIns="0" rIns="0" bIns="0" rtlCol="0">
            <a:noAutofit/>
          </a:bodyPr>
          <a:lstStyle/>
          <a:p>
            <a:endParaRPr sz="1800"/>
          </a:p>
        </p:txBody>
      </p:sp>
      <p:sp>
        <p:nvSpPr>
          <p:cNvPr id="19" name="bk object 19"/>
          <p:cNvSpPr/>
          <p:nvPr/>
        </p:nvSpPr>
        <p:spPr>
          <a:xfrm>
            <a:off x="0" y="1219200"/>
            <a:ext cx="9144000" cy="228600"/>
          </a:xfrm>
          <a:prstGeom prst="rect">
            <a:avLst/>
          </a:prstGeom>
          <a:blipFill>
            <a:blip r:embed="rId11" cstate="print">
              <a:extLst>
                <a:ext uri="{28A0092B-C50C-407E-A947-70E740481C1C}">
                  <a14:useLocalDpi xmlns:a14="http://schemas.microsoft.com/office/drawing/2010/main" val="0"/>
                </a:ext>
              </a:extLst>
            </a:blip>
            <a:stretch>
              <a:fillRect/>
            </a:stretch>
          </a:blipFill>
        </p:spPr>
        <p:txBody>
          <a:bodyPr wrap="square" lIns="0" tIns="0" rIns="0" bIns="0" rtlCol="0">
            <a:noAutofit/>
          </a:bodyPr>
          <a:lstStyle/>
          <a:p>
            <a:endParaRPr sz="1800"/>
          </a:p>
        </p:txBody>
      </p:sp>
      <p:sp>
        <p:nvSpPr>
          <p:cNvPr id="2" name="Holder 2"/>
          <p:cNvSpPr>
            <a:spLocks noGrp="1"/>
          </p:cNvSpPr>
          <p:nvPr>
            <p:ph type="title"/>
          </p:nvPr>
        </p:nvSpPr>
        <p:spPr>
          <a:xfrm>
            <a:off x="193790" y="461009"/>
            <a:ext cx="8756418" cy="496284"/>
          </a:xfrm>
          <a:prstGeom prst="rect">
            <a:avLst/>
          </a:prstGeom>
        </p:spPr>
        <p:txBody>
          <a:bodyPr wrap="square" lIns="0" tIns="0" rIns="0" bIns="0">
            <a:noAutofit/>
          </a:bodyPr>
          <a:lstStyle/>
          <a:p>
            <a:endParaRPr dirty="0"/>
          </a:p>
        </p:txBody>
      </p:sp>
      <p:sp>
        <p:nvSpPr>
          <p:cNvPr id="3" name="Holder 3"/>
          <p:cNvSpPr>
            <a:spLocks noGrp="1"/>
          </p:cNvSpPr>
          <p:nvPr>
            <p:ph type="body" idx="1"/>
          </p:nvPr>
        </p:nvSpPr>
        <p:spPr>
          <a:xfrm>
            <a:off x="457201" y="1577340"/>
            <a:ext cx="8229599" cy="4526280"/>
          </a:xfrm>
          <a:prstGeom prst="rect">
            <a:avLst/>
          </a:prstGeom>
        </p:spPr>
        <p:txBody>
          <a:bodyPr wrap="square" lIns="0" tIns="0" rIns="0" bIns="0">
            <a:noAutofit/>
          </a:bodyPr>
          <a:lstStyle/>
          <a:p>
            <a:endParaRPr dirty="0"/>
          </a:p>
        </p:txBody>
      </p:sp>
      <p:grpSp>
        <p:nvGrpSpPr>
          <p:cNvPr id="10" name="Group 9"/>
          <p:cNvGrpSpPr/>
          <p:nvPr userDrawn="1"/>
        </p:nvGrpSpPr>
        <p:grpSpPr>
          <a:xfrm>
            <a:off x="193790" y="6327325"/>
            <a:ext cx="2887809" cy="530675"/>
            <a:chOff x="193790" y="6327325"/>
            <a:chExt cx="2887809" cy="530675"/>
          </a:xfrm>
        </p:grpSpPr>
        <p:pic>
          <p:nvPicPr>
            <p:cNvPr id="11" name="Picture 1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93790" y="6511045"/>
              <a:ext cx="1053253" cy="310551"/>
            </a:xfrm>
            <a:prstGeom prst="rect">
              <a:avLst/>
            </a:prstGeom>
          </p:spPr>
        </p:pic>
        <p:pic>
          <p:nvPicPr>
            <p:cNvPr id="12" name="Picture 1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371600" y="6502073"/>
              <a:ext cx="1059075" cy="319523"/>
            </a:xfrm>
            <a:prstGeom prst="rect">
              <a:avLst/>
            </a:prstGeom>
          </p:spPr>
        </p:pic>
        <p:pic>
          <p:nvPicPr>
            <p:cNvPr id="13" name="Picture 12"/>
            <p:cNvPicPr>
              <a:picLocks noChangeAspect="1"/>
            </p:cNvPicPr>
            <p:nvPr userDrawn="1"/>
          </p:nvPicPr>
          <p:blipFill rotWithShape="1">
            <a:blip r:embed="rId14" cstate="print">
              <a:extLst>
                <a:ext uri="{28A0092B-C50C-407E-A947-70E740481C1C}">
                  <a14:useLocalDpi xmlns:a14="http://schemas.microsoft.com/office/drawing/2010/main" val="0"/>
                </a:ext>
              </a:extLst>
            </a:blip>
            <a:srcRect b="21052"/>
            <a:stretch/>
          </p:blipFill>
          <p:spPr>
            <a:xfrm>
              <a:off x="2409410" y="6327325"/>
              <a:ext cx="672189" cy="530675"/>
            </a:xfrm>
            <a:prstGeom prst="rect">
              <a:avLst/>
            </a:prstGeom>
          </p:spPr>
        </p:pic>
      </p:grpSp>
    </p:spTree>
    <p:extLst>
      <p:ext uri="{BB962C8B-B14F-4D97-AF65-F5344CB8AC3E}">
        <p14:creationId xmlns:p14="http://schemas.microsoft.com/office/powerpoint/2010/main" val="152117886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Lst>
  <p:timing>
    <p:tnLst>
      <p:par>
        <p:cTn id="1" dur="indefinite" restart="never" nodeType="tmRoot"/>
      </p:par>
    </p:tnLst>
  </p:timing>
  <p:hf sldNum="0" hdr="0" dt="0"/>
  <p:txStyles>
    <p:titleStyle>
      <a:lvl1pPr>
        <a:defRPr sz="3600" b="1">
          <a:latin typeface="Century Gothic" panose="020B0502020202020204" pitchFamily="34" charset="0"/>
        </a:defRPr>
      </a:lvl1pPr>
    </p:titleStyle>
    <p:bodyStyle>
      <a:lvl1pPr>
        <a:defRPr sz="2400">
          <a:latin typeface="Century Gothic" panose="020B0502020202020204" pitchFamily="34" charset="0"/>
        </a:defRPr>
      </a:lvl1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2.tiff"/></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hyperlink" Target="https://katv.com/news/local/new-vaping-device-resembles-flash-drive-and-growing-popular-among-teen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34.tiff"/></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58.tiff"/><Relationship Id="rId4" Type="http://schemas.openxmlformats.org/officeDocument/2006/relationships/image" Target="../media/image57.tiff"/></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60.jpg"/><Relationship Id="rId7" Type="http://schemas.openxmlformats.org/officeDocument/2006/relationships/image" Target="../media/image64.jp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jpg"/><Relationship Id="rId4" Type="http://schemas.openxmlformats.org/officeDocument/2006/relationships/image" Target="../media/image61.jp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64.jpg"/><Relationship Id="rId4" Type="http://schemas.openxmlformats.org/officeDocument/2006/relationships/image" Target="../media/image62.jp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microsoft.com/office/2007/relationships/hdphoto" Target="../media/hdphoto4.wdp"/></Relationships>
</file>

<file path=ppt/slides/_rels/slide4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microsoft.com/office/2007/relationships/hdphoto" Target="../media/hdphoto5.wdp"/></Relationships>
</file>

<file path=ppt/slides/_rels/slide4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8" Type="http://schemas.openxmlformats.org/officeDocument/2006/relationships/hyperlink" Target="https://www.pinterest.com/pin/572097958890170701/" TargetMode="External"/><Relationship Id="rId3" Type="http://schemas.openxmlformats.org/officeDocument/2006/relationships/hyperlink" Target="https://www.ncbi.nlm.nih.gov/pubmed/29059261" TargetMode="External"/><Relationship Id="rId7" Type="http://schemas.openxmlformats.org/officeDocument/2006/relationships/hyperlink" Target="https://jwnutritional.com/manufacturing/services/sports-nutrition/" TargetMode="External"/><Relationship Id="rId12" Type="http://schemas.openxmlformats.org/officeDocument/2006/relationships/hyperlink" Target="https://www.mhlg.org/archives/other-mental-health-addiction-issues/" TargetMode="External"/><Relationship Id="rId2" Type="http://schemas.openxmlformats.org/officeDocument/2006/relationships/notesSlide" Target="../notesSlides/notesSlide45.xml"/><Relationship Id="rId1" Type="http://schemas.openxmlformats.org/officeDocument/2006/relationships/slideLayout" Target="../slideLayouts/slideLayout11.xml"/><Relationship Id="rId6" Type="http://schemas.openxmlformats.org/officeDocument/2006/relationships/hyperlink" Target="https://www.engadget.com/2015/06/03/pax-labs-juul-e-cigarette/" TargetMode="External"/><Relationship Id="rId11" Type="http://schemas.openxmlformats.org/officeDocument/2006/relationships/hyperlink" Target="http://www.tjrr.jus.br/images/ascom2017/08ago/matria_sge_metas.jpg" TargetMode="External"/><Relationship Id="rId5" Type="http://schemas.openxmlformats.org/officeDocument/2006/relationships/hyperlink" Target="https://www.prnewswire.com/news-releases/pax-labs-inc-granted-us-patent-for-nicotine-salt-e-cigarette-300196459.html" TargetMode="External"/><Relationship Id="rId10" Type="http://schemas.openxmlformats.org/officeDocument/2006/relationships/hyperlink" Target="http://www.businessinsurance.com/article/20140616/NEWS06/140619851/Risk-managers-must-help-board-members-keep-proper-risk-focus-Panel" TargetMode="External"/><Relationship Id="rId4" Type="http://schemas.openxmlformats.org/officeDocument/2006/relationships/hyperlink" Target="http://sphweb.bumc.bu.edu/otlt/mph-modules/exposureassessment/expRoute.png" TargetMode="External"/><Relationship Id="rId9" Type="http://schemas.openxmlformats.org/officeDocument/2006/relationships/hyperlink" Target="http://chittagongit.com/icon/stressed-icon-25.html"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0.tiff"/><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877"/>
          <a:stretch/>
        </p:blipFill>
        <p:spPr>
          <a:xfrm>
            <a:off x="381000" y="2585859"/>
            <a:ext cx="4610100" cy="2786243"/>
          </a:xfrm>
          <a:prstGeom prst="rect">
            <a:avLst/>
          </a:prstGeom>
        </p:spPr>
      </p:pic>
      <p:sp>
        <p:nvSpPr>
          <p:cNvPr id="2" name="TextBox 1"/>
          <p:cNvSpPr txBox="1"/>
          <p:nvPr/>
        </p:nvSpPr>
        <p:spPr>
          <a:xfrm rot="1079985">
            <a:off x="2514602" y="2482334"/>
            <a:ext cx="3119187" cy="369332"/>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33400" y="4495800"/>
            <a:ext cx="3124200" cy="1752600"/>
          </a:xfrm>
          <a:prstGeom prst="rect">
            <a:avLst/>
          </a:prstGeom>
        </p:spPr>
      </p:pic>
      <p:sp>
        <p:nvSpPr>
          <p:cNvPr id="10" name="TextBox 9"/>
          <p:cNvSpPr txBox="1"/>
          <p:nvPr/>
        </p:nvSpPr>
        <p:spPr>
          <a:xfrm>
            <a:off x="4343400" y="5379547"/>
            <a:ext cx="4724400"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Education Series for Community</a:t>
            </a:r>
            <a:r>
              <a:rPr kumimoji="0" lang="en-US" sz="1800" b="0" i="0" u="none" strike="noStrike" kern="1200" cap="none" spc="0" normalizeH="0" noProof="0" dirty="0" smtClean="0">
                <a:ln>
                  <a:noFill/>
                </a:ln>
                <a:solidFill>
                  <a:prstClr val="white"/>
                </a:solidFill>
                <a:effectLst/>
                <a:uLnTx/>
                <a:uFillTx/>
                <a:latin typeface="Arial" panose="020B0604020202020204" pitchFamily="34" charset="0"/>
                <a:ea typeface="+mn-ea"/>
                <a:cs typeface="Arial" panose="020B0604020202020204" pitchFamily="34" charset="0"/>
              </a:rPr>
              <a:t> Partners</a:t>
            </a:r>
            <a:endParaRPr kumimoji="0" lang="en-US" sz="1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Arkansas </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Department of Health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Tobacco Prevention &amp; Cessation Program </a:t>
            </a:r>
          </a:p>
        </p:txBody>
      </p:sp>
      <p:sp>
        <p:nvSpPr>
          <p:cNvPr id="5" name="TextBox 4"/>
          <p:cNvSpPr txBox="1"/>
          <p:nvPr/>
        </p:nvSpPr>
        <p:spPr>
          <a:xfrm>
            <a:off x="2533867" y="5609153"/>
            <a:ext cx="1945797" cy="706995"/>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2748" y="2514668"/>
            <a:ext cx="2094052" cy="809895"/>
          </a:xfrm>
          <a:prstGeom prst="rect">
            <a:avLst/>
          </a:prstGeom>
        </p:spPr>
      </p:pic>
      <p:sp>
        <p:nvSpPr>
          <p:cNvPr id="9" name="TextBox 8"/>
          <p:cNvSpPr txBox="1"/>
          <p:nvPr/>
        </p:nvSpPr>
        <p:spPr>
          <a:xfrm>
            <a:off x="2362200" y="1910340"/>
            <a:ext cx="6705600" cy="144655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JUUL: The 411</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emerging use of the JUUL electronic cigarette among </a:t>
            </a:r>
            <a:r>
              <a:rPr kumimoji="0" lang="en-US" sz="2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youth and young adults</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610178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89"/>
          <p:cNvSpPr/>
          <p:nvPr/>
        </p:nvSpPr>
        <p:spPr>
          <a:xfrm>
            <a:off x="122078" y="356074"/>
            <a:ext cx="9135071" cy="68768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lvl="0" algn="ctr">
              <a:defRPr sz="1800"/>
            </a:pPr>
            <a:r>
              <a:rPr lang="en-US" sz="4000" dirty="0">
                <a:latin typeface="Century Gothic" panose="020B0502020202020204" pitchFamily="34" charset="0"/>
                <a:ea typeface="Arial" charset="0"/>
                <a:cs typeface="Arial" charset="0"/>
                <a:sym typeface="Chalkboard"/>
              </a:rPr>
              <a:t>Ingestion vs. Inhalation</a:t>
            </a:r>
            <a:endParaRPr sz="4000" dirty="0">
              <a:latin typeface="Century Gothic" panose="020B0502020202020204" pitchFamily="34" charset="0"/>
              <a:ea typeface="Arial" charset="0"/>
              <a:cs typeface="Arial" charset="0"/>
              <a:sym typeface="Chalkboard"/>
            </a:endParaRPr>
          </a:p>
        </p:txBody>
      </p:sp>
      <p:pic>
        <p:nvPicPr>
          <p:cNvPr id="6" name="Picture 5"/>
          <p:cNvPicPr>
            <a:picLocks noChangeAspect="1"/>
          </p:cNvPicPr>
          <p:nvPr/>
        </p:nvPicPr>
        <p:blipFill rotWithShape="1">
          <a:blip r:embed="rId3"/>
          <a:srcRect r="36347"/>
          <a:stretch/>
        </p:blipFill>
        <p:spPr>
          <a:xfrm>
            <a:off x="1307038" y="2522875"/>
            <a:ext cx="6808978" cy="3766396"/>
          </a:xfrm>
          <a:prstGeom prst="rect">
            <a:avLst/>
          </a:prstGeom>
        </p:spPr>
      </p:pic>
      <p:sp>
        <p:nvSpPr>
          <p:cNvPr id="8" name="Rectangle 7"/>
          <p:cNvSpPr/>
          <p:nvPr/>
        </p:nvSpPr>
        <p:spPr>
          <a:xfrm>
            <a:off x="2" y="1582839"/>
            <a:ext cx="9143998" cy="849720"/>
          </a:xfrm>
          <a:prstGeom prst="rect">
            <a:avLst/>
          </a:prstGeom>
        </p:spPr>
        <p:txBody>
          <a:bodyPr wrap="square">
            <a:spAutoFit/>
          </a:bodyPr>
          <a:lstStyle/>
          <a:p>
            <a:pPr algn="ctr"/>
            <a:r>
              <a:rPr lang="en-US" sz="2400" u="sng" dirty="0">
                <a:latin typeface="Century Gothic" panose="020B0502020202020204" pitchFamily="34" charset="0"/>
              </a:rPr>
              <a:t>Propylene glycol </a:t>
            </a:r>
            <a:r>
              <a:rPr lang="en-US" sz="2400" dirty="0">
                <a:latin typeface="Century Gothic" panose="020B0502020202020204" pitchFamily="34" charset="0"/>
              </a:rPr>
              <a:t>has been approved by the </a:t>
            </a:r>
            <a:r>
              <a:rPr lang="en-US" sz="2400" dirty="0" smtClean="0">
                <a:latin typeface="Century Gothic" panose="020B0502020202020204" pitchFamily="34" charset="0"/>
              </a:rPr>
              <a:t>government for </a:t>
            </a:r>
            <a:r>
              <a:rPr lang="en-US" sz="2400" dirty="0">
                <a:latin typeface="Century Gothic" panose="020B0502020202020204" pitchFamily="34" charset="0"/>
              </a:rPr>
              <a:t>use in food </a:t>
            </a:r>
            <a:r>
              <a:rPr lang="mr-IN" sz="2400" dirty="0">
                <a:latin typeface="Century Gothic" panose="020B0502020202020204" pitchFamily="34" charset="0"/>
              </a:rPr>
              <a:t>…</a:t>
            </a:r>
            <a:r>
              <a:rPr lang="en-US" sz="2400" b="1" dirty="0">
                <a:latin typeface="Century Gothic" panose="020B0502020202020204" pitchFamily="34" charset="0"/>
              </a:rPr>
              <a:t>but</a:t>
            </a:r>
            <a:r>
              <a:rPr lang="en-US" sz="2400" dirty="0">
                <a:latin typeface="Century Gothic" panose="020B0502020202020204" pitchFamily="34" charset="0"/>
              </a:rPr>
              <a:t> has </a:t>
            </a:r>
            <a:r>
              <a:rPr lang="en-US" sz="2400" b="1" dirty="0">
                <a:solidFill>
                  <a:srgbClr val="FF0000"/>
                </a:solidFill>
                <a:latin typeface="Century Gothic" panose="020B0502020202020204" pitchFamily="34" charset="0"/>
              </a:rPr>
              <a:t>NOT </a:t>
            </a:r>
            <a:r>
              <a:rPr lang="en-US" sz="2400" dirty="0">
                <a:latin typeface="Century Gothic" panose="020B0502020202020204" pitchFamily="34" charset="0"/>
              </a:rPr>
              <a:t>been approved for inhaling!</a:t>
            </a:r>
          </a:p>
        </p:txBody>
      </p:sp>
      <p:sp>
        <p:nvSpPr>
          <p:cNvPr id="9" name="Rectangle 8"/>
          <p:cNvSpPr/>
          <p:nvPr/>
        </p:nvSpPr>
        <p:spPr>
          <a:xfrm>
            <a:off x="7033098" y="3180848"/>
            <a:ext cx="1885701" cy="461665"/>
          </a:xfrm>
          <a:prstGeom prst="rect">
            <a:avLst/>
          </a:prstGeom>
        </p:spPr>
        <p:txBody>
          <a:bodyPr wrap="square">
            <a:spAutoFit/>
          </a:bodyPr>
          <a:lstStyle/>
          <a:p>
            <a:r>
              <a:rPr lang="en-US" sz="2400" dirty="0">
                <a:effectLst>
                  <a:glow rad="101600">
                    <a:schemeClr val="accent6">
                      <a:satMod val="175000"/>
                      <a:alpha val="40000"/>
                    </a:schemeClr>
                  </a:glow>
                </a:effectLst>
              </a:rPr>
              <a:t>Breathing In</a:t>
            </a:r>
          </a:p>
        </p:txBody>
      </p:sp>
      <p:sp>
        <p:nvSpPr>
          <p:cNvPr id="10" name="Rectangle 9"/>
          <p:cNvSpPr/>
          <p:nvPr/>
        </p:nvSpPr>
        <p:spPr>
          <a:xfrm>
            <a:off x="5330924" y="5996300"/>
            <a:ext cx="2721254" cy="461665"/>
          </a:xfrm>
          <a:prstGeom prst="rect">
            <a:avLst/>
          </a:prstGeom>
        </p:spPr>
        <p:txBody>
          <a:bodyPr wrap="square">
            <a:spAutoFit/>
          </a:bodyPr>
          <a:lstStyle/>
          <a:p>
            <a:r>
              <a:rPr lang="en-US" sz="2400" dirty="0">
                <a:effectLst>
                  <a:glow rad="101600">
                    <a:schemeClr val="accent6">
                      <a:satMod val="175000"/>
                      <a:alpha val="40000"/>
                    </a:schemeClr>
                  </a:glow>
                </a:effectLst>
              </a:rPr>
              <a:t>Respiratory Tract</a:t>
            </a:r>
          </a:p>
        </p:txBody>
      </p:sp>
      <p:sp>
        <p:nvSpPr>
          <p:cNvPr id="11" name="Rectangle 10"/>
          <p:cNvSpPr/>
          <p:nvPr/>
        </p:nvSpPr>
        <p:spPr>
          <a:xfrm>
            <a:off x="1" y="3367913"/>
            <a:ext cx="1750448" cy="461665"/>
          </a:xfrm>
          <a:prstGeom prst="rect">
            <a:avLst/>
          </a:prstGeom>
        </p:spPr>
        <p:txBody>
          <a:bodyPr wrap="square">
            <a:spAutoFit/>
          </a:bodyPr>
          <a:lstStyle/>
          <a:p>
            <a:r>
              <a:rPr lang="en-US" sz="2400" dirty="0">
                <a:effectLst>
                  <a:glow rad="101600">
                    <a:schemeClr val="accent2">
                      <a:satMod val="175000"/>
                      <a:alpha val="40000"/>
                    </a:schemeClr>
                  </a:glow>
                </a:effectLst>
              </a:rPr>
              <a:t>Consuming</a:t>
            </a:r>
          </a:p>
        </p:txBody>
      </p:sp>
      <p:sp>
        <p:nvSpPr>
          <p:cNvPr id="12" name="Rectangle 11"/>
          <p:cNvSpPr/>
          <p:nvPr/>
        </p:nvSpPr>
        <p:spPr>
          <a:xfrm>
            <a:off x="1935016" y="5996301"/>
            <a:ext cx="2506551" cy="461665"/>
          </a:xfrm>
          <a:prstGeom prst="rect">
            <a:avLst/>
          </a:prstGeom>
        </p:spPr>
        <p:txBody>
          <a:bodyPr wrap="square">
            <a:spAutoFit/>
          </a:bodyPr>
          <a:lstStyle/>
          <a:p>
            <a:pPr algn="l"/>
            <a:r>
              <a:rPr lang="en-US" sz="2400" dirty="0">
                <a:effectLst>
                  <a:glow rad="101600">
                    <a:schemeClr val="accent2">
                      <a:satMod val="175000"/>
                      <a:alpha val="40000"/>
                    </a:schemeClr>
                  </a:glow>
                </a:effectLst>
              </a:rPr>
              <a:t>Digestive Tract</a:t>
            </a:r>
          </a:p>
        </p:txBody>
      </p:sp>
      <p:sp>
        <p:nvSpPr>
          <p:cNvPr id="3" name="TextBox 2">
            <a:extLst>
              <a:ext uri="{FF2B5EF4-FFF2-40B4-BE49-F238E27FC236}">
                <a16:creationId xmlns:a16="http://schemas.microsoft.com/office/drawing/2014/main" id="{A41F7937-5CBF-6D4C-A764-905D081D2BEC}"/>
              </a:ext>
            </a:extLst>
          </p:cNvPr>
          <p:cNvSpPr txBox="1"/>
          <p:nvPr/>
        </p:nvSpPr>
        <p:spPr>
          <a:xfrm>
            <a:off x="4580359" y="4062342"/>
            <a:ext cx="3857108" cy="698204"/>
          </a:xfrm>
          <a:prstGeom prst="rect">
            <a:avLst/>
          </a:prstGeom>
          <a:solidFill>
            <a:schemeClr val="bg1">
              <a:lumMod val="85000"/>
            </a:schemeClr>
          </a:solidFill>
          <a:ln w="114300">
            <a:solidFill>
              <a:srgbClr val="FF0000"/>
            </a:solidFill>
          </a:ln>
        </p:spPr>
        <p:txBody>
          <a:bodyPr wrap="square" rtlCol="0">
            <a:spAutoFit/>
          </a:bodyPr>
          <a:lstStyle/>
          <a:p>
            <a:pPr algn="ctr"/>
            <a:r>
              <a:rPr lang="en-US" sz="3937" dirty="0">
                <a:solidFill>
                  <a:srgbClr val="FF0000"/>
                </a:solidFill>
                <a:latin typeface="Stencil" pitchFamily="82" charset="77"/>
              </a:rPr>
              <a:t>NOT APPROVED</a:t>
            </a:r>
          </a:p>
        </p:txBody>
      </p:sp>
      <p:pic>
        <p:nvPicPr>
          <p:cNvPr id="13" name="Picture 12">
            <a:extLst>
              <a:ext uri="{FF2B5EF4-FFF2-40B4-BE49-F238E27FC236}">
                <a16:creationId xmlns:a16="http://schemas.microsoft.com/office/drawing/2014/main" id="{9F69EA4C-DE60-754D-BA52-86DBFED844B3}"/>
              </a:ext>
            </a:extLst>
          </p:cNvPr>
          <p:cNvPicPr>
            <a:picLocks noChangeAspect="1"/>
          </p:cNvPicPr>
          <p:nvPr/>
        </p:nvPicPr>
        <p:blipFill rotWithShape="1">
          <a:blip r:embed="rId4"/>
          <a:srcRect l="29773"/>
          <a:stretch/>
        </p:blipFill>
        <p:spPr>
          <a:xfrm>
            <a:off x="112977" y="5868537"/>
            <a:ext cx="782556" cy="595892"/>
          </a:xfrm>
          <a:prstGeom prst="rect">
            <a:avLst/>
          </a:prstGeom>
        </p:spPr>
      </p:pic>
    </p:spTree>
    <p:extLst>
      <p:ext uri="{BB962C8B-B14F-4D97-AF65-F5344CB8AC3E}">
        <p14:creationId xmlns:p14="http://schemas.microsoft.com/office/powerpoint/2010/main" val="270323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cs typeface="Arial" panose="020B0604020202020204" pitchFamily="34" charset="0"/>
              </a:rPr>
              <a:t>Bronchiolitis Obliterans: Popcorn Lung</a:t>
            </a:r>
            <a:endParaRPr lang="en-US" sz="3600" dirty="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4503821" y="2362200"/>
            <a:ext cx="4446387" cy="3000375"/>
          </a:xfrm>
          <a:prstGeom prst="rect">
            <a:avLst/>
          </a:prstGeom>
          <a:ln>
            <a:noFill/>
          </a:ln>
          <a:effectLst>
            <a:outerShdw blurRad="190500" algn="tl" rotWithShape="0">
              <a:srgbClr val="000000">
                <a:alpha val="70000"/>
              </a:srgbClr>
            </a:outerShdw>
          </a:effectLst>
        </p:spPr>
      </p:pic>
      <p:sp>
        <p:nvSpPr>
          <p:cNvPr id="3" name="TextBox 2"/>
          <p:cNvSpPr txBox="1"/>
          <p:nvPr/>
        </p:nvSpPr>
        <p:spPr>
          <a:xfrm>
            <a:off x="165214" y="1828800"/>
            <a:ext cx="4338607" cy="4216539"/>
          </a:xfrm>
          <a:prstGeom prst="rect">
            <a:avLst/>
          </a:prstGeom>
          <a:noFill/>
        </p:spPr>
        <p:txBody>
          <a:bodyPr wrap="square" rtlCol="0">
            <a:spAutoFit/>
          </a:bodyPr>
          <a:lstStyle/>
          <a:p>
            <a:pPr marL="285750" indent="-285750">
              <a:buFont typeface="Arial" panose="020B0604020202020204" pitchFamily="34" charset="0"/>
              <a:buChar char="•"/>
            </a:pPr>
            <a:r>
              <a:rPr lang="en-US" sz="2400" dirty="0"/>
              <a:t>7</a:t>
            </a:r>
            <a:r>
              <a:rPr lang="en-US" sz="2400" dirty="0" smtClean="0"/>
              <a:t>5</a:t>
            </a:r>
            <a:r>
              <a:rPr lang="en-US" sz="2400" dirty="0"/>
              <a:t>% of e-cigarette flavorings contain the chemical </a:t>
            </a:r>
            <a:r>
              <a:rPr lang="en-US" sz="2400" b="1" dirty="0" err="1" smtClean="0"/>
              <a:t>diacetyl</a:t>
            </a:r>
            <a:r>
              <a:rPr lang="en-US" sz="2400" dirty="0" smtClean="0"/>
              <a:t>.</a:t>
            </a:r>
          </a:p>
          <a:p>
            <a:endParaRPr lang="en-US" sz="2400" b="1" dirty="0"/>
          </a:p>
          <a:p>
            <a:pPr marL="285750" indent="-285750">
              <a:buFont typeface="Arial" panose="020B0604020202020204" pitchFamily="34" charset="0"/>
              <a:buChar char="•"/>
            </a:pPr>
            <a:r>
              <a:rPr lang="en-US" sz="2400" dirty="0" err="1"/>
              <a:t>Diacetyl</a:t>
            </a:r>
            <a:r>
              <a:rPr lang="en-US" sz="2400" dirty="0"/>
              <a:t> is commonly used in buttery </a:t>
            </a:r>
            <a:r>
              <a:rPr lang="en-US" sz="2400" dirty="0" smtClean="0"/>
              <a:t>flavoring.</a:t>
            </a:r>
          </a:p>
          <a:p>
            <a:endParaRPr lang="en-US" sz="2400" dirty="0"/>
          </a:p>
          <a:p>
            <a:pPr marL="285750" indent="-285750">
              <a:buFont typeface="Arial" panose="020B0604020202020204" pitchFamily="34" charset="0"/>
              <a:buChar char="•"/>
            </a:pPr>
            <a:r>
              <a:rPr lang="en-US" sz="2400" dirty="0"/>
              <a:t>The chemical can lead to an irreversible lung disease known as “popcorn lung” when inhaled. This can be </a:t>
            </a:r>
            <a:r>
              <a:rPr lang="en-US" sz="2400" dirty="0" smtClean="0"/>
              <a:t>FATAL</a:t>
            </a:r>
            <a:r>
              <a:rPr lang="en-US" sz="2800" dirty="0" smtClean="0"/>
              <a:t>!</a:t>
            </a:r>
            <a:endParaRPr lang="en-US" sz="2800" dirty="0"/>
          </a:p>
        </p:txBody>
      </p:sp>
    </p:spTree>
    <p:extLst>
      <p:ext uri="{BB962C8B-B14F-4D97-AF65-F5344CB8AC3E}">
        <p14:creationId xmlns:p14="http://schemas.microsoft.com/office/powerpoint/2010/main" val="11316305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p:nvPr/>
        </p:nvSpPr>
        <p:spPr>
          <a:xfrm>
            <a:off x="2" y="467097"/>
            <a:ext cx="9135071" cy="68768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lvl="0" algn="ctr">
              <a:defRPr sz="1800"/>
            </a:pPr>
            <a:r>
              <a:rPr lang="en-US" sz="4000" dirty="0" smtClean="0">
                <a:solidFill>
                  <a:schemeClr val="tx1"/>
                </a:solidFill>
                <a:latin typeface="Century Gothic" panose="020B0502020202020204" pitchFamily="34" charset="0"/>
                <a:ea typeface="Arial" charset="0"/>
                <a:cs typeface="Arial" charset="0"/>
                <a:sym typeface="Chalkboard"/>
              </a:rPr>
              <a:t>Long-term </a:t>
            </a:r>
            <a:r>
              <a:rPr sz="4000" dirty="0" smtClean="0">
                <a:solidFill>
                  <a:schemeClr val="tx1"/>
                </a:solidFill>
                <a:latin typeface="Century Gothic" panose="020B0502020202020204" pitchFamily="34" charset="0"/>
                <a:ea typeface="Arial" charset="0"/>
                <a:cs typeface="Arial" charset="0"/>
                <a:sym typeface="Chalkboard"/>
              </a:rPr>
              <a:t>Effects </a:t>
            </a:r>
            <a:r>
              <a:rPr sz="4000" dirty="0">
                <a:solidFill>
                  <a:schemeClr val="tx1"/>
                </a:solidFill>
                <a:latin typeface="Century Gothic" panose="020B0502020202020204" pitchFamily="34" charset="0"/>
                <a:ea typeface="Arial" charset="0"/>
                <a:cs typeface="Arial" charset="0"/>
                <a:sym typeface="Chalkboard"/>
              </a:rPr>
              <a:t>of E-Cig</a:t>
            </a:r>
            <a:r>
              <a:rPr lang="en-US" sz="4000" dirty="0" smtClean="0">
                <a:solidFill>
                  <a:schemeClr val="tx1"/>
                </a:solidFill>
                <a:latin typeface="Century Gothic" panose="020B0502020202020204" pitchFamily="34" charset="0"/>
                <a:ea typeface="Arial" charset="0"/>
                <a:cs typeface="Arial" charset="0"/>
                <a:sym typeface="Chalkboard"/>
              </a:rPr>
              <a:t>arettes</a:t>
            </a:r>
            <a:endParaRPr sz="4000" dirty="0">
              <a:solidFill>
                <a:schemeClr val="tx1"/>
              </a:solidFill>
              <a:latin typeface="Century Gothic" panose="020B0502020202020204" pitchFamily="34" charset="0"/>
              <a:ea typeface="Arial" charset="0"/>
              <a:cs typeface="Arial" charset="0"/>
              <a:sym typeface="Chalkboard"/>
            </a:endParaRPr>
          </a:p>
        </p:txBody>
      </p:sp>
      <p:pic>
        <p:nvPicPr>
          <p:cNvPr id="2" name="Picture 1">
            <a:extLst>
              <a:ext uri="{FF2B5EF4-FFF2-40B4-BE49-F238E27FC236}">
                <a16:creationId xmlns:a16="http://schemas.microsoft.com/office/drawing/2014/main" id="{54546C2F-0094-4D4D-913B-9A8EBE0776AE}"/>
              </a:ext>
            </a:extLst>
          </p:cNvPr>
          <p:cNvPicPr>
            <a:picLocks noChangeAspect="1"/>
          </p:cNvPicPr>
          <p:nvPr/>
        </p:nvPicPr>
        <p:blipFill>
          <a:blip r:embed="rId3"/>
          <a:stretch>
            <a:fillRect/>
          </a:stretch>
        </p:blipFill>
        <p:spPr>
          <a:xfrm>
            <a:off x="2964656" y="1824777"/>
            <a:ext cx="2850225" cy="4118823"/>
          </a:xfrm>
          <a:prstGeom prst="rect">
            <a:avLst/>
          </a:prstGeom>
        </p:spPr>
      </p:pic>
      <p:sp>
        <p:nvSpPr>
          <p:cNvPr id="3" name="TextBox 2">
            <a:extLst>
              <a:ext uri="{FF2B5EF4-FFF2-40B4-BE49-F238E27FC236}">
                <a16:creationId xmlns:a16="http://schemas.microsoft.com/office/drawing/2014/main" id="{BFB4C0C3-BA5D-444C-AD03-ED6153CFF62C}"/>
              </a:ext>
            </a:extLst>
          </p:cNvPr>
          <p:cNvSpPr txBox="1"/>
          <p:nvPr/>
        </p:nvSpPr>
        <p:spPr>
          <a:xfrm>
            <a:off x="3827198" y="2875026"/>
            <a:ext cx="1125141" cy="2797369"/>
          </a:xfrm>
          <a:prstGeom prst="rect">
            <a:avLst/>
          </a:prstGeom>
          <a:noFill/>
        </p:spPr>
        <p:txBody>
          <a:bodyPr wrap="square" rtlCol="0">
            <a:spAutoFit/>
          </a:bodyPr>
          <a:lstStyle/>
          <a:p>
            <a:r>
              <a:rPr lang="en-US" sz="17578" dirty="0"/>
              <a:t>?</a:t>
            </a:r>
          </a:p>
        </p:txBody>
      </p:sp>
    </p:spTree>
    <p:extLst>
      <p:ext uri="{BB962C8B-B14F-4D97-AF65-F5344CB8AC3E}">
        <p14:creationId xmlns:p14="http://schemas.microsoft.com/office/powerpoint/2010/main" val="3706581210"/>
      </p:ext>
    </p:extLst>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3600" dirty="0" smtClean="0">
                <a:cs typeface="Arial" panose="020B0604020202020204" pitchFamily="34" charset="0"/>
              </a:rPr>
              <a:t>ADH on the Dangers of E-Cigarettes</a:t>
            </a:r>
            <a:endParaRPr lang="en-US" sz="3600" dirty="0">
              <a:cs typeface="Arial" panose="020B0604020202020204" pitchFamily="34" charset="0"/>
            </a:endParaRPr>
          </a:p>
        </p:txBody>
      </p:sp>
      <p:sp>
        <p:nvSpPr>
          <p:cNvPr id="5" name="Content Placeholder 4"/>
          <p:cNvSpPr>
            <a:spLocks noGrp="1"/>
          </p:cNvSpPr>
          <p:nvPr>
            <p:ph sz="half" idx="2"/>
          </p:nvPr>
        </p:nvSpPr>
        <p:spPr>
          <a:xfrm>
            <a:off x="193790" y="1577340"/>
            <a:ext cx="8874010" cy="4823460"/>
          </a:xfrm>
        </p:spPr>
        <p:txBody>
          <a:bodyPr/>
          <a:lstStyle/>
          <a:p>
            <a:pPr marL="285750" indent="-285750">
              <a:buFont typeface="Arial" panose="020B0604020202020204" pitchFamily="34" charset="0"/>
              <a:buChar char="•"/>
            </a:pPr>
            <a:r>
              <a:rPr lang="en-US" sz="2400" dirty="0" smtClean="0">
                <a:cs typeface="Arial" panose="020B0604020202020204" pitchFamily="34" charset="0"/>
              </a:rPr>
              <a:t>E-cigarettes contain and emit harmful chemicals and </a:t>
            </a:r>
            <a:r>
              <a:rPr lang="en-US" sz="2400" b="1" dirty="0" smtClean="0">
                <a:cs typeface="Arial" panose="020B0604020202020204" pitchFamily="34" charset="0"/>
              </a:rPr>
              <a:t>pose known and unknown health risks </a:t>
            </a:r>
            <a:r>
              <a:rPr lang="en-US" sz="2400" dirty="0" smtClean="0">
                <a:cs typeface="Arial" panose="020B0604020202020204" pitchFamily="34" charset="0"/>
              </a:rPr>
              <a:t>to users and non-users alike.</a:t>
            </a:r>
          </a:p>
          <a:p>
            <a:endParaRPr lang="en-US" sz="2400" dirty="0" smtClean="0">
              <a:cs typeface="Arial" panose="020B0604020202020204" pitchFamily="34" charset="0"/>
            </a:endParaRPr>
          </a:p>
          <a:p>
            <a:pPr marL="285750" indent="-285750">
              <a:buFont typeface="Arial" panose="020B0604020202020204" pitchFamily="34" charset="0"/>
              <a:buChar char="•"/>
            </a:pPr>
            <a:r>
              <a:rPr lang="en-US" sz="2400" dirty="0" smtClean="0">
                <a:cs typeface="Arial" panose="020B0604020202020204" pitchFamily="34" charset="0"/>
              </a:rPr>
              <a:t>Secondhand aerosol  </a:t>
            </a:r>
            <a:r>
              <a:rPr lang="en-US" sz="2400" b="1" dirty="0" smtClean="0">
                <a:cs typeface="Arial" panose="020B0604020202020204" pitchFamily="34" charset="0"/>
              </a:rPr>
              <a:t>contains chemicals that can be inhaled by non-users</a:t>
            </a:r>
            <a:r>
              <a:rPr lang="en-US" sz="2400" dirty="0" smtClean="0">
                <a:cs typeface="Arial" panose="020B0604020202020204" pitchFamily="34" charset="0"/>
              </a:rPr>
              <a:t>. Bystanders can inhale nicotine, propylene glycol and tobacco-related contaminants.</a:t>
            </a:r>
          </a:p>
          <a:p>
            <a:pPr marL="285750" indent="-285750">
              <a:buFont typeface="Arial" panose="020B0604020202020204" pitchFamily="34" charset="0"/>
              <a:buChar char="•"/>
            </a:pPr>
            <a:endParaRPr lang="en-US" sz="2400" dirty="0">
              <a:cs typeface="Arial" panose="020B0604020202020204" pitchFamily="34" charset="0"/>
            </a:endParaRPr>
          </a:p>
          <a:p>
            <a:pPr marL="285750" indent="-285750">
              <a:buFont typeface="Arial" panose="020B0604020202020204" pitchFamily="34" charset="0"/>
              <a:buChar char="•"/>
            </a:pPr>
            <a:r>
              <a:rPr lang="en-US" sz="2400" dirty="0" smtClean="0">
                <a:cs typeface="Arial" panose="020B0604020202020204" pitchFamily="34" charset="0"/>
              </a:rPr>
              <a:t>Flavorings used in ESDs contain propylene glycol, glycerin and food flavorings like </a:t>
            </a:r>
            <a:r>
              <a:rPr lang="en-US" sz="2400" dirty="0" err="1" smtClean="0">
                <a:cs typeface="Arial" panose="020B0604020202020204" pitchFamily="34" charset="0"/>
              </a:rPr>
              <a:t>diacetyl</a:t>
            </a:r>
            <a:r>
              <a:rPr lang="en-US" sz="2400" dirty="0" smtClean="0">
                <a:cs typeface="Arial" panose="020B0604020202020204" pitchFamily="34" charset="0"/>
              </a:rPr>
              <a:t> which are </a:t>
            </a:r>
            <a:r>
              <a:rPr lang="en-US" sz="2400" b="1" dirty="0" smtClean="0">
                <a:cs typeface="Arial" panose="020B0604020202020204" pitchFamily="34" charset="0"/>
              </a:rPr>
              <a:t>NOT recognized as safe for inhalation.</a:t>
            </a:r>
            <a:r>
              <a:rPr lang="en-US" sz="2400" dirty="0" smtClean="0">
                <a:cs typeface="Arial" panose="020B0604020202020204" pitchFamily="34" charset="0"/>
              </a:rPr>
              <a:t> The FDA recognizes these products as “Generally Recognized as Safe” (GRAS) for ingestion ONLY.</a:t>
            </a:r>
            <a:endParaRPr lang="en-US" sz="2400" dirty="0">
              <a:cs typeface="Arial" panose="020B0604020202020204" pitchFamily="34" charset="0"/>
            </a:endParaRPr>
          </a:p>
        </p:txBody>
      </p:sp>
    </p:spTree>
    <p:extLst>
      <p:ext uri="{BB962C8B-B14F-4D97-AF65-F5344CB8AC3E}">
        <p14:creationId xmlns:p14="http://schemas.microsoft.com/office/powerpoint/2010/main" val="2258182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sz="4000" dirty="0" smtClean="0">
                <a:cs typeface="Arial" panose="020B0604020202020204" pitchFamily="34" charset="0"/>
              </a:rPr>
              <a:t>Relevant Terminology</a:t>
            </a:r>
            <a:endParaRPr lang="en-US" sz="4000" dirty="0">
              <a:cs typeface="Arial" panose="020B0604020202020204" pitchFamily="34" charset="0"/>
            </a:endParaRPr>
          </a:p>
        </p:txBody>
      </p:sp>
      <p:sp>
        <p:nvSpPr>
          <p:cNvPr id="2" name="Content Placeholder 1"/>
          <p:cNvSpPr>
            <a:spLocks noGrp="1"/>
          </p:cNvSpPr>
          <p:nvPr>
            <p:ph sz="half" idx="2"/>
          </p:nvPr>
        </p:nvSpPr>
        <p:spPr>
          <a:xfrm>
            <a:off x="1600200" y="1463841"/>
            <a:ext cx="3977640" cy="4526280"/>
          </a:xfrm>
        </p:spPr>
        <p:txBody>
          <a:bodyPr/>
          <a:lstStyle/>
          <a:p>
            <a:r>
              <a:rPr lang="en-US" sz="2400" b="1" i="1" dirty="0" smtClean="0">
                <a:cs typeface="Arial" panose="020B0604020202020204" pitchFamily="34" charset="0"/>
              </a:rPr>
              <a:t>Products:</a:t>
            </a:r>
            <a:endParaRPr lang="en-US" sz="2400" b="1" i="1" dirty="0" smtClean="0"/>
          </a:p>
          <a:p>
            <a:pPr marL="285750" indent="-285750">
              <a:lnSpc>
                <a:spcPct val="150000"/>
              </a:lnSpc>
              <a:buFont typeface="Arial" panose="020B0604020202020204" pitchFamily="34" charset="0"/>
              <a:buChar char="•"/>
            </a:pPr>
            <a:r>
              <a:rPr lang="en-US" sz="2400" dirty="0" smtClean="0"/>
              <a:t>E-cigarette</a:t>
            </a:r>
          </a:p>
          <a:p>
            <a:pPr marL="285750" indent="-285750">
              <a:lnSpc>
                <a:spcPct val="150000"/>
              </a:lnSpc>
              <a:buFont typeface="Arial" panose="020B0604020202020204" pitchFamily="34" charset="0"/>
              <a:buChar char="•"/>
            </a:pPr>
            <a:r>
              <a:rPr lang="en-US" sz="2400" b="1" dirty="0" smtClean="0">
                <a:solidFill>
                  <a:srgbClr val="00B0F0"/>
                </a:solidFill>
              </a:rPr>
              <a:t>JUUL</a:t>
            </a:r>
          </a:p>
          <a:p>
            <a:pPr marL="285750" indent="-285750">
              <a:lnSpc>
                <a:spcPct val="150000"/>
              </a:lnSpc>
              <a:buFont typeface="Arial" panose="020B0604020202020204" pitchFamily="34" charset="0"/>
              <a:buChar char="•"/>
            </a:pPr>
            <a:r>
              <a:rPr lang="en-US" sz="2400" dirty="0" smtClean="0"/>
              <a:t>Vape pen</a:t>
            </a:r>
          </a:p>
          <a:p>
            <a:pPr marL="285750" indent="-285750">
              <a:lnSpc>
                <a:spcPct val="150000"/>
              </a:lnSpc>
              <a:buFont typeface="Arial" panose="020B0604020202020204" pitchFamily="34" charset="0"/>
              <a:buChar char="•"/>
            </a:pPr>
            <a:r>
              <a:rPr lang="en-US" sz="2400" dirty="0" smtClean="0"/>
              <a:t>V8 Stick</a:t>
            </a:r>
          </a:p>
          <a:p>
            <a:pPr marL="285750" indent="-285750">
              <a:lnSpc>
                <a:spcPct val="150000"/>
              </a:lnSpc>
              <a:buFont typeface="Arial" panose="020B0604020202020204" pitchFamily="34" charset="0"/>
              <a:buChar char="•"/>
            </a:pPr>
            <a:r>
              <a:rPr lang="en-US" sz="2400" dirty="0" smtClean="0"/>
              <a:t>Mod or Pod Mod</a:t>
            </a:r>
          </a:p>
          <a:p>
            <a:pPr marL="285750" indent="-285750">
              <a:lnSpc>
                <a:spcPct val="150000"/>
              </a:lnSpc>
              <a:buFont typeface="Arial" panose="020B0604020202020204" pitchFamily="34" charset="0"/>
              <a:buChar char="•"/>
            </a:pPr>
            <a:r>
              <a:rPr lang="en-US" sz="2400" dirty="0" err="1" smtClean="0"/>
              <a:t>Suorin</a:t>
            </a:r>
            <a:endParaRPr lang="en-US" sz="2400" dirty="0" smtClean="0"/>
          </a:p>
          <a:p>
            <a:pPr marL="285750" indent="-285750">
              <a:lnSpc>
                <a:spcPct val="150000"/>
              </a:lnSpc>
              <a:buFont typeface="Arial" panose="020B0604020202020204" pitchFamily="34" charset="0"/>
              <a:buChar char="•"/>
            </a:pPr>
            <a:r>
              <a:rPr lang="en-US" sz="2400" dirty="0" smtClean="0"/>
              <a:t>BO/BO caps</a:t>
            </a:r>
          </a:p>
          <a:p>
            <a:pPr marL="285750" indent="-285750">
              <a:lnSpc>
                <a:spcPct val="150000"/>
              </a:lnSpc>
              <a:buFont typeface="Arial" panose="020B0604020202020204" pitchFamily="34" charset="0"/>
              <a:buChar char="•"/>
            </a:pPr>
            <a:r>
              <a:rPr lang="en-US" sz="2400" dirty="0" smtClean="0"/>
              <a:t>E-Juice	</a:t>
            </a:r>
            <a:endParaRPr lang="en-US" sz="2400" dirty="0"/>
          </a:p>
        </p:txBody>
      </p:sp>
      <p:sp>
        <p:nvSpPr>
          <p:cNvPr id="3" name="Content Placeholder 2"/>
          <p:cNvSpPr>
            <a:spLocks noGrp="1"/>
          </p:cNvSpPr>
          <p:nvPr>
            <p:ph sz="half" idx="3"/>
          </p:nvPr>
        </p:nvSpPr>
        <p:spPr>
          <a:xfrm>
            <a:off x="5425440" y="1495926"/>
            <a:ext cx="3977640" cy="4526280"/>
          </a:xfrm>
        </p:spPr>
        <p:txBody>
          <a:bodyPr/>
          <a:lstStyle/>
          <a:p>
            <a:r>
              <a:rPr lang="en-US" sz="2400" b="1" i="1" dirty="0" smtClean="0">
                <a:cs typeface="Arial" panose="020B0604020202020204" pitchFamily="34" charset="0"/>
              </a:rPr>
              <a:t>Terms:</a:t>
            </a:r>
          </a:p>
          <a:p>
            <a:pPr marL="285750" indent="-285750">
              <a:lnSpc>
                <a:spcPct val="150000"/>
              </a:lnSpc>
              <a:buFont typeface="Arial" panose="020B0604020202020204" pitchFamily="34" charset="0"/>
              <a:buChar char="•"/>
            </a:pPr>
            <a:r>
              <a:rPr lang="en-US" sz="2400" dirty="0" smtClean="0"/>
              <a:t>Rip</a:t>
            </a:r>
          </a:p>
          <a:p>
            <a:pPr marL="285750" indent="-285750">
              <a:lnSpc>
                <a:spcPct val="150000"/>
              </a:lnSpc>
              <a:buFont typeface="Arial" panose="020B0604020202020204" pitchFamily="34" charset="0"/>
              <a:buChar char="•"/>
            </a:pPr>
            <a:r>
              <a:rPr lang="en-US" sz="2400" b="1" dirty="0" smtClean="0">
                <a:solidFill>
                  <a:srgbClr val="00B0F0"/>
                </a:solidFill>
              </a:rPr>
              <a:t>Hit</a:t>
            </a:r>
          </a:p>
          <a:p>
            <a:pPr marL="285750" indent="-285750">
              <a:lnSpc>
                <a:spcPct val="150000"/>
              </a:lnSpc>
              <a:buFont typeface="Arial" panose="020B0604020202020204" pitchFamily="34" charset="0"/>
              <a:buChar char="•"/>
            </a:pPr>
            <a:r>
              <a:rPr lang="en-US" sz="2400" dirty="0" smtClean="0"/>
              <a:t>Drip or Dripping</a:t>
            </a:r>
          </a:p>
          <a:p>
            <a:pPr marL="285750" indent="-285750">
              <a:lnSpc>
                <a:spcPct val="150000"/>
              </a:lnSpc>
              <a:buFont typeface="Arial" panose="020B0604020202020204" pitchFamily="34" charset="0"/>
              <a:buChar char="•"/>
            </a:pPr>
            <a:r>
              <a:rPr lang="en-US" sz="2400" b="1" dirty="0" err="1" smtClean="0">
                <a:solidFill>
                  <a:srgbClr val="00B0F0"/>
                </a:solidFill>
              </a:rPr>
              <a:t>Juuling</a:t>
            </a:r>
            <a:endParaRPr lang="en-US" sz="2400" b="1" dirty="0" smtClean="0">
              <a:solidFill>
                <a:srgbClr val="00B0F0"/>
              </a:solidFill>
            </a:endParaRPr>
          </a:p>
          <a:p>
            <a:pPr marL="285750" indent="-285750">
              <a:lnSpc>
                <a:spcPct val="150000"/>
              </a:lnSpc>
              <a:buFont typeface="Arial" panose="020B0604020202020204" pitchFamily="34" charset="0"/>
              <a:buChar char="•"/>
            </a:pPr>
            <a:r>
              <a:rPr lang="en-US" sz="2400" dirty="0" smtClean="0"/>
              <a:t>Ghosting</a:t>
            </a:r>
          </a:p>
          <a:p>
            <a:pPr marL="285750" indent="-285750">
              <a:lnSpc>
                <a:spcPct val="150000"/>
              </a:lnSpc>
              <a:buFont typeface="Arial" panose="020B0604020202020204" pitchFamily="34" charset="0"/>
              <a:buChar char="•"/>
            </a:pPr>
            <a:r>
              <a:rPr lang="en-US" sz="2400" dirty="0" smtClean="0"/>
              <a:t>Coil</a:t>
            </a:r>
          </a:p>
          <a:p>
            <a:pPr marL="285750" indent="-285750">
              <a:lnSpc>
                <a:spcPct val="150000"/>
              </a:lnSpc>
              <a:buFont typeface="Arial" panose="020B0604020202020204" pitchFamily="34" charset="0"/>
              <a:buChar char="•"/>
            </a:pPr>
            <a:r>
              <a:rPr lang="en-US" sz="2400" b="1" dirty="0" smtClean="0">
                <a:solidFill>
                  <a:srgbClr val="00B0F0"/>
                </a:solidFill>
              </a:rPr>
              <a:t>Juice</a:t>
            </a:r>
          </a:p>
          <a:p>
            <a:pPr marL="285750" indent="-285750">
              <a:lnSpc>
                <a:spcPct val="150000"/>
              </a:lnSpc>
              <a:buFont typeface="Arial" panose="020B0604020202020204" pitchFamily="34" charset="0"/>
              <a:buChar char="•"/>
            </a:pPr>
            <a:r>
              <a:rPr lang="en-US" sz="2400" dirty="0" err="1" smtClean="0"/>
              <a:t>Nic</a:t>
            </a:r>
            <a:endParaRPr lang="en-US" sz="2400" dirty="0" smtClean="0"/>
          </a:p>
        </p:txBody>
      </p:sp>
    </p:spTree>
    <p:extLst>
      <p:ext uri="{BB962C8B-B14F-4D97-AF65-F5344CB8AC3E}">
        <p14:creationId xmlns:p14="http://schemas.microsoft.com/office/powerpoint/2010/main" val="7310352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19" descr="Image result for youth smoking juul"/>
          <p:cNvPicPr preferRelativeResize="0"/>
          <p:nvPr/>
        </p:nvPicPr>
        <p:blipFill rotWithShape="1">
          <a:blip r:embed="rId3">
            <a:alphaModFix/>
          </a:blip>
          <a:srcRect/>
          <a:stretch/>
        </p:blipFill>
        <p:spPr>
          <a:xfrm>
            <a:off x="-7" y="1447800"/>
            <a:ext cx="9144000" cy="5057775"/>
          </a:xfrm>
          <a:prstGeom prst="rect">
            <a:avLst/>
          </a:prstGeom>
          <a:noFill/>
          <a:ln>
            <a:noFill/>
          </a:ln>
        </p:spPr>
      </p:pic>
      <p:sp>
        <p:nvSpPr>
          <p:cNvPr id="178" name="Google Shape;178;p19"/>
          <p:cNvSpPr txBox="1">
            <a:spLocks noGrp="1"/>
          </p:cNvSpPr>
          <p:nvPr>
            <p:ph type="title"/>
          </p:nvPr>
        </p:nvSpPr>
        <p:spPr>
          <a:xfrm>
            <a:off x="193790" y="461009"/>
            <a:ext cx="8756418" cy="496284"/>
          </a:xfrm>
          <a:prstGeom prst="rect">
            <a:avLst/>
          </a:prstGeom>
          <a:noFill/>
          <a:ln>
            <a:noFill/>
          </a:ln>
        </p:spPr>
        <p:txBody>
          <a:bodyPr spcFirstLastPara="1" wrap="square" lIns="0" tIns="0" rIns="0" bIns="0" anchor="t" anchorCtr="0">
            <a:noAutofit/>
          </a:bodyPr>
          <a:lstStyle/>
          <a:p>
            <a:pPr marL="0" lvl="0" indent="0" algn="ctr">
              <a:spcBef>
                <a:spcPts val="0"/>
              </a:spcBef>
              <a:spcAft>
                <a:spcPts val="0"/>
              </a:spcAft>
              <a:buNone/>
            </a:pPr>
            <a:r>
              <a:rPr lang="en-US" sz="4000" dirty="0">
                <a:ea typeface="Cabin"/>
                <a:cs typeface="Arial" panose="020B0604020202020204" pitchFamily="34" charset="0"/>
                <a:sym typeface="Cabin"/>
              </a:rPr>
              <a:t>A “Hidden </a:t>
            </a:r>
            <a:r>
              <a:rPr lang="en-US" sz="4000" dirty="0" err="1">
                <a:ea typeface="Cabin"/>
                <a:cs typeface="Arial" panose="020B0604020202020204" pitchFamily="34" charset="0"/>
                <a:sym typeface="Cabin"/>
              </a:rPr>
              <a:t>Juul</a:t>
            </a:r>
            <a:r>
              <a:rPr lang="en-US" sz="4000" dirty="0">
                <a:ea typeface="Cabin"/>
                <a:cs typeface="Arial" panose="020B0604020202020204" pitchFamily="34" charset="0"/>
                <a:sym typeface="Cabin"/>
              </a:rPr>
              <a:t>”</a:t>
            </a:r>
            <a:endParaRPr sz="4000" dirty="0">
              <a:ea typeface="Cabin"/>
              <a:cs typeface="Arial" panose="020B0604020202020204" pitchFamily="34" charset="0"/>
              <a:sym typeface="Cabin"/>
            </a:endParaRPr>
          </a:p>
        </p:txBody>
      </p:sp>
      <p:sp>
        <p:nvSpPr>
          <p:cNvPr id="179" name="Google Shape;179;p19"/>
          <p:cNvSpPr txBox="1"/>
          <p:nvPr/>
        </p:nvSpPr>
        <p:spPr>
          <a:xfrm>
            <a:off x="762000" y="1524000"/>
            <a:ext cx="7981800" cy="8382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US" u="sng" dirty="0">
                <a:solidFill>
                  <a:schemeClr val="hlink"/>
                </a:solidFill>
                <a:hlinkClick r:id="rId4"/>
              </a:rPr>
              <a:t>https://</a:t>
            </a:r>
            <a:r>
              <a:rPr lang="en-US" u="sng" dirty="0" smtClean="0">
                <a:solidFill>
                  <a:schemeClr val="hlink"/>
                </a:solidFill>
                <a:hlinkClick r:id="rId4"/>
              </a:rPr>
              <a:t>katv.com/news/local/new-vaping-device-resembles-flash-drive-and-growing-popular-among-teens</a:t>
            </a:r>
            <a:endParaRPr lang="en-US" u="sng" dirty="0" smtClean="0">
              <a:solidFill>
                <a:schemeClr val="hlink"/>
              </a:solidFill>
            </a:endParaRPr>
          </a:p>
          <a:p>
            <a:pPr marL="0" lvl="0" indent="0" rtl="0">
              <a:spcBef>
                <a:spcPts val="0"/>
              </a:spcBef>
              <a:spcAft>
                <a:spcPts val="0"/>
              </a:spcAft>
              <a:buNone/>
            </a:pPr>
            <a:endParaRPr dirty="0"/>
          </a:p>
        </p:txBody>
      </p:sp>
    </p:spTree>
    <p:extLst>
      <p:ext uri="{BB962C8B-B14F-4D97-AF65-F5344CB8AC3E}">
        <p14:creationId xmlns:p14="http://schemas.microsoft.com/office/powerpoint/2010/main" val="3875789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50"/>
          <p:cNvSpPr txBox="1">
            <a:spLocks noGrp="1"/>
          </p:cNvSpPr>
          <p:nvPr>
            <p:ph type="title"/>
          </p:nvPr>
        </p:nvSpPr>
        <p:spPr>
          <a:xfrm>
            <a:off x="193790" y="480584"/>
            <a:ext cx="8756400" cy="496200"/>
          </a:xfrm>
          <a:prstGeom prst="rect">
            <a:avLst/>
          </a:prstGeom>
          <a:noFill/>
          <a:ln>
            <a:noFill/>
          </a:ln>
        </p:spPr>
        <p:txBody>
          <a:bodyPr spcFirstLastPara="1" wrap="square" lIns="0" tIns="0" rIns="0" bIns="0" anchor="t" anchorCtr="0">
            <a:noAutofit/>
          </a:bodyPr>
          <a:lstStyle/>
          <a:p>
            <a:pPr marL="0" lvl="0" indent="0" algn="ctr">
              <a:spcBef>
                <a:spcPts val="0"/>
              </a:spcBef>
              <a:spcAft>
                <a:spcPts val="0"/>
              </a:spcAft>
              <a:buNone/>
            </a:pPr>
            <a:r>
              <a:rPr lang="en-US" dirty="0"/>
              <a:t>JUUL – Market Growth </a:t>
            </a:r>
            <a:endParaRPr dirty="0"/>
          </a:p>
        </p:txBody>
      </p:sp>
      <p:pic>
        <p:nvPicPr>
          <p:cNvPr id="425" name="Google Shape;425;p50" descr="Image result for wells fargo e-cig juul graph"/>
          <p:cNvPicPr preferRelativeResize="0"/>
          <p:nvPr/>
        </p:nvPicPr>
        <p:blipFill rotWithShape="1">
          <a:blip r:embed="rId3">
            <a:alphaModFix/>
          </a:blip>
          <a:srcRect/>
          <a:stretch/>
        </p:blipFill>
        <p:spPr>
          <a:xfrm>
            <a:off x="990590" y="1556764"/>
            <a:ext cx="7162800" cy="4615436"/>
          </a:xfrm>
          <a:prstGeom prst="rect">
            <a:avLst/>
          </a:prstGeom>
          <a:noFill/>
          <a:ln>
            <a:noFill/>
          </a:ln>
        </p:spPr>
      </p:pic>
      <p:sp>
        <p:nvSpPr>
          <p:cNvPr id="426" name="Google Shape;426;p50"/>
          <p:cNvSpPr txBox="1"/>
          <p:nvPr/>
        </p:nvSpPr>
        <p:spPr>
          <a:xfrm>
            <a:off x="2895600" y="6172200"/>
            <a:ext cx="5691033"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a:latin typeface="Calibri"/>
                <a:ea typeface="Calibri"/>
                <a:cs typeface="Calibri"/>
                <a:sym typeface="Calibri"/>
              </a:rPr>
              <a:t>Source: Nielsen Total US </a:t>
            </a:r>
            <a:r>
              <a:rPr lang="en-US" sz="1200" dirty="0" err="1">
                <a:latin typeface="Calibri"/>
                <a:ea typeface="Calibri"/>
                <a:cs typeface="Calibri"/>
                <a:sym typeface="Calibri"/>
              </a:rPr>
              <a:t>xAOC</a:t>
            </a:r>
            <a:r>
              <a:rPr lang="en-US" sz="1200" dirty="0">
                <a:latin typeface="Calibri"/>
                <a:ea typeface="Calibri"/>
                <a:cs typeface="Calibri"/>
                <a:sym typeface="Calibri"/>
              </a:rPr>
              <a:t>/Convenience Database &amp; Wells Fargo Securities, LLC</a:t>
            </a:r>
            <a:endParaRPr dirty="0"/>
          </a:p>
        </p:txBody>
      </p:sp>
    </p:spTree>
    <p:extLst>
      <p:ext uri="{BB962C8B-B14F-4D97-AF65-F5344CB8AC3E}">
        <p14:creationId xmlns:p14="http://schemas.microsoft.com/office/powerpoint/2010/main" val="4091296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smtClean="0">
                <a:cs typeface="Arial" panose="020B0604020202020204" pitchFamily="34" charset="0"/>
              </a:rPr>
              <a:t>What is JUUL?</a:t>
            </a:r>
            <a:endParaRPr lang="en-US" sz="4000" dirty="0">
              <a:cs typeface="Arial" panose="020B0604020202020204" pitchFamily="34"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687" t="5648" r="62866" b="32211"/>
          <a:stretch/>
        </p:blipFill>
        <p:spPr>
          <a:xfrm>
            <a:off x="4367869" y="4037260"/>
            <a:ext cx="1745819" cy="1745819"/>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9245" t="9291" r="7554" b="11323"/>
          <a:stretch/>
        </p:blipFill>
        <p:spPr>
          <a:xfrm flipH="1">
            <a:off x="4533900" y="1518213"/>
            <a:ext cx="2209800" cy="198420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2088756"/>
            <a:ext cx="3030721" cy="3146298"/>
          </a:xfrm>
          <a:prstGeom prst="rect">
            <a:avLst/>
          </a:prstGeom>
        </p:spPr>
      </p:pic>
      <p:sp>
        <p:nvSpPr>
          <p:cNvPr id="4" name="Snip Diagonal Corner Rectangle 3"/>
          <p:cNvSpPr/>
          <p:nvPr/>
        </p:nvSpPr>
        <p:spPr>
          <a:xfrm>
            <a:off x="326052" y="4495800"/>
            <a:ext cx="3255090" cy="1186874"/>
          </a:xfrm>
          <a:prstGeom prst="snip2Diag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A sleek, high-tech e-cig that looks like a USB flash drive and charges in a computer</a:t>
            </a:r>
            <a:endParaRPr lang="en-US" dirty="0"/>
          </a:p>
        </p:txBody>
      </p:sp>
      <p:sp>
        <p:nvSpPr>
          <p:cNvPr id="5" name="Snip Diagonal Corner Rectangle 4"/>
          <p:cNvSpPr/>
          <p:nvPr/>
        </p:nvSpPr>
        <p:spPr>
          <a:xfrm>
            <a:off x="5646761" y="2868370"/>
            <a:ext cx="3200400" cy="1118560"/>
          </a:xfrm>
          <a:prstGeom prst="snip2Diag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A JUUL pod contains as much nicotine as a pack of cigarettes.</a:t>
            </a:r>
            <a:endParaRPr lang="en-US" dirty="0"/>
          </a:p>
        </p:txBody>
      </p:sp>
      <p:sp>
        <p:nvSpPr>
          <p:cNvPr id="6" name="Snip Diagonal Corner Rectangle 5"/>
          <p:cNvSpPr/>
          <p:nvPr/>
        </p:nvSpPr>
        <p:spPr>
          <a:xfrm>
            <a:off x="5638800" y="5351547"/>
            <a:ext cx="3182983" cy="1026168"/>
          </a:xfrm>
          <a:prstGeom prst="snip2Diag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JUUL has amassed over half the e-cigarette market.</a:t>
            </a:r>
            <a:endParaRPr lang="en-US" dirty="0"/>
          </a:p>
        </p:txBody>
      </p:sp>
    </p:spTree>
    <p:extLst>
      <p:ext uri="{BB962C8B-B14F-4D97-AF65-F5344CB8AC3E}">
        <p14:creationId xmlns:p14="http://schemas.microsoft.com/office/powerpoint/2010/main" val="8575423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a:solidFill>
                  <a:schemeClr val="tx1"/>
                </a:solidFill>
                <a:ea typeface="Arial" charset="0"/>
                <a:cs typeface="Arial" charset="0"/>
              </a:rPr>
              <a:t>Anatomy of a JUUL</a:t>
            </a:r>
          </a:p>
        </p:txBody>
      </p:sp>
      <p:sp>
        <p:nvSpPr>
          <p:cNvPr id="5" name="AutoShape 2" descr="mage result for vape pen"/>
          <p:cNvSpPr>
            <a:spLocks noChangeAspect="1" noChangeArrowheads="1"/>
          </p:cNvSpPr>
          <p:nvPr/>
        </p:nvSpPr>
        <p:spPr bwMode="auto">
          <a:xfrm>
            <a:off x="-685799" y="0"/>
            <a:ext cx="214313" cy="214313"/>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64294" tIns="32147" rIns="64294" bIns="32147" numCol="1" anchor="t" anchorCtr="0" compatLnSpc="1">
            <a:prstTxWarp prst="textNoShape">
              <a:avLst/>
            </a:prstTxWarp>
          </a:bodyPr>
          <a:lstStyle/>
          <a:p>
            <a:endParaRPr lang="en-US" sz="984"/>
          </a:p>
        </p:txBody>
      </p:sp>
      <p:sp>
        <p:nvSpPr>
          <p:cNvPr id="12" name="Rectangle 11"/>
          <p:cNvSpPr/>
          <p:nvPr/>
        </p:nvSpPr>
        <p:spPr>
          <a:xfrm>
            <a:off x="706229" y="3000374"/>
            <a:ext cx="4179094" cy="803672"/>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p>
        </p:txBody>
      </p:sp>
      <p:sp>
        <p:nvSpPr>
          <p:cNvPr id="17" name="Rectangle 16"/>
          <p:cNvSpPr/>
          <p:nvPr/>
        </p:nvSpPr>
        <p:spPr>
          <a:xfrm>
            <a:off x="4885323" y="3000374"/>
            <a:ext cx="857251" cy="803672"/>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p>
        </p:txBody>
      </p:sp>
      <p:sp>
        <p:nvSpPr>
          <p:cNvPr id="15" name="Hexagon 14"/>
          <p:cNvSpPr/>
          <p:nvPr/>
        </p:nvSpPr>
        <p:spPr>
          <a:xfrm rot="5400000">
            <a:off x="4563854" y="3262281"/>
            <a:ext cx="642938" cy="279859"/>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p>
        </p:txBody>
      </p:sp>
      <p:sp>
        <p:nvSpPr>
          <p:cNvPr id="16" name="Oval 15"/>
          <p:cNvSpPr/>
          <p:nvPr/>
        </p:nvSpPr>
        <p:spPr>
          <a:xfrm>
            <a:off x="3545870" y="3348632"/>
            <a:ext cx="107156" cy="10715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p>
        </p:txBody>
      </p:sp>
      <p:cxnSp>
        <p:nvCxnSpPr>
          <p:cNvPr id="19" name="Straight Connector 18"/>
          <p:cNvCxnSpPr/>
          <p:nvPr/>
        </p:nvCxnSpPr>
        <p:spPr>
          <a:xfrm>
            <a:off x="4745394" y="3402210"/>
            <a:ext cx="279859" cy="0"/>
          </a:xfrm>
          <a:prstGeom prst="line">
            <a:avLst/>
          </a:prstGeom>
          <a:ln w="952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6350795" y="3000374"/>
            <a:ext cx="857251" cy="803672"/>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p>
        </p:txBody>
      </p:sp>
      <p:sp>
        <p:nvSpPr>
          <p:cNvPr id="25" name="Round Same Side Corner Rectangle 24"/>
          <p:cNvSpPr/>
          <p:nvPr/>
        </p:nvSpPr>
        <p:spPr>
          <a:xfrm rot="16200000">
            <a:off x="5536503" y="2962963"/>
            <a:ext cx="750095" cy="878493"/>
          </a:xfrm>
          <a:prstGeom prst="round2Same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p>
        </p:txBody>
      </p:sp>
      <p:sp>
        <p:nvSpPr>
          <p:cNvPr id="29" name="Hexagon 28"/>
          <p:cNvSpPr/>
          <p:nvPr/>
        </p:nvSpPr>
        <p:spPr>
          <a:xfrm rot="5400000">
            <a:off x="6029326" y="3262281"/>
            <a:ext cx="642938" cy="279859"/>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p>
        </p:txBody>
      </p:sp>
      <p:cxnSp>
        <p:nvCxnSpPr>
          <p:cNvPr id="30" name="Straight Connector 29"/>
          <p:cNvCxnSpPr/>
          <p:nvPr/>
        </p:nvCxnSpPr>
        <p:spPr>
          <a:xfrm>
            <a:off x="5954505" y="3402209"/>
            <a:ext cx="536220" cy="2"/>
          </a:xfrm>
          <a:prstGeom prst="line">
            <a:avLst/>
          </a:prstGeom>
          <a:ln w="952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472304" y="3268264"/>
            <a:ext cx="428623" cy="26789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solidFill>
                <a:schemeClr val="accent4">
                  <a:lumMod val="75000"/>
                </a:schemeClr>
              </a:solidFill>
            </a:endParaRPr>
          </a:p>
        </p:txBody>
      </p:sp>
      <p:sp>
        <p:nvSpPr>
          <p:cNvPr id="57" name="Rectangle 56"/>
          <p:cNvSpPr/>
          <p:nvPr/>
        </p:nvSpPr>
        <p:spPr>
          <a:xfrm>
            <a:off x="5599145" y="3134825"/>
            <a:ext cx="34330" cy="13059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p>
        </p:txBody>
      </p:sp>
      <p:sp>
        <p:nvSpPr>
          <p:cNvPr id="59" name="Rectangle 58"/>
          <p:cNvSpPr/>
          <p:nvPr/>
        </p:nvSpPr>
        <p:spPr>
          <a:xfrm>
            <a:off x="5600468" y="3538988"/>
            <a:ext cx="33007" cy="12826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p>
        </p:txBody>
      </p:sp>
      <p:cxnSp>
        <p:nvCxnSpPr>
          <p:cNvPr id="37" name="Straight Connector 36"/>
          <p:cNvCxnSpPr/>
          <p:nvPr/>
        </p:nvCxnSpPr>
        <p:spPr>
          <a:xfrm flipV="1">
            <a:off x="5902082" y="3402208"/>
            <a:ext cx="53578" cy="1"/>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5474683" y="3402207"/>
            <a:ext cx="53578" cy="1"/>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5" name="Round Same Side Corner Rectangle 54">
            <a:extLst>
              <a:ext uri="{FF2B5EF4-FFF2-40B4-BE49-F238E27FC236}">
                <a16:creationId xmlns:a16="http://schemas.microsoft.com/office/drawing/2014/main" id="{66CBBFB6-5F7A-9C41-A4C9-71E70976E452}"/>
              </a:ext>
            </a:extLst>
          </p:cNvPr>
          <p:cNvSpPr/>
          <p:nvPr/>
        </p:nvSpPr>
        <p:spPr>
          <a:xfrm rot="16200000">
            <a:off x="5464477" y="3051959"/>
            <a:ext cx="735791" cy="695312"/>
          </a:xfrm>
          <a:prstGeom prst="round2SameRect">
            <a:avLst/>
          </a:prstGeom>
          <a:solidFill>
            <a:srgbClr val="FFD966">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defTabSz="457200">
              <a:defRPr sz="1200">
                <a:solidFill>
                  <a:schemeClr val="lt1"/>
                </a:solidFill>
                <a:latin typeface="+mn-lt"/>
                <a:ea typeface="+mn-ea"/>
                <a:cs typeface="+mn-cs"/>
                <a:sym typeface="Helvetica"/>
              </a:defRPr>
            </a:lvl1pPr>
            <a:lvl2pPr indent="228600" defTabSz="457200">
              <a:defRPr sz="1200">
                <a:solidFill>
                  <a:schemeClr val="lt1"/>
                </a:solidFill>
                <a:latin typeface="+mn-lt"/>
                <a:ea typeface="+mn-ea"/>
                <a:cs typeface="+mn-cs"/>
                <a:sym typeface="Helvetica"/>
              </a:defRPr>
            </a:lvl2pPr>
            <a:lvl3pPr indent="457200" defTabSz="457200">
              <a:defRPr sz="1200">
                <a:solidFill>
                  <a:schemeClr val="lt1"/>
                </a:solidFill>
                <a:latin typeface="+mn-lt"/>
                <a:ea typeface="+mn-ea"/>
                <a:cs typeface="+mn-cs"/>
                <a:sym typeface="Helvetica"/>
              </a:defRPr>
            </a:lvl3pPr>
            <a:lvl4pPr indent="685800" defTabSz="457200">
              <a:defRPr sz="1200">
                <a:solidFill>
                  <a:schemeClr val="lt1"/>
                </a:solidFill>
                <a:latin typeface="+mn-lt"/>
                <a:ea typeface="+mn-ea"/>
                <a:cs typeface="+mn-cs"/>
                <a:sym typeface="Helvetica"/>
              </a:defRPr>
            </a:lvl4pPr>
            <a:lvl5pPr indent="914400" defTabSz="457200">
              <a:defRPr sz="1200">
                <a:solidFill>
                  <a:schemeClr val="lt1"/>
                </a:solidFill>
                <a:latin typeface="+mn-lt"/>
                <a:ea typeface="+mn-ea"/>
                <a:cs typeface="+mn-cs"/>
                <a:sym typeface="Helvetica"/>
              </a:defRPr>
            </a:lvl5pPr>
            <a:lvl6pPr indent="1143000" defTabSz="457200">
              <a:defRPr sz="1200">
                <a:solidFill>
                  <a:schemeClr val="lt1"/>
                </a:solidFill>
                <a:latin typeface="+mn-lt"/>
                <a:ea typeface="+mn-ea"/>
                <a:cs typeface="+mn-cs"/>
                <a:sym typeface="Helvetica"/>
              </a:defRPr>
            </a:lvl6pPr>
            <a:lvl7pPr indent="1371600" defTabSz="457200">
              <a:defRPr sz="1200">
                <a:solidFill>
                  <a:schemeClr val="lt1"/>
                </a:solidFill>
                <a:latin typeface="+mn-lt"/>
                <a:ea typeface="+mn-ea"/>
                <a:cs typeface="+mn-cs"/>
                <a:sym typeface="Helvetica"/>
              </a:defRPr>
            </a:lvl7pPr>
            <a:lvl8pPr indent="1600200" defTabSz="457200">
              <a:defRPr sz="1200">
                <a:solidFill>
                  <a:schemeClr val="lt1"/>
                </a:solidFill>
                <a:latin typeface="+mn-lt"/>
                <a:ea typeface="+mn-ea"/>
                <a:cs typeface="+mn-cs"/>
                <a:sym typeface="Helvetica"/>
              </a:defRPr>
            </a:lvl8pPr>
            <a:lvl9pPr indent="1828800" defTabSz="457200">
              <a:defRPr sz="1200">
                <a:solidFill>
                  <a:schemeClr val="lt1"/>
                </a:solidFill>
                <a:latin typeface="+mn-lt"/>
                <a:ea typeface="+mn-ea"/>
                <a:cs typeface="+mn-cs"/>
                <a:sym typeface="Helvetica"/>
              </a:defRPr>
            </a:lvl9pPr>
          </a:lstStyle>
          <a:p>
            <a:pPr algn="ctr"/>
            <a:endParaRPr lang="en-US" sz="844"/>
          </a:p>
        </p:txBody>
      </p:sp>
      <p:sp>
        <p:nvSpPr>
          <p:cNvPr id="41" name="Rectangle 40"/>
          <p:cNvSpPr/>
          <p:nvPr/>
        </p:nvSpPr>
        <p:spPr>
          <a:xfrm>
            <a:off x="6350795" y="3000371"/>
            <a:ext cx="857251" cy="803672"/>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p>
        </p:txBody>
      </p:sp>
      <p:sp>
        <p:nvSpPr>
          <p:cNvPr id="42" name="Round Same Side Corner Rectangle 41"/>
          <p:cNvSpPr/>
          <p:nvPr/>
        </p:nvSpPr>
        <p:spPr>
          <a:xfrm rot="16200000">
            <a:off x="5536503" y="2962960"/>
            <a:ext cx="750095" cy="878493"/>
          </a:xfrm>
          <a:prstGeom prst="round2Same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p>
        </p:txBody>
      </p:sp>
      <p:sp>
        <p:nvSpPr>
          <p:cNvPr id="48" name="Rectangle 47"/>
          <p:cNvSpPr/>
          <p:nvPr/>
        </p:nvSpPr>
        <p:spPr>
          <a:xfrm>
            <a:off x="5472304" y="3000371"/>
            <a:ext cx="878491" cy="803672"/>
          </a:xfrm>
          <a:prstGeom prst="rect">
            <a:avLst/>
          </a:prstGeom>
          <a:solidFill>
            <a:srgbClr val="FFA31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solidFill>
                <a:schemeClr val="tx1"/>
              </a:solidFill>
            </a:endParaRPr>
          </a:p>
        </p:txBody>
      </p:sp>
      <p:sp>
        <p:nvSpPr>
          <p:cNvPr id="43" name="Hexagon 42"/>
          <p:cNvSpPr/>
          <p:nvPr/>
        </p:nvSpPr>
        <p:spPr>
          <a:xfrm rot="5400000">
            <a:off x="6029326" y="3262278"/>
            <a:ext cx="642938" cy="279859"/>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p>
        </p:txBody>
      </p:sp>
      <p:cxnSp>
        <p:nvCxnSpPr>
          <p:cNvPr id="44" name="Straight Connector 43"/>
          <p:cNvCxnSpPr/>
          <p:nvPr/>
        </p:nvCxnSpPr>
        <p:spPr>
          <a:xfrm>
            <a:off x="6210866" y="3402203"/>
            <a:ext cx="279859" cy="4"/>
          </a:xfrm>
          <a:prstGeom prst="line">
            <a:avLst/>
          </a:prstGeom>
          <a:ln w="952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706229" y="3000374"/>
            <a:ext cx="4179094" cy="803672"/>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p>
        </p:txBody>
      </p:sp>
      <p:sp>
        <p:nvSpPr>
          <p:cNvPr id="24" name="Hexagon 23"/>
          <p:cNvSpPr/>
          <p:nvPr/>
        </p:nvSpPr>
        <p:spPr>
          <a:xfrm rot="5400000">
            <a:off x="4563854" y="3262281"/>
            <a:ext cx="642938" cy="279859"/>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p>
        </p:txBody>
      </p:sp>
      <p:sp>
        <p:nvSpPr>
          <p:cNvPr id="26" name="Oval 25"/>
          <p:cNvSpPr/>
          <p:nvPr/>
        </p:nvSpPr>
        <p:spPr>
          <a:xfrm>
            <a:off x="3545870" y="3348632"/>
            <a:ext cx="107156" cy="10715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p>
        </p:txBody>
      </p:sp>
      <p:sp>
        <p:nvSpPr>
          <p:cNvPr id="10" name="Left Brace 9"/>
          <p:cNvSpPr/>
          <p:nvPr/>
        </p:nvSpPr>
        <p:spPr>
          <a:xfrm rot="16200000" flipV="1">
            <a:off x="2514238" y="2129477"/>
            <a:ext cx="563076" cy="4179093"/>
          </a:xfrm>
          <a:prstGeom prst="leftBrace">
            <a:avLst/>
          </a:prstGeom>
          <a:noFill/>
          <a:ln w="57150">
            <a:solidFill>
              <a:srgbClr val="9030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84"/>
          </a:p>
        </p:txBody>
      </p:sp>
      <p:sp>
        <p:nvSpPr>
          <p:cNvPr id="35" name="Left Brace 34"/>
          <p:cNvSpPr/>
          <p:nvPr/>
        </p:nvSpPr>
        <p:spPr>
          <a:xfrm rot="5400000">
            <a:off x="6096381" y="1754758"/>
            <a:ext cx="488023" cy="1735308"/>
          </a:xfrm>
          <a:prstGeom prst="leftBrace">
            <a:avLst/>
          </a:prstGeom>
          <a:noFill/>
          <a:ln w="57150">
            <a:solidFill>
              <a:srgbClr val="9030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84"/>
          </a:p>
        </p:txBody>
      </p:sp>
      <p:sp>
        <p:nvSpPr>
          <p:cNvPr id="47" name="TextBox 46"/>
          <p:cNvSpPr txBox="1"/>
          <p:nvPr/>
        </p:nvSpPr>
        <p:spPr>
          <a:xfrm>
            <a:off x="5435598" y="1573595"/>
            <a:ext cx="1821656" cy="830997"/>
          </a:xfrm>
          <a:prstGeom prst="rect">
            <a:avLst/>
          </a:prstGeom>
          <a:noFill/>
        </p:spPr>
        <p:txBody>
          <a:bodyPr wrap="square" rtlCol="0">
            <a:spAutoFit/>
          </a:bodyPr>
          <a:lstStyle/>
          <a:p>
            <a:pPr algn="ctr"/>
            <a:r>
              <a:rPr lang="en-US" sz="2400" dirty="0" err="1" smtClean="0"/>
              <a:t>Juul</a:t>
            </a:r>
            <a:r>
              <a:rPr lang="en-US" sz="2400" dirty="0" smtClean="0"/>
              <a:t> pod</a:t>
            </a:r>
            <a:endParaRPr lang="en-US" sz="2400" dirty="0"/>
          </a:p>
          <a:p>
            <a:pPr algn="ctr"/>
            <a:r>
              <a:rPr lang="en-US" sz="2400" dirty="0"/>
              <a:t>Cartridge</a:t>
            </a:r>
          </a:p>
        </p:txBody>
      </p:sp>
      <p:sp>
        <p:nvSpPr>
          <p:cNvPr id="49" name="TextBox 48"/>
          <p:cNvSpPr txBox="1"/>
          <p:nvPr/>
        </p:nvSpPr>
        <p:spPr>
          <a:xfrm>
            <a:off x="1275753" y="4795241"/>
            <a:ext cx="3024309" cy="1200329"/>
          </a:xfrm>
          <a:prstGeom prst="rect">
            <a:avLst/>
          </a:prstGeom>
          <a:noFill/>
        </p:spPr>
        <p:txBody>
          <a:bodyPr wrap="square" rtlCol="0">
            <a:spAutoFit/>
          </a:bodyPr>
          <a:lstStyle/>
          <a:p>
            <a:pPr algn="ctr"/>
            <a:r>
              <a:rPr lang="en-US" sz="2400" dirty="0"/>
              <a:t>Device with Rechargeable </a:t>
            </a:r>
          </a:p>
          <a:p>
            <a:pPr algn="ctr"/>
            <a:r>
              <a:rPr lang="en-US" sz="2400" dirty="0"/>
              <a:t>Battery</a:t>
            </a:r>
          </a:p>
        </p:txBody>
      </p:sp>
      <p:cxnSp>
        <p:nvCxnSpPr>
          <p:cNvPr id="50" name="Straight Arrow Connector 49"/>
          <p:cNvCxnSpPr/>
          <p:nvPr/>
        </p:nvCxnSpPr>
        <p:spPr>
          <a:xfrm flipH="1" flipV="1">
            <a:off x="6047251" y="3785699"/>
            <a:ext cx="573814" cy="433324"/>
          </a:xfrm>
          <a:prstGeom prst="straightConnector1">
            <a:avLst/>
          </a:prstGeom>
          <a:ln w="57150">
            <a:solidFill>
              <a:srgbClr val="903020"/>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4418454" y="5552443"/>
            <a:ext cx="2338765" cy="461665"/>
          </a:xfrm>
          <a:prstGeom prst="rect">
            <a:avLst/>
          </a:prstGeom>
          <a:noFill/>
        </p:spPr>
        <p:txBody>
          <a:bodyPr wrap="square" rtlCol="0">
            <a:spAutoFit/>
          </a:bodyPr>
          <a:lstStyle/>
          <a:p>
            <a:pPr algn="ctr"/>
            <a:r>
              <a:rPr lang="en-US" sz="2400" dirty="0" err="1" smtClean="0"/>
              <a:t>Juul</a:t>
            </a:r>
            <a:r>
              <a:rPr lang="en-US" sz="2400" dirty="0" smtClean="0"/>
              <a:t> pod </a:t>
            </a:r>
            <a:r>
              <a:rPr lang="en-US" sz="2400" dirty="0"/>
              <a:t>Cover</a:t>
            </a:r>
          </a:p>
        </p:txBody>
      </p:sp>
      <p:sp>
        <p:nvSpPr>
          <p:cNvPr id="52" name="TextBox 51"/>
          <p:cNvSpPr txBox="1"/>
          <p:nvPr/>
        </p:nvSpPr>
        <p:spPr>
          <a:xfrm>
            <a:off x="6142320" y="4177374"/>
            <a:ext cx="2925480" cy="1200329"/>
          </a:xfrm>
          <a:prstGeom prst="rect">
            <a:avLst/>
          </a:prstGeom>
          <a:noFill/>
        </p:spPr>
        <p:txBody>
          <a:bodyPr wrap="square" rtlCol="0">
            <a:spAutoFit/>
          </a:bodyPr>
          <a:lstStyle/>
          <a:p>
            <a:pPr algn="l"/>
            <a:r>
              <a:rPr lang="en-US" sz="2400" dirty="0"/>
              <a:t>Outer </a:t>
            </a:r>
            <a:r>
              <a:rPr lang="en-US" sz="2400" dirty="0" smtClean="0"/>
              <a:t>Shell -contains                e-juice </a:t>
            </a:r>
            <a:r>
              <a:rPr lang="en-US" sz="2400" dirty="0"/>
              <a:t>/ liquid with </a:t>
            </a:r>
            <a:r>
              <a:rPr lang="en-US" sz="2400" dirty="0">
                <a:solidFill>
                  <a:srgbClr val="903020"/>
                </a:solidFill>
              </a:rPr>
              <a:t>NICOTINE!</a:t>
            </a:r>
          </a:p>
        </p:txBody>
      </p:sp>
      <p:cxnSp>
        <p:nvCxnSpPr>
          <p:cNvPr id="39" name="Straight Arrow Connector 38"/>
          <p:cNvCxnSpPr/>
          <p:nvPr/>
        </p:nvCxnSpPr>
        <p:spPr>
          <a:xfrm flipV="1">
            <a:off x="5706564" y="3534093"/>
            <a:ext cx="9806" cy="2104707"/>
          </a:xfrm>
          <a:prstGeom prst="straightConnector1">
            <a:avLst/>
          </a:prstGeom>
          <a:ln w="57150">
            <a:solidFill>
              <a:srgbClr val="90302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0866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9"/>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fade">
                                      <p:cBhvr>
                                        <p:cTn id="48" dur="500"/>
                                        <p:tgtEl>
                                          <p:spTgt spid="4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500"/>
                                        <p:tgtEl>
                                          <p:spTgt spid="3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7"/>
                                        </p:tgtEl>
                                        <p:attrNameLst>
                                          <p:attrName>style.visibility</p:attrName>
                                        </p:attrNameLst>
                                      </p:cBhvr>
                                      <p:to>
                                        <p:strVal val="visible"/>
                                      </p:to>
                                    </p:set>
                                    <p:animEffect transition="in" filter="fade">
                                      <p:cBhvr>
                                        <p:cTn id="56" dur="500"/>
                                        <p:tgtEl>
                                          <p:spTgt spid="47"/>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4"/>
                                        </p:tgtEl>
                                        <p:attrNameLst>
                                          <p:attrName>style.visibility</p:attrName>
                                        </p:attrNameLst>
                                      </p:cBhvr>
                                      <p:to>
                                        <p:strVal val="visible"/>
                                      </p:to>
                                    </p:set>
                                  </p:childTnLst>
                                </p:cTn>
                              </p:par>
                              <p:par>
                                <p:cTn id="69" presetID="10" presetClass="entr" presetSubtype="0" fill="hold" nodeType="with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500"/>
                                        <p:tgtEl>
                                          <p:spTgt spid="3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1"/>
                                        </p:tgtEl>
                                        <p:attrNameLst>
                                          <p:attrName>style.visibility</p:attrName>
                                        </p:attrNameLst>
                                      </p:cBhvr>
                                      <p:to>
                                        <p:strVal val="visible"/>
                                      </p:to>
                                    </p:set>
                                    <p:animEffect transition="in" filter="fade">
                                      <p:cBhvr>
                                        <p:cTn id="74" dur="500"/>
                                        <p:tgtEl>
                                          <p:spTgt spid="5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xit" presetSubtype="4" fill="hold" grpId="1" nodeType="clickEffect">
                                  <p:stCondLst>
                                    <p:cond delay="0"/>
                                  </p:stCondLst>
                                  <p:childTnLst>
                                    <p:animEffect transition="out" filter="wipe(down)">
                                      <p:cBhvr>
                                        <p:cTn id="78" dur="500"/>
                                        <p:tgtEl>
                                          <p:spTgt spid="41"/>
                                        </p:tgtEl>
                                      </p:cBhvr>
                                    </p:animEffect>
                                    <p:set>
                                      <p:cBhvr>
                                        <p:cTn id="79" dur="1" fill="hold">
                                          <p:stCondLst>
                                            <p:cond delay="499"/>
                                          </p:stCondLst>
                                        </p:cTn>
                                        <p:tgtEl>
                                          <p:spTgt spid="41"/>
                                        </p:tgtEl>
                                        <p:attrNameLst>
                                          <p:attrName>style.visibility</p:attrName>
                                        </p:attrNameLst>
                                      </p:cBhvr>
                                      <p:to>
                                        <p:strVal val="hidden"/>
                                      </p:to>
                                    </p:set>
                                  </p:childTnLst>
                                </p:cTn>
                              </p:par>
                              <p:par>
                                <p:cTn id="80" presetID="22" presetClass="exit" presetSubtype="4" fill="hold" grpId="1" nodeType="withEffect">
                                  <p:stCondLst>
                                    <p:cond delay="0"/>
                                  </p:stCondLst>
                                  <p:childTnLst>
                                    <p:animEffect transition="out" filter="wipe(down)">
                                      <p:cBhvr>
                                        <p:cTn id="81" dur="500"/>
                                        <p:tgtEl>
                                          <p:spTgt spid="42"/>
                                        </p:tgtEl>
                                      </p:cBhvr>
                                    </p:animEffect>
                                    <p:set>
                                      <p:cBhvr>
                                        <p:cTn id="82" dur="1" fill="hold">
                                          <p:stCondLst>
                                            <p:cond delay="499"/>
                                          </p:stCondLst>
                                        </p:cTn>
                                        <p:tgtEl>
                                          <p:spTgt spid="42"/>
                                        </p:tgtEl>
                                        <p:attrNameLst>
                                          <p:attrName>style.visibility</p:attrName>
                                        </p:attrNameLst>
                                      </p:cBhvr>
                                      <p:to>
                                        <p:strVal val="hidden"/>
                                      </p:to>
                                    </p:set>
                                  </p:childTnLst>
                                </p:cTn>
                              </p:par>
                              <p:par>
                                <p:cTn id="83" presetID="22" presetClass="exit" presetSubtype="4" fill="hold" grpId="1" nodeType="withEffect">
                                  <p:stCondLst>
                                    <p:cond delay="0"/>
                                  </p:stCondLst>
                                  <p:childTnLst>
                                    <p:animEffect transition="out" filter="wipe(down)">
                                      <p:cBhvr>
                                        <p:cTn id="84" dur="500"/>
                                        <p:tgtEl>
                                          <p:spTgt spid="48"/>
                                        </p:tgtEl>
                                      </p:cBhvr>
                                    </p:animEffect>
                                    <p:set>
                                      <p:cBhvr>
                                        <p:cTn id="85" dur="1" fill="hold">
                                          <p:stCondLst>
                                            <p:cond delay="499"/>
                                          </p:stCondLst>
                                        </p:cTn>
                                        <p:tgtEl>
                                          <p:spTgt spid="48"/>
                                        </p:tgtEl>
                                        <p:attrNameLst>
                                          <p:attrName>style.visibility</p:attrName>
                                        </p:attrNameLst>
                                      </p:cBhvr>
                                      <p:to>
                                        <p:strVal val="hidden"/>
                                      </p:to>
                                    </p:set>
                                  </p:childTnLst>
                                </p:cTn>
                              </p:par>
                              <p:par>
                                <p:cTn id="86" presetID="22" presetClass="exit" presetSubtype="4" fill="hold" grpId="1" nodeType="withEffect">
                                  <p:stCondLst>
                                    <p:cond delay="0"/>
                                  </p:stCondLst>
                                  <p:childTnLst>
                                    <p:animEffect transition="out" filter="wipe(down)">
                                      <p:cBhvr>
                                        <p:cTn id="87" dur="500"/>
                                        <p:tgtEl>
                                          <p:spTgt spid="43"/>
                                        </p:tgtEl>
                                      </p:cBhvr>
                                    </p:animEffect>
                                    <p:set>
                                      <p:cBhvr>
                                        <p:cTn id="88" dur="1" fill="hold">
                                          <p:stCondLst>
                                            <p:cond delay="499"/>
                                          </p:stCondLst>
                                        </p:cTn>
                                        <p:tgtEl>
                                          <p:spTgt spid="43"/>
                                        </p:tgtEl>
                                        <p:attrNameLst>
                                          <p:attrName>style.visibility</p:attrName>
                                        </p:attrNameLst>
                                      </p:cBhvr>
                                      <p:to>
                                        <p:strVal val="hidden"/>
                                      </p:to>
                                    </p:set>
                                  </p:childTnLst>
                                </p:cTn>
                              </p:par>
                              <p:par>
                                <p:cTn id="89" presetID="22" presetClass="exit" presetSubtype="4" fill="hold" nodeType="withEffect">
                                  <p:stCondLst>
                                    <p:cond delay="0"/>
                                  </p:stCondLst>
                                  <p:childTnLst>
                                    <p:animEffect transition="out" filter="wipe(down)">
                                      <p:cBhvr>
                                        <p:cTn id="90" dur="500"/>
                                        <p:tgtEl>
                                          <p:spTgt spid="44"/>
                                        </p:tgtEl>
                                      </p:cBhvr>
                                    </p:animEffect>
                                    <p:set>
                                      <p:cBhvr>
                                        <p:cTn id="91" dur="1" fill="hold">
                                          <p:stCondLst>
                                            <p:cond delay="499"/>
                                          </p:stCondLst>
                                        </p:cTn>
                                        <p:tgtEl>
                                          <p:spTgt spid="44"/>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39"/>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51"/>
                                        </p:tgtEl>
                                        <p:attrNameLst>
                                          <p:attrName>style.visibility</p:attrName>
                                        </p:attrNameLst>
                                      </p:cBhvr>
                                      <p:to>
                                        <p:strVal val="hidden"/>
                                      </p:to>
                                    </p:set>
                                  </p:childTnLst>
                                </p:cTn>
                              </p:par>
                              <p:par>
                                <p:cTn id="96" presetID="10" presetClass="entr" presetSubtype="0" fill="hold" nodeType="withEffect">
                                  <p:stCondLst>
                                    <p:cond delay="0"/>
                                  </p:stCondLst>
                                  <p:childTnLst>
                                    <p:set>
                                      <p:cBhvr>
                                        <p:cTn id="97" dur="1" fill="hold">
                                          <p:stCondLst>
                                            <p:cond delay="0"/>
                                          </p:stCondLst>
                                        </p:cTn>
                                        <p:tgtEl>
                                          <p:spTgt spid="50"/>
                                        </p:tgtEl>
                                        <p:attrNameLst>
                                          <p:attrName>style.visibility</p:attrName>
                                        </p:attrNameLst>
                                      </p:cBhvr>
                                      <p:to>
                                        <p:strVal val="visible"/>
                                      </p:to>
                                    </p:set>
                                    <p:animEffect transition="in" filter="fade">
                                      <p:cBhvr>
                                        <p:cTn id="98" dur="500"/>
                                        <p:tgtEl>
                                          <p:spTgt spid="50"/>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52"/>
                                        </p:tgtEl>
                                        <p:attrNameLst>
                                          <p:attrName>style.visibility</p:attrName>
                                        </p:attrNameLst>
                                      </p:cBhvr>
                                      <p:to>
                                        <p:strVal val="visible"/>
                                      </p:to>
                                    </p:set>
                                    <p:animEffect transition="in" filter="fade">
                                      <p:cBhvr>
                                        <p:cTn id="10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15" grpId="0" animBg="1"/>
      <p:bldP spid="16" grpId="0" animBg="1"/>
      <p:bldP spid="28" grpId="0" animBg="1"/>
      <p:bldP spid="25" grpId="0" animBg="1"/>
      <p:bldP spid="29" grpId="0" animBg="1"/>
      <p:bldP spid="33" grpId="0" animBg="1"/>
      <p:bldP spid="57" grpId="0" animBg="1"/>
      <p:bldP spid="59" grpId="0" animBg="1"/>
      <p:bldP spid="55" grpId="0" animBg="1"/>
      <p:bldP spid="41" grpId="0" animBg="1"/>
      <p:bldP spid="41" grpId="1" animBg="1"/>
      <p:bldP spid="42" grpId="0" animBg="1"/>
      <p:bldP spid="42" grpId="1" animBg="1"/>
      <p:bldP spid="48" grpId="0" animBg="1"/>
      <p:bldP spid="48" grpId="1" animBg="1"/>
      <p:bldP spid="43" grpId="0" animBg="1"/>
      <p:bldP spid="43" grpId="1" animBg="1"/>
      <p:bldP spid="22" grpId="0" animBg="1"/>
      <p:bldP spid="24" grpId="0" animBg="1"/>
      <p:bldP spid="26" grpId="0" animBg="1"/>
      <p:bldP spid="10" grpId="0" animBg="1"/>
      <p:bldP spid="35" grpId="0" animBg="1"/>
      <p:bldP spid="47" grpId="0"/>
      <p:bldP spid="49" grpId="0"/>
      <p:bldP spid="51" grpId="0"/>
      <p:bldP spid="51" grpId="1"/>
      <p:bldP spid="5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3"/>
          <p:cNvSpPr txBox="1">
            <a:spLocks noGrp="1"/>
          </p:cNvSpPr>
          <p:nvPr>
            <p:ph type="title"/>
          </p:nvPr>
        </p:nvSpPr>
        <p:spPr>
          <a:xfrm>
            <a:off x="0" y="461009"/>
            <a:ext cx="9144000" cy="496284"/>
          </a:xfrm>
          <a:prstGeom prst="rect">
            <a:avLst/>
          </a:prstGeom>
          <a:noFill/>
          <a:ln>
            <a:noFill/>
          </a:ln>
        </p:spPr>
        <p:txBody>
          <a:bodyPr spcFirstLastPara="1" wrap="square" lIns="0" tIns="0" rIns="0" bIns="0" anchor="t" anchorCtr="0">
            <a:noAutofit/>
          </a:bodyPr>
          <a:lstStyle/>
          <a:p>
            <a:pPr marL="0" lvl="0" indent="0" algn="ctr">
              <a:spcBef>
                <a:spcPts val="0"/>
              </a:spcBef>
              <a:spcAft>
                <a:spcPts val="0"/>
              </a:spcAft>
              <a:buNone/>
            </a:pPr>
            <a:r>
              <a:rPr lang="en-US" sz="4000" dirty="0"/>
              <a:t>“JUICE” PODS</a:t>
            </a:r>
            <a:endParaRPr sz="4000" dirty="0"/>
          </a:p>
        </p:txBody>
      </p:sp>
      <p:pic>
        <p:nvPicPr>
          <p:cNvPr id="2" name="Picture 1"/>
          <p:cNvPicPr>
            <a:picLocks noChangeAspect="1"/>
          </p:cNvPicPr>
          <p:nvPr/>
        </p:nvPicPr>
        <p:blipFill rotWithShape="1">
          <a:blip r:embed="rId3"/>
          <a:srcRect t="55210" b="9436"/>
          <a:stretch/>
        </p:blipFill>
        <p:spPr>
          <a:xfrm>
            <a:off x="1614726" y="4420737"/>
            <a:ext cx="6007641" cy="1752600"/>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t="18318" b="44790"/>
          <a:stretch/>
        </p:blipFill>
        <p:spPr>
          <a:xfrm>
            <a:off x="609600" y="1716181"/>
            <a:ext cx="8017894" cy="2440746"/>
          </a:xfrm>
          <a:prstGeom prst="rect">
            <a:avLst/>
          </a:prstGeom>
        </p:spPr>
      </p:pic>
      <p:sp>
        <p:nvSpPr>
          <p:cNvPr id="5" name="TextBox 4"/>
          <p:cNvSpPr txBox="1"/>
          <p:nvPr/>
        </p:nvSpPr>
        <p:spPr>
          <a:xfrm>
            <a:off x="822278" y="3645932"/>
            <a:ext cx="7924800" cy="762000"/>
          </a:xfrm>
          <a:prstGeom prst="rect">
            <a:avLst/>
          </a:prstGeom>
          <a:solidFill>
            <a:schemeClr val="bg1"/>
          </a:solidFill>
        </p:spPr>
        <p:txBody>
          <a:bodyPr wrap="square" rtlCol="0">
            <a:spAutoFit/>
          </a:bodyPr>
          <a:lstStyle/>
          <a:p>
            <a:endParaRPr lang="en-US" dirty="0"/>
          </a:p>
        </p:txBody>
      </p:sp>
      <p:sp>
        <p:nvSpPr>
          <p:cNvPr id="7" name="TextBox 6"/>
          <p:cNvSpPr txBox="1"/>
          <p:nvPr/>
        </p:nvSpPr>
        <p:spPr>
          <a:xfrm>
            <a:off x="838200" y="3657600"/>
            <a:ext cx="1295400" cy="369332"/>
          </a:xfrm>
          <a:prstGeom prst="rect">
            <a:avLst/>
          </a:prstGeom>
          <a:noFill/>
        </p:spPr>
        <p:txBody>
          <a:bodyPr wrap="square" rtlCol="0">
            <a:spAutoFit/>
          </a:bodyPr>
          <a:lstStyle/>
          <a:p>
            <a:pPr algn="ctr"/>
            <a:r>
              <a:rPr lang="en-US" dirty="0" smtClean="0"/>
              <a:t>Cool Mint</a:t>
            </a:r>
            <a:endParaRPr lang="en-US" dirty="0"/>
          </a:p>
        </p:txBody>
      </p:sp>
      <p:sp>
        <p:nvSpPr>
          <p:cNvPr id="9" name="TextBox 8"/>
          <p:cNvSpPr txBox="1"/>
          <p:nvPr/>
        </p:nvSpPr>
        <p:spPr>
          <a:xfrm>
            <a:off x="2895600" y="3657600"/>
            <a:ext cx="1409700" cy="369332"/>
          </a:xfrm>
          <a:prstGeom prst="rect">
            <a:avLst/>
          </a:prstGeom>
          <a:noFill/>
        </p:spPr>
        <p:txBody>
          <a:bodyPr wrap="square" rtlCol="0">
            <a:spAutoFit/>
          </a:bodyPr>
          <a:lstStyle/>
          <a:p>
            <a:pPr algn="ctr"/>
            <a:r>
              <a:rPr lang="en-US" dirty="0" smtClean="0"/>
              <a:t>Fruit Medley</a:t>
            </a:r>
            <a:endParaRPr lang="en-US" dirty="0"/>
          </a:p>
        </p:txBody>
      </p:sp>
      <p:sp>
        <p:nvSpPr>
          <p:cNvPr id="10" name="TextBox 9"/>
          <p:cNvSpPr txBox="1"/>
          <p:nvPr/>
        </p:nvSpPr>
        <p:spPr>
          <a:xfrm>
            <a:off x="4861328" y="3658442"/>
            <a:ext cx="1752600" cy="369332"/>
          </a:xfrm>
          <a:prstGeom prst="rect">
            <a:avLst/>
          </a:prstGeom>
          <a:noFill/>
        </p:spPr>
        <p:txBody>
          <a:bodyPr wrap="square" rtlCol="0">
            <a:spAutoFit/>
          </a:bodyPr>
          <a:lstStyle/>
          <a:p>
            <a:pPr algn="ctr"/>
            <a:r>
              <a:rPr lang="en-US" dirty="0" smtClean="0"/>
              <a:t>Crème Brulee</a:t>
            </a:r>
            <a:endParaRPr lang="en-US" dirty="0"/>
          </a:p>
        </p:txBody>
      </p:sp>
      <p:sp>
        <p:nvSpPr>
          <p:cNvPr id="11" name="TextBox 10"/>
          <p:cNvSpPr txBox="1"/>
          <p:nvPr/>
        </p:nvSpPr>
        <p:spPr>
          <a:xfrm>
            <a:off x="6975795" y="3657600"/>
            <a:ext cx="1711491" cy="369332"/>
          </a:xfrm>
          <a:prstGeom prst="rect">
            <a:avLst/>
          </a:prstGeom>
          <a:noFill/>
        </p:spPr>
        <p:txBody>
          <a:bodyPr wrap="square" rtlCol="0">
            <a:spAutoFit/>
          </a:bodyPr>
          <a:lstStyle/>
          <a:p>
            <a:pPr algn="ctr"/>
            <a:r>
              <a:rPr lang="en-US" dirty="0" smtClean="0"/>
              <a:t>Virginia Tobacco</a:t>
            </a:r>
            <a:endParaRPr lang="en-US" dirty="0"/>
          </a:p>
        </p:txBody>
      </p:sp>
    </p:spTree>
    <p:extLst>
      <p:ext uri="{BB962C8B-B14F-4D97-AF65-F5344CB8AC3E}">
        <p14:creationId xmlns:p14="http://schemas.microsoft.com/office/powerpoint/2010/main" val="2608760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smtClean="0">
                <a:cs typeface="Arial" panose="020B0604020202020204" pitchFamily="34" charset="0"/>
              </a:rPr>
              <a:t>Objectives</a:t>
            </a:r>
            <a:endParaRPr lang="en-US" sz="4000" dirty="0">
              <a:cs typeface="Arial" panose="020B0604020202020204" pitchFamily="34" charset="0"/>
            </a:endParaRPr>
          </a:p>
        </p:txBody>
      </p:sp>
      <p:sp>
        <p:nvSpPr>
          <p:cNvPr id="3" name="Text Placeholder 2"/>
          <p:cNvSpPr>
            <a:spLocks noGrp="1"/>
          </p:cNvSpPr>
          <p:nvPr>
            <p:ph type="body" idx="1"/>
          </p:nvPr>
        </p:nvSpPr>
        <p:spPr/>
        <p:txBody>
          <a:bodyPr/>
          <a:lstStyle/>
          <a:p>
            <a:pPr marL="285750" indent="-285750">
              <a:buFont typeface="Arial" panose="020B0604020202020204" pitchFamily="34" charset="0"/>
              <a:buChar char="•"/>
            </a:pPr>
            <a:r>
              <a:rPr lang="en-US" sz="3200" dirty="0" smtClean="0">
                <a:cs typeface="Arial" panose="020B0604020202020204" pitchFamily="34" charset="0"/>
              </a:rPr>
              <a:t>E-Cigarette </a:t>
            </a:r>
            <a:r>
              <a:rPr lang="en-US" sz="3200" dirty="0" smtClean="0">
                <a:cs typeface="Arial" panose="020B0604020202020204" pitchFamily="34" charset="0"/>
              </a:rPr>
              <a:t>Basics</a:t>
            </a:r>
          </a:p>
          <a:p>
            <a:pPr marL="285750" indent="-285750">
              <a:buFont typeface="Arial" panose="020B0604020202020204" pitchFamily="34" charset="0"/>
              <a:buChar char="•"/>
            </a:pPr>
            <a:r>
              <a:rPr lang="en-US" sz="3200" dirty="0" smtClean="0">
                <a:cs typeface="Arial" panose="020B0604020202020204" pitchFamily="34" charset="0"/>
              </a:rPr>
              <a:t>Public Health Effects and Concerns</a:t>
            </a:r>
          </a:p>
          <a:p>
            <a:pPr marL="285750" indent="-285750">
              <a:buFont typeface="Arial" panose="020B0604020202020204" pitchFamily="34" charset="0"/>
              <a:buChar char="•"/>
            </a:pPr>
            <a:r>
              <a:rPr lang="en-US" sz="3200" dirty="0" smtClean="0">
                <a:cs typeface="Arial" panose="020B0604020202020204" pitchFamily="34" charset="0"/>
              </a:rPr>
              <a:t>Introduction to the JUUL E-Cigarette</a:t>
            </a:r>
          </a:p>
          <a:p>
            <a:pPr marL="285750" indent="-285750">
              <a:buFont typeface="Arial" panose="020B0604020202020204" pitchFamily="34" charset="0"/>
              <a:buChar char="•"/>
            </a:pPr>
            <a:r>
              <a:rPr lang="en-US" sz="3200" dirty="0" smtClean="0">
                <a:cs typeface="Arial" panose="020B0604020202020204" pitchFamily="34" charset="0"/>
              </a:rPr>
              <a:t>Targeted Marketing</a:t>
            </a:r>
          </a:p>
          <a:p>
            <a:pPr marL="285750" indent="-285750">
              <a:buFont typeface="Arial" panose="020B0604020202020204" pitchFamily="34" charset="0"/>
              <a:buChar char="•"/>
            </a:pPr>
            <a:r>
              <a:rPr lang="en-US" sz="3200" dirty="0" smtClean="0">
                <a:cs typeface="Arial" panose="020B0604020202020204" pitchFamily="34" charset="0"/>
              </a:rPr>
              <a:t>Regulation </a:t>
            </a:r>
          </a:p>
          <a:p>
            <a:pPr marL="285750" indent="-285750">
              <a:buFont typeface="Arial" panose="020B0604020202020204" pitchFamily="34" charset="0"/>
              <a:buChar char="•"/>
            </a:pPr>
            <a:r>
              <a:rPr lang="en-US" sz="3200" dirty="0" smtClean="0">
                <a:cs typeface="Arial" panose="020B0604020202020204" pitchFamily="34" charset="0"/>
              </a:rPr>
              <a:t>Implications for Community Work</a:t>
            </a:r>
          </a:p>
          <a:p>
            <a:endParaRPr lang="en-US" sz="3200" dirty="0" smtClean="0">
              <a:cs typeface="Arial" panose="020B0604020202020204" pitchFamily="34" charset="0"/>
            </a:endParaRPr>
          </a:p>
        </p:txBody>
      </p:sp>
    </p:spTree>
    <p:extLst>
      <p:ext uri="{BB962C8B-B14F-4D97-AF65-F5344CB8AC3E}">
        <p14:creationId xmlns:p14="http://schemas.microsoft.com/office/powerpoint/2010/main" val="31958471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smtClean="0">
                <a:cs typeface="Arial" panose="020B0604020202020204" pitchFamily="34" charset="0"/>
              </a:rPr>
              <a:t>Juul Flavorings</a:t>
            </a:r>
            <a:endParaRPr lang="en-US" sz="4000" dirty="0">
              <a:cs typeface="Arial" panose="020B0604020202020204" pitchFamily="34" charset="0"/>
            </a:endParaRPr>
          </a:p>
        </p:txBody>
      </p:sp>
      <p:sp>
        <p:nvSpPr>
          <p:cNvPr id="7" name="TextBox 6"/>
          <p:cNvSpPr txBox="1"/>
          <p:nvPr/>
        </p:nvSpPr>
        <p:spPr>
          <a:xfrm>
            <a:off x="152400" y="1828800"/>
            <a:ext cx="5777552" cy="4154984"/>
          </a:xfrm>
          <a:prstGeom prst="rect">
            <a:avLst/>
          </a:prstGeom>
          <a:noFill/>
        </p:spPr>
        <p:txBody>
          <a:bodyPr wrap="square" rtlCol="0">
            <a:spAutoFit/>
          </a:bodyPr>
          <a:lstStyle/>
          <a:p>
            <a:pPr marL="342900" indent="-342900">
              <a:buFont typeface="Arial" panose="020B0604020202020204" pitchFamily="34" charset="0"/>
              <a:buChar char="•"/>
            </a:pPr>
            <a:r>
              <a:rPr lang="en-US" sz="2200" dirty="0" smtClean="0">
                <a:latin typeface="Century Gothic" panose="020B0502020202020204" pitchFamily="34" charset="0"/>
                <a:cs typeface="Arial" panose="020B0604020202020204" pitchFamily="34" charset="0"/>
              </a:rPr>
              <a:t>Flavors make it easier to start smoking or vaping and harder to quit.</a:t>
            </a:r>
            <a:endParaRPr lang="en-US" sz="2200" dirty="0">
              <a:latin typeface="Century Gothic" panose="020B0502020202020204" pitchFamily="34" charset="0"/>
              <a:cs typeface="Arial" panose="020B0604020202020204" pitchFamily="34" charset="0"/>
            </a:endParaRPr>
          </a:p>
          <a:p>
            <a:pPr marL="342900" indent="-342900">
              <a:buFont typeface="Arial" panose="020B0604020202020204" pitchFamily="34" charset="0"/>
              <a:buChar char="•"/>
            </a:pPr>
            <a:endParaRPr lang="en-US" sz="2200" dirty="0" smtClean="0">
              <a:latin typeface="Century Gothic" panose="020B0502020202020204" pitchFamily="34" charset="0"/>
              <a:cs typeface="Arial" panose="020B0604020202020204" pitchFamily="34" charset="0"/>
            </a:endParaRPr>
          </a:p>
          <a:p>
            <a:pPr marL="342900" indent="-342900">
              <a:buFont typeface="Arial" panose="020B0604020202020204" pitchFamily="34" charset="0"/>
              <a:buChar char="•"/>
            </a:pPr>
            <a:r>
              <a:rPr lang="en-US" sz="2200" dirty="0" smtClean="0">
                <a:latin typeface="Century Gothic" panose="020B0502020202020204" pitchFamily="34" charset="0"/>
                <a:cs typeface="Arial" panose="020B0604020202020204" pitchFamily="34" charset="0"/>
              </a:rPr>
              <a:t>E-liquid flavors contain propylene glycol, glycerol and benzoic acid</a:t>
            </a:r>
          </a:p>
          <a:p>
            <a:endParaRPr lang="en-US" sz="2200" dirty="0" smtClean="0">
              <a:latin typeface="Century Gothic" panose="020B0502020202020204" pitchFamily="34" charset="0"/>
              <a:cs typeface="Arial" panose="020B0604020202020204" pitchFamily="34" charset="0"/>
            </a:endParaRPr>
          </a:p>
          <a:p>
            <a:pPr marL="342900" indent="-342900">
              <a:buFont typeface="Arial" panose="020B0604020202020204" pitchFamily="34" charset="0"/>
              <a:buChar char="•"/>
            </a:pPr>
            <a:r>
              <a:rPr lang="en-US" sz="2200" dirty="0" smtClean="0">
                <a:latin typeface="Century Gothic" panose="020B0502020202020204" pitchFamily="34" charset="0"/>
                <a:cs typeface="Arial" panose="020B0604020202020204" pitchFamily="34" charset="0"/>
              </a:rPr>
              <a:t>More young people are using flavored products.</a:t>
            </a:r>
          </a:p>
          <a:p>
            <a:pPr marL="342900" indent="-342900">
              <a:buFont typeface="Arial" panose="020B0604020202020204" pitchFamily="34" charset="0"/>
              <a:buChar char="•"/>
            </a:pPr>
            <a:endParaRPr lang="en-US" sz="2200" dirty="0">
              <a:latin typeface="Century Gothic" panose="020B0502020202020204" pitchFamily="34" charset="0"/>
              <a:cs typeface="Arial" panose="020B0604020202020204" pitchFamily="34" charset="0"/>
            </a:endParaRPr>
          </a:p>
          <a:p>
            <a:pPr marL="342900" indent="-342900">
              <a:buFont typeface="Arial" panose="020B0604020202020204" pitchFamily="34" charset="0"/>
              <a:buChar char="•"/>
            </a:pPr>
            <a:r>
              <a:rPr lang="en-US" sz="2200" dirty="0" smtClean="0">
                <a:latin typeface="Century Gothic" panose="020B0502020202020204" pitchFamily="34" charset="0"/>
                <a:cs typeface="Arial" panose="020B0604020202020204" pitchFamily="34" charset="0"/>
              </a:rPr>
              <a:t>Some chemical additives in flavorings like vanilla, cinnamon, cherry or butter cause adverse health effects.</a:t>
            </a:r>
            <a:endParaRPr lang="en-US" sz="2200" dirty="0">
              <a:latin typeface="Century Gothic" panose="020B0502020202020204" pitchFamily="34" charset="0"/>
              <a:cs typeface="Arial" panose="020B0604020202020204" pitchFamily="34"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943600" y="2209800"/>
            <a:ext cx="2971800" cy="2971800"/>
          </a:xfrm>
          <a:prstGeom prst="rect">
            <a:avLst/>
          </a:prstGeom>
        </p:spPr>
      </p:pic>
    </p:spTree>
    <p:extLst>
      <p:ext uri="{BB962C8B-B14F-4D97-AF65-F5344CB8AC3E}">
        <p14:creationId xmlns:p14="http://schemas.microsoft.com/office/powerpoint/2010/main" val="14449088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hape 148"/>
          <p:cNvSpPr/>
          <p:nvPr/>
        </p:nvSpPr>
        <p:spPr>
          <a:xfrm>
            <a:off x="0" y="422391"/>
            <a:ext cx="9144000" cy="608099"/>
          </a:xfrm>
          <a:prstGeom prst="rect">
            <a:avLst/>
          </a:prstGeom>
          <a:ln w="12700">
            <a:round/>
          </a:ln>
          <a:extLst>
            <a:ext uri="{C572A759-6A51-4108-AA02-DFA0A04FC94B}">
              <ma14:wrappingTextBoxFlag xmlns="" xmlns:ma14="http://schemas.microsoft.com/office/mac/drawingml/2011/main" val="1"/>
            </a:ext>
          </a:extLst>
        </p:spPr>
        <p:txBody>
          <a:bodyPr wrap="square" lIns="26789" tIns="26789" rIns="26789" bIns="26789">
            <a:spAutoFit/>
          </a:bodyPr>
          <a:lstStyle>
            <a:lvl1pPr defTabSz="1295400">
              <a:lnSpc>
                <a:spcPct val="90000"/>
              </a:lnSpc>
              <a:buClr>
                <a:srgbClr val="FF2600"/>
              </a:buClr>
              <a:buFont typeface="Arial"/>
              <a:defRPr sz="6200">
                <a:solidFill>
                  <a:srgbClr val="FFFFFF"/>
                </a:solidFill>
                <a:uFill>
                  <a:solidFill/>
                </a:uFill>
              </a:defRPr>
            </a:lvl1pPr>
          </a:lstStyle>
          <a:p>
            <a:pPr lvl="0" algn="ctr">
              <a:defRPr sz="1800">
                <a:solidFill>
                  <a:srgbClr val="000000"/>
                </a:solidFill>
                <a:uFillTx/>
              </a:defRPr>
            </a:pPr>
            <a:r>
              <a:rPr lang="en-US" sz="4000" dirty="0">
                <a:solidFill>
                  <a:schemeClr val="tx1"/>
                </a:solidFill>
                <a:latin typeface="Century Gothic" panose="020B0502020202020204" pitchFamily="34" charset="0"/>
                <a:ea typeface="Arial" charset="0"/>
                <a:cs typeface="Arial" charset="0"/>
              </a:rPr>
              <a:t>Not Really an Alternative</a:t>
            </a:r>
            <a:endParaRPr sz="4000" dirty="0">
              <a:solidFill>
                <a:schemeClr val="tx1"/>
              </a:solidFill>
              <a:latin typeface="Century Gothic" panose="020B0502020202020204" pitchFamily="34" charset="0"/>
              <a:ea typeface="Arial" charset="0"/>
              <a:cs typeface="Arial" charset="0"/>
            </a:endParaRPr>
          </a:p>
        </p:txBody>
      </p:sp>
      <p:grpSp>
        <p:nvGrpSpPr>
          <p:cNvPr id="22" name="Group 21">
            <a:extLst>
              <a:ext uri="{FF2B5EF4-FFF2-40B4-BE49-F238E27FC236}">
                <a16:creationId xmlns:a16="http://schemas.microsoft.com/office/drawing/2014/main" id="{223BCE5D-6AF6-A745-A210-018F93DA4F8D}"/>
              </a:ext>
            </a:extLst>
          </p:cNvPr>
          <p:cNvGrpSpPr/>
          <p:nvPr/>
        </p:nvGrpSpPr>
        <p:grpSpPr>
          <a:xfrm>
            <a:off x="803671" y="1450590"/>
            <a:ext cx="7153426" cy="4932043"/>
            <a:chOff x="1160780" y="1976936"/>
            <a:chExt cx="10932160" cy="7776664"/>
          </a:xfrm>
        </p:grpSpPr>
        <p:pic>
          <p:nvPicPr>
            <p:cNvPr id="8" name="Picture 7"/>
            <p:cNvPicPr>
              <a:picLocks noChangeAspect="1"/>
            </p:cNvPicPr>
            <p:nvPr/>
          </p:nvPicPr>
          <p:blipFill rotWithShape="1">
            <a:blip r:embed="rId3"/>
            <a:srcRect t="6509" b="4282"/>
            <a:stretch/>
          </p:blipFill>
          <p:spPr>
            <a:xfrm>
              <a:off x="1160780" y="1976936"/>
              <a:ext cx="10896600" cy="7776664"/>
            </a:xfrm>
            <a:prstGeom prst="rect">
              <a:avLst/>
            </a:prstGeom>
          </p:spPr>
        </p:pic>
        <p:sp>
          <p:nvSpPr>
            <p:cNvPr id="5" name="Rectangle 4">
              <a:extLst>
                <a:ext uri="{FF2B5EF4-FFF2-40B4-BE49-F238E27FC236}">
                  <a16:creationId xmlns:a16="http://schemas.microsoft.com/office/drawing/2014/main" id="{5774130C-4373-2C44-BA11-03268DC679ED}"/>
                </a:ext>
              </a:extLst>
            </p:cNvPr>
            <p:cNvSpPr/>
            <p:nvPr/>
          </p:nvSpPr>
          <p:spPr>
            <a:xfrm>
              <a:off x="5692140" y="3276600"/>
              <a:ext cx="4343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p>
          </p:txBody>
        </p:sp>
        <p:sp>
          <p:nvSpPr>
            <p:cNvPr id="11" name="Rectangle 10">
              <a:extLst>
                <a:ext uri="{FF2B5EF4-FFF2-40B4-BE49-F238E27FC236}">
                  <a16:creationId xmlns:a16="http://schemas.microsoft.com/office/drawing/2014/main" id="{58322656-7DC2-2E46-BF03-91EAF5B7741B}"/>
                </a:ext>
              </a:extLst>
            </p:cNvPr>
            <p:cNvSpPr/>
            <p:nvPr/>
          </p:nvSpPr>
          <p:spPr>
            <a:xfrm>
              <a:off x="6350000" y="3253946"/>
              <a:ext cx="4343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p>
          </p:txBody>
        </p:sp>
        <p:sp>
          <p:nvSpPr>
            <p:cNvPr id="12" name="Rectangle 11">
              <a:extLst>
                <a:ext uri="{FF2B5EF4-FFF2-40B4-BE49-F238E27FC236}">
                  <a16:creationId xmlns:a16="http://schemas.microsoft.com/office/drawing/2014/main" id="{8E949103-3F1B-6D45-ABB3-F00791D24960}"/>
                </a:ext>
              </a:extLst>
            </p:cNvPr>
            <p:cNvSpPr/>
            <p:nvPr/>
          </p:nvSpPr>
          <p:spPr>
            <a:xfrm>
              <a:off x="6342449" y="3321225"/>
              <a:ext cx="4343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p>
          </p:txBody>
        </p:sp>
        <p:sp>
          <p:nvSpPr>
            <p:cNvPr id="13" name="Rectangle 12">
              <a:extLst>
                <a:ext uri="{FF2B5EF4-FFF2-40B4-BE49-F238E27FC236}">
                  <a16:creationId xmlns:a16="http://schemas.microsoft.com/office/drawing/2014/main" id="{4B0A4A0F-4837-4440-861A-C6F05F47FF71}"/>
                </a:ext>
              </a:extLst>
            </p:cNvPr>
            <p:cNvSpPr/>
            <p:nvPr/>
          </p:nvSpPr>
          <p:spPr>
            <a:xfrm>
              <a:off x="2463800" y="8500821"/>
              <a:ext cx="9593580" cy="585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p>
          </p:txBody>
        </p:sp>
        <p:sp>
          <p:nvSpPr>
            <p:cNvPr id="14" name="Rectangle 13">
              <a:extLst>
                <a:ext uri="{FF2B5EF4-FFF2-40B4-BE49-F238E27FC236}">
                  <a16:creationId xmlns:a16="http://schemas.microsoft.com/office/drawing/2014/main" id="{B139807E-3B7C-B04E-B992-BB6819800EF0}"/>
                </a:ext>
              </a:extLst>
            </p:cNvPr>
            <p:cNvSpPr/>
            <p:nvPr/>
          </p:nvSpPr>
          <p:spPr>
            <a:xfrm>
              <a:off x="2997200" y="6844337"/>
              <a:ext cx="2438400" cy="1779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p>
          </p:txBody>
        </p:sp>
        <p:sp>
          <p:nvSpPr>
            <p:cNvPr id="15" name="Rectangle 14">
              <a:extLst>
                <a:ext uri="{FF2B5EF4-FFF2-40B4-BE49-F238E27FC236}">
                  <a16:creationId xmlns:a16="http://schemas.microsoft.com/office/drawing/2014/main" id="{02F7CCFB-6C20-9A4F-AE66-99EE5610703D}"/>
                </a:ext>
              </a:extLst>
            </p:cNvPr>
            <p:cNvSpPr/>
            <p:nvPr/>
          </p:nvSpPr>
          <p:spPr>
            <a:xfrm>
              <a:off x="2844800" y="7452137"/>
              <a:ext cx="1371600" cy="1050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p>
          </p:txBody>
        </p:sp>
        <p:sp>
          <p:nvSpPr>
            <p:cNvPr id="16" name="Rectangle 15">
              <a:extLst>
                <a:ext uri="{FF2B5EF4-FFF2-40B4-BE49-F238E27FC236}">
                  <a16:creationId xmlns:a16="http://schemas.microsoft.com/office/drawing/2014/main" id="{C363A64F-AEE3-A941-A47D-845AF1FF9362}"/>
                </a:ext>
              </a:extLst>
            </p:cNvPr>
            <p:cNvSpPr/>
            <p:nvPr/>
          </p:nvSpPr>
          <p:spPr>
            <a:xfrm>
              <a:off x="4934159" y="7801533"/>
              <a:ext cx="4006641" cy="888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p>
          </p:txBody>
        </p:sp>
        <p:sp>
          <p:nvSpPr>
            <p:cNvPr id="17" name="Rectangle 16">
              <a:extLst>
                <a:ext uri="{FF2B5EF4-FFF2-40B4-BE49-F238E27FC236}">
                  <a16:creationId xmlns:a16="http://schemas.microsoft.com/office/drawing/2014/main" id="{71DF70A4-8663-5346-AC5D-03E965A9BAC6}"/>
                </a:ext>
              </a:extLst>
            </p:cNvPr>
            <p:cNvSpPr/>
            <p:nvPr/>
          </p:nvSpPr>
          <p:spPr>
            <a:xfrm>
              <a:off x="2657049" y="7982090"/>
              <a:ext cx="1371600" cy="818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p>
          </p:txBody>
        </p:sp>
        <p:sp>
          <p:nvSpPr>
            <p:cNvPr id="18" name="Rectangle 17">
              <a:extLst>
                <a:ext uri="{FF2B5EF4-FFF2-40B4-BE49-F238E27FC236}">
                  <a16:creationId xmlns:a16="http://schemas.microsoft.com/office/drawing/2014/main" id="{F81F3676-6897-1E4D-AE59-D8AA6F24C0A3}"/>
                </a:ext>
              </a:extLst>
            </p:cNvPr>
            <p:cNvSpPr/>
            <p:nvPr/>
          </p:nvSpPr>
          <p:spPr>
            <a:xfrm>
              <a:off x="2288267" y="8876770"/>
              <a:ext cx="228600" cy="209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p>
          </p:txBody>
        </p:sp>
        <p:sp>
          <p:nvSpPr>
            <p:cNvPr id="19" name="Rectangle 18">
              <a:extLst>
                <a:ext uri="{FF2B5EF4-FFF2-40B4-BE49-F238E27FC236}">
                  <a16:creationId xmlns:a16="http://schemas.microsoft.com/office/drawing/2014/main" id="{6A527A9B-71DB-2C49-A606-25B74EFA7D4C}"/>
                </a:ext>
              </a:extLst>
            </p:cNvPr>
            <p:cNvSpPr/>
            <p:nvPr/>
          </p:nvSpPr>
          <p:spPr>
            <a:xfrm>
              <a:off x="7207608" y="8282019"/>
              <a:ext cx="4006641" cy="518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p>
          </p:txBody>
        </p:sp>
        <p:sp>
          <p:nvSpPr>
            <p:cNvPr id="20" name="Rectangle 19">
              <a:extLst>
                <a:ext uri="{FF2B5EF4-FFF2-40B4-BE49-F238E27FC236}">
                  <a16:creationId xmlns:a16="http://schemas.microsoft.com/office/drawing/2014/main" id="{66F77A03-8CAB-904E-AA47-7066441AB6A1}"/>
                </a:ext>
              </a:extLst>
            </p:cNvPr>
            <p:cNvSpPr/>
            <p:nvPr/>
          </p:nvSpPr>
          <p:spPr>
            <a:xfrm>
              <a:off x="2311400" y="8800566"/>
              <a:ext cx="111969" cy="178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p>
          </p:txBody>
        </p:sp>
        <p:sp>
          <p:nvSpPr>
            <p:cNvPr id="21" name="Rectangle 20">
              <a:extLst>
                <a:ext uri="{FF2B5EF4-FFF2-40B4-BE49-F238E27FC236}">
                  <a16:creationId xmlns:a16="http://schemas.microsoft.com/office/drawing/2014/main" id="{39FA824D-99AA-1B4F-9B93-5B8D837FDDB6}"/>
                </a:ext>
              </a:extLst>
            </p:cNvPr>
            <p:cNvSpPr/>
            <p:nvPr/>
          </p:nvSpPr>
          <p:spPr>
            <a:xfrm>
              <a:off x="2413313" y="8751837"/>
              <a:ext cx="111969" cy="178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p>
          </p:txBody>
        </p:sp>
        <p:cxnSp>
          <p:nvCxnSpPr>
            <p:cNvPr id="10" name="Straight Connector 9">
              <a:extLst>
                <a:ext uri="{FF2B5EF4-FFF2-40B4-BE49-F238E27FC236}">
                  <a16:creationId xmlns:a16="http://schemas.microsoft.com/office/drawing/2014/main" id="{1BBDDF64-4C9C-1845-A1DD-69328BF77186}"/>
                </a:ext>
              </a:extLst>
            </p:cNvPr>
            <p:cNvCxnSpPr>
              <a:stCxn id="18" idx="1"/>
            </p:cNvCxnSpPr>
            <p:nvPr/>
          </p:nvCxnSpPr>
          <p:spPr>
            <a:xfrm flipV="1">
              <a:off x="2288267" y="8977690"/>
              <a:ext cx="9769113" cy="3752"/>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48E5699A-9594-144E-8B81-D5FBFE852F72}"/>
                </a:ext>
              </a:extLst>
            </p:cNvPr>
            <p:cNvSpPr/>
            <p:nvPr/>
          </p:nvSpPr>
          <p:spPr>
            <a:xfrm>
              <a:off x="10877401" y="8445418"/>
              <a:ext cx="1215539" cy="382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p>
          </p:txBody>
        </p:sp>
      </p:grpSp>
      <p:sp>
        <p:nvSpPr>
          <p:cNvPr id="23" name="Rectangle 22">
            <a:extLst>
              <a:ext uri="{FF2B5EF4-FFF2-40B4-BE49-F238E27FC236}">
                <a16:creationId xmlns:a16="http://schemas.microsoft.com/office/drawing/2014/main" id="{249AF278-6D9D-7242-8741-5059DE1825F1}"/>
              </a:ext>
            </a:extLst>
          </p:cNvPr>
          <p:cNvSpPr/>
          <p:nvPr/>
        </p:nvSpPr>
        <p:spPr>
          <a:xfrm>
            <a:off x="532684" y="1447800"/>
            <a:ext cx="8101903" cy="4980488"/>
          </a:xfrm>
          <a:prstGeom prst="rect">
            <a:avLst/>
          </a:prstGeom>
          <a:solidFill>
            <a:srgbClr val="FFFFFF">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p>
        </p:txBody>
      </p:sp>
      <p:pic>
        <p:nvPicPr>
          <p:cNvPr id="4" name="Picture 3">
            <a:extLst>
              <a:ext uri="{FF2B5EF4-FFF2-40B4-BE49-F238E27FC236}">
                <a16:creationId xmlns:a16="http://schemas.microsoft.com/office/drawing/2014/main" id="{31C4A33B-4057-4C4E-9E3D-6E9D49D70DB1}"/>
              </a:ext>
            </a:extLst>
          </p:cNvPr>
          <p:cNvPicPr>
            <a:picLocks noChangeAspect="1"/>
          </p:cNvPicPr>
          <p:nvPr/>
        </p:nvPicPr>
        <p:blipFill>
          <a:blip r:embed="rId4"/>
          <a:stretch>
            <a:fillRect/>
          </a:stretch>
        </p:blipFill>
        <p:spPr>
          <a:xfrm>
            <a:off x="781929" y="2956784"/>
            <a:ext cx="7947422" cy="1973673"/>
          </a:xfrm>
          <a:prstGeom prst="rect">
            <a:avLst/>
          </a:prstGeom>
          <a:ln>
            <a:solidFill>
              <a:schemeClr val="tx1"/>
            </a:solidFill>
          </a:ln>
        </p:spPr>
      </p:pic>
    </p:spTree>
    <p:extLst>
      <p:ext uri="{BB962C8B-B14F-4D97-AF65-F5344CB8AC3E}">
        <p14:creationId xmlns:p14="http://schemas.microsoft.com/office/powerpoint/2010/main" val="40784513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smtClean="0"/>
              <a:t>Is the JUUL Safe?</a:t>
            </a:r>
            <a:endParaRPr lang="en-US" sz="4000" dirty="0"/>
          </a:p>
        </p:txBody>
      </p:sp>
      <p:sp>
        <p:nvSpPr>
          <p:cNvPr id="3" name="Text Placeholder 2"/>
          <p:cNvSpPr>
            <a:spLocks noGrp="1"/>
          </p:cNvSpPr>
          <p:nvPr>
            <p:ph type="body" idx="1"/>
          </p:nvPr>
        </p:nvSpPr>
        <p:spPr>
          <a:xfrm>
            <a:off x="457200" y="2286000"/>
            <a:ext cx="5181600" cy="2926200"/>
          </a:xfrm>
        </p:spPr>
        <p:txBody>
          <a:bodyPr/>
          <a:lstStyle/>
          <a:p>
            <a:pPr marL="228600" indent="0"/>
            <a:r>
              <a:rPr lang="en-US" sz="3200" b="1" dirty="0" smtClean="0">
                <a:cs typeface="Arial" panose="020B0604020202020204" pitchFamily="34" charset="0"/>
              </a:rPr>
              <a:t>It’s not </a:t>
            </a:r>
            <a:r>
              <a:rPr lang="en-US" sz="3200" b="1" dirty="0">
                <a:cs typeface="Arial" panose="020B0604020202020204" pitchFamily="34" charset="0"/>
              </a:rPr>
              <a:t>h</a:t>
            </a:r>
            <a:r>
              <a:rPr lang="en-US" sz="3200" b="1" dirty="0" smtClean="0">
                <a:cs typeface="Arial" panose="020B0604020202020204" pitchFamily="34" charset="0"/>
              </a:rPr>
              <a:t>armless- </a:t>
            </a:r>
            <a:r>
              <a:rPr lang="en-US" sz="2800" dirty="0" smtClean="0">
                <a:cs typeface="Arial" panose="020B0604020202020204" pitchFamily="34" charset="0"/>
              </a:rPr>
              <a:t>A single JUUL cartridge contains </a:t>
            </a:r>
            <a:r>
              <a:rPr lang="en-US" sz="2800" i="1" dirty="0" smtClean="0">
                <a:cs typeface="Arial" panose="020B0604020202020204" pitchFamily="34" charset="0"/>
              </a:rPr>
              <a:t>42 </a:t>
            </a:r>
            <a:r>
              <a:rPr lang="en-US" sz="2800" i="1" dirty="0" smtClean="0">
                <a:cs typeface="Arial" panose="020B0604020202020204" pitchFamily="34" charset="0"/>
              </a:rPr>
              <a:t>mg of nicotine per </a:t>
            </a:r>
            <a:r>
              <a:rPr lang="en-US" sz="2800" i="1" dirty="0" smtClean="0">
                <a:cs typeface="Arial" panose="020B0604020202020204" pitchFamily="34" charset="0"/>
              </a:rPr>
              <a:t>pod</a:t>
            </a:r>
            <a:r>
              <a:rPr lang="en-US" sz="2800" dirty="0" smtClean="0">
                <a:cs typeface="Arial" panose="020B0604020202020204" pitchFamily="34" charset="0"/>
              </a:rPr>
              <a:t>, </a:t>
            </a:r>
            <a:r>
              <a:rPr lang="en-US" sz="2800" dirty="0" smtClean="0">
                <a:cs typeface="Arial" panose="020B0604020202020204" pitchFamily="34" charset="0"/>
              </a:rPr>
              <a:t>a lethal dose for children AND adults!</a:t>
            </a:r>
            <a:endParaRPr lang="en-US" sz="2800" dirty="0">
              <a:cs typeface="Arial" panose="020B0604020202020204" pitchFamily="34" charset="0"/>
            </a:endParaRPr>
          </a:p>
        </p:txBody>
      </p:sp>
      <p:pic>
        <p:nvPicPr>
          <p:cNvPr id="4" name="Picture 3"/>
          <p:cNvPicPr>
            <a:picLocks noChangeAspect="1"/>
          </p:cNvPicPr>
          <p:nvPr/>
        </p:nvPicPr>
        <p:blipFill rotWithShape="1">
          <a:blip r:embed="rId3"/>
          <a:srcRect l="4711" t="7067" r="3418" b="8129"/>
          <a:stretch/>
        </p:blipFill>
        <p:spPr>
          <a:xfrm>
            <a:off x="5943600" y="2895600"/>
            <a:ext cx="2971800" cy="2743200"/>
          </a:xfrm>
          <a:prstGeom prst="rect">
            <a:avLst/>
          </a:prstGeom>
        </p:spPr>
      </p:pic>
    </p:spTree>
    <p:extLst>
      <p:ext uri="{BB962C8B-B14F-4D97-AF65-F5344CB8AC3E}">
        <p14:creationId xmlns:p14="http://schemas.microsoft.com/office/powerpoint/2010/main" val="28489185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cs typeface="Arial" panose="020B0604020202020204" pitchFamily="34" charset="0"/>
              </a:rPr>
              <a:t>2017 Truth Initiative Study: Who Uses JUUL?</a:t>
            </a:r>
            <a:endParaRPr lang="en-US" sz="3200" dirty="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200614" y="1447800"/>
            <a:ext cx="8291015" cy="4976522"/>
          </a:xfrm>
          <a:prstGeom prst="rect">
            <a:avLst/>
          </a:prstGeom>
        </p:spPr>
      </p:pic>
    </p:spTree>
    <p:extLst>
      <p:ext uri="{BB962C8B-B14F-4D97-AF65-F5344CB8AC3E}">
        <p14:creationId xmlns:p14="http://schemas.microsoft.com/office/powerpoint/2010/main" val="34322380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cs typeface="Arial" panose="020B0604020202020204" pitchFamily="34" charset="0"/>
              </a:rPr>
              <a:t>2017 Truth Initiative Study: Who Uses JUUL?</a:t>
            </a:r>
            <a:endParaRPr lang="en-US" sz="3200" dirty="0">
              <a:cs typeface="Arial" panose="020B0604020202020204" pitchFamily="34" charset="0"/>
            </a:endParaRPr>
          </a:p>
        </p:txBody>
      </p:sp>
      <p:pic>
        <p:nvPicPr>
          <p:cNvPr id="3" name="Picture 2"/>
          <p:cNvPicPr>
            <a:picLocks noChangeAspect="1"/>
          </p:cNvPicPr>
          <p:nvPr/>
        </p:nvPicPr>
        <p:blipFill rotWithShape="1">
          <a:blip r:embed="rId3"/>
          <a:srcRect t="29578"/>
          <a:stretch/>
        </p:blipFill>
        <p:spPr>
          <a:xfrm>
            <a:off x="291152" y="2023424"/>
            <a:ext cx="8632307" cy="4377376"/>
          </a:xfrm>
          <a:prstGeom prst="rect">
            <a:avLst/>
          </a:prstGeom>
        </p:spPr>
      </p:pic>
      <p:pic>
        <p:nvPicPr>
          <p:cNvPr id="4" name="Picture 3"/>
          <p:cNvPicPr>
            <a:picLocks noChangeAspect="1"/>
          </p:cNvPicPr>
          <p:nvPr/>
        </p:nvPicPr>
        <p:blipFill rotWithShape="1">
          <a:blip r:embed="rId3"/>
          <a:srcRect t="887" b="90612"/>
          <a:stretch/>
        </p:blipFill>
        <p:spPr>
          <a:xfrm>
            <a:off x="304800" y="1591951"/>
            <a:ext cx="6359410" cy="389249"/>
          </a:xfrm>
          <a:prstGeom prst="rect">
            <a:avLst/>
          </a:prstGeom>
        </p:spPr>
      </p:pic>
      <p:pic>
        <p:nvPicPr>
          <p:cNvPr id="5" name="Picture 4"/>
          <p:cNvPicPr>
            <a:picLocks noChangeAspect="1"/>
          </p:cNvPicPr>
          <p:nvPr/>
        </p:nvPicPr>
        <p:blipFill rotWithShape="1">
          <a:blip r:embed="rId3"/>
          <a:srcRect t="9670" r="78432" b="83674"/>
          <a:stretch/>
        </p:blipFill>
        <p:spPr>
          <a:xfrm>
            <a:off x="6096000" y="1634175"/>
            <a:ext cx="1371600" cy="304800"/>
          </a:xfrm>
          <a:prstGeom prst="rect">
            <a:avLst/>
          </a:prstGeom>
        </p:spPr>
      </p:pic>
    </p:spTree>
    <p:extLst>
      <p:ext uri="{BB962C8B-B14F-4D97-AF65-F5344CB8AC3E}">
        <p14:creationId xmlns:p14="http://schemas.microsoft.com/office/powerpoint/2010/main" val="16676326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3"/>
          <p:cNvPicPr preferRelativeResize="0"/>
          <p:nvPr/>
        </p:nvPicPr>
        <p:blipFill rotWithShape="1">
          <a:blip r:embed="rId3">
            <a:alphaModFix/>
          </a:blip>
          <a:srcRect b="92692"/>
          <a:stretch/>
        </p:blipFill>
        <p:spPr>
          <a:xfrm>
            <a:off x="381000" y="1614175"/>
            <a:ext cx="6384300" cy="367025"/>
          </a:xfrm>
          <a:prstGeom prst="rect">
            <a:avLst/>
          </a:prstGeom>
          <a:noFill/>
          <a:ln>
            <a:noFill/>
          </a:ln>
        </p:spPr>
      </p:pic>
      <p:sp>
        <p:nvSpPr>
          <p:cNvPr id="366" name="Google Shape;366;p43"/>
          <p:cNvSpPr txBox="1"/>
          <p:nvPr/>
        </p:nvSpPr>
        <p:spPr>
          <a:xfrm>
            <a:off x="914400" y="228600"/>
            <a:ext cx="7166100" cy="6936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US" sz="2800" dirty="0" smtClean="0">
                <a:latin typeface="Century Gothic" panose="020B0502020202020204" pitchFamily="34" charset="0"/>
              </a:rPr>
              <a:t>2017 Truth </a:t>
            </a:r>
            <a:r>
              <a:rPr lang="en-US" sz="2800" dirty="0">
                <a:latin typeface="Century Gothic" panose="020B0502020202020204" pitchFamily="34" charset="0"/>
              </a:rPr>
              <a:t>Initiative </a:t>
            </a:r>
            <a:r>
              <a:rPr lang="en-US" sz="2800" dirty="0" smtClean="0">
                <a:latin typeface="Century Gothic" panose="020B0502020202020204" pitchFamily="34" charset="0"/>
              </a:rPr>
              <a:t>Study: Perceived Harm</a:t>
            </a:r>
            <a:endParaRPr sz="2800" dirty="0">
              <a:latin typeface="Century Gothic" panose="020B0502020202020204" pitchFamily="34" charset="0"/>
            </a:endParaRPr>
          </a:p>
        </p:txBody>
      </p:sp>
      <p:pic>
        <p:nvPicPr>
          <p:cNvPr id="4" name="Google Shape;365;p43"/>
          <p:cNvPicPr preferRelativeResize="0"/>
          <p:nvPr/>
        </p:nvPicPr>
        <p:blipFill rotWithShape="1">
          <a:blip r:embed="rId4">
            <a:alphaModFix/>
            <a:extLst>
              <a:ext uri="{BEBA8EAE-BF5A-486C-A8C5-ECC9F3942E4B}">
                <a14:imgProps xmlns:a14="http://schemas.microsoft.com/office/drawing/2010/main">
                  <a14:imgLayer r:embed="rId5">
                    <a14:imgEffect>
                      <a14:sharpenSoften amount="25000"/>
                    </a14:imgEffect>
                  </a14:imgLayer>
                </a14:imgProps>
              </a:ext>
            </a:extLst>
          </a:blip>
          <a:srcRect t="28930" b="6051"/>
          <a:stretch/>
        </p:blipFill>
        <p:spPr>
          <a:xfrm>
            <a:off x="381000" y="2065900"/>
            <a:ext cx="8515350" cy="4411100"/>
          </a:xfrm>
          <a:prstGeom prst="rect">
            <a:avLst/>
          </a:prstGeom>
          <a:noFill/>
          <a:ln>
            <a:noFill/>
          </a:ln>
        </p:spPr>
      </p:pic>
      <p:pic>
        <p:nvPicPr>
          <p:cNvPr id="5" name="Google Shape;365;p43"/>
          <p:cNvPicPr preferRelativeResize="0"/>
          <p:nvPr/>
        </p:nvPicPr>
        <p:blipFill rotWithShape="1">
          <a:blip r:embed="rId3">
            <a:alphaModFix/>
          </a:blip>
          <a:srcRect t="7308" r="68968" b="85106"/>
          <a:stretch/>
        </p:blipFill>
        <p:spPr>
          <a:xfrm>
            <a:off x="5410200" y="1605675"/>
            <a:ext cx="1981200" cy="381000"/>
          </a:xfrm>
          <a:prstGeom prst="rect">
            <a:avLst/>
          </a:prstGeom>
          <a:noFill/>
          <a:ln>
            <a:noFill/>
          </a:ln>
        </p:spPr>
      </p:pic>
    </p:spTree>
    <p:extLst>
      <p:ext uri="{BB962C8B-B14F-4D97-AF65-F5344CB8AC3E}">
        <p14:creationId xmlns:p14="http://schemas.microsoft.com/office/powerpoint/2010/main" val="1720965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36"/>
          <p:cNvSpPr txBox="1">
            <a:spLocks noGrp="1"/>
          </p:cNvSpPr>
          <p:nvPr>
            <p:ph type="title"/>
          </p:nvPr>
        </p:nvSpPr>
        <p:spPr>
          <a:xfrm>
            <a:off x="193790" y="461009"/>
            <a:ext cx="8756418" cy="496284"/>
          </a:xfrm>
          <a:prstGeom prst="rect">
            <a:avLst/>
          </a:prstGeom>
          <a:noFill/>
          <a:ln>
            <a:noFill/>
          </a:ln>
        </p:spPr>
        <p:txBody>
          <a:bodyPr spcFirstLastPara="1" wrap="square" lIns="0" tIns="0" rIns="0" bIns="0" anchor="t" anchorCtr="0">
            <a:noAutofit/>
          </a:bodyPr>
          <a:lstStyle/>
          <a:p>
            <a:pPr marL="0" lvl="0" indent="0" algn="ctr">
              <a:spcBef>
                <a:spcPts val="0"/>
              </a:spcBef>
              <a:spcAft>
                <a:spcPts val="0"/>
              </a:spcAft>
              <a:buNone/>
            </a:pPr>
            <a:r>
              <a:rPr lang="en-US" sz="3000" dirty="0" smtClean="0"/>
              <a:t>Truth Initiative: Study Product Access</a:t>
            </a:r>
            <a:endParaRPr sz="3000" dirty="0"/>
          </a:p>
        </p:txBody>
      </p:sp>
      <p:pic>
        <p:nvPicPr>
          <p:cNvPr id="314" name="Google Shape;314;p36"/>
          <p:cNvPicPr preferRelativeResize="0"/>
          <p:nvPr/>
        </p:nvPicPr>
        <p:blipFill>
          <a:blip r:embed="rId3">
            <a:alphaModFix/>
          </a:blip>
          <a:stretch>
            <a:fillRect/>
          </a:stretch>
        </p:blipFill>
        <p:spPr>
          <a:xfrm>
            <a:off x="1676400" y="1600200"/>
            <a:ext cx="5912442" cy="4793479"/>
          </a:xfrm>
          <a:prstGeom prst="rect">
            <a:avLst/>
          </a:prstGeom>
          <a:noFill/>
          <a:ln>
            <a:noFill/>
          </a:ln>
        </p:spPr>
      </p:pic>
    </p:spTree>
    <p:extLst>
      <p:ext uri="{BB962C8B-B14F-4D97-AF65-F5344CB8AC3E}">
        <p14:creationId xmlns:p14="http://schemas.microsoft.com/office/powerpoint/2010/main" val="3851502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3999" cy="6996298"/>
          </a:xfrm>
          <a:prstGeom prst="rect">
            <a:avLst/>
          </a:prstGeom>
        </p:spPr>
      </p:pic>
      <p:sp>
        <p:nvSpPr>
          <p:cNvPr id="3" name="TextBox 2"/>
          <p:cNvSpPr txBox="1"/>
          <p:nvPr/>
        </p:nvSpPr>
        <p:spPr>
          <a:xfrm>
            <a:off x="7315200" y="3892212"/>
            <a:ext cx="1628964" cy="369332"/>
          </a:xfrm>
          <a:prstGeom prst="rect">
            <a:avLst/>
          </a:prstGeom>
          <a:noFill/>
        </p:spPr>
        <p:txBody>
          <a:bodyPr wrap="square" rtlCol="0">
            <a:spAutoFit/>
          </a:bodyPr>
          <a:lstStyle/>
          <a:p>
            <a:r>
              <a:rPr lang="en-US" dirty="0" smtClean="0"/>
              <a:t>Total = 132</a:t>
            </a:r>
            <a:endParaRPr lang="en-US" dirty="0"/>
          </a:p>
        </p:txBody>
      </p:sp>
    </p:spTree>
    <p:extLst>
      <p:ext uri="{BB962C8B-B14F-4D97-AF65-F5344CB8AC3E}">
        <p14:creationId xmlns:p14="http://schemas.microsoft.com/office/powerpoint/2010/main" val="15374849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p:nvPr/>
        </p:nvSpPr>
        <p:spPr>
          <a:xfrm>
            <a:off x="392906" y="407817"/>
            <a:ext cx="8751094" cy="68768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p>
            <a:pPr algn="ctr" defTabSz="410771">
              <a:defRPr sz="1800"/>
            </a:pPr>
            <a:r>
              <a:rPr lang="en-US" sz="4000" dirty="0">
                <a:solidFill>
                  <a:schemeClr val="tx1"/>
                </a:solidFill>
                <a:effectLst>
                  <a:outerShdw blurRad="127000" dist="76200" dir="2700000" rotWithShape="0">
                    <a:srgbClr val="FFFFFF">
                      <a:alpha val="75000"/>
                    </a:srgbClr>
                  </a:outerShdw>
                </a:effectLst>
                <a:latin typeface="Century Gothic" panose="020B0502020202020204" pitchFamily="34" charset="0"/>
                <a:ea typeface="Arial" charset="0"/>
                <a:cs typeface="Arial" charset="0"/>
                <a:sym typeface="Gill Sans"/>
              </a:rPr>
              <a:t>What the Industry Knows…</a:t>
            </a:r>
            <a:endParaRPr sz="4000" dirty="0">
              <a:solidFill>
                <a:schemeClr val="tx1"/>
              </a:solidFill>
              <a:effectLst>
                <a:outerShdw blurRad="127000" dist="76200" dir="2700000" rotWithShape="0">
                  <a:srgbClr val="FFFFFF">
                    <a:alpha val="75000"/>
                  </a:srgbClr>
                </a:outerShdw>
              </a:effectLst>
              <a:latin typeface="Century Gothic" panose="020B0502020202020204" pitchFamily="34" charset="0"/>
              <a:ea typeface="Arial" charset="0"/>
              <a:cs typeface="Arial" charset="0"/>
              <a:sym typeface="Gill Sans"/>
            </a:endParaRPr>
          </a:p>
        </p:txBody>
      </p:sp>
      <p:sp>
        <p:nvSpPr>
          <p:cNvPr id="20" name="Rectangle 19"/>
          <p:cNvSpPr/>
          <p:nvPr/>
        </p:nvSpPr>
        <p:spPr>
          <a:xfrm>
            <a:off x="6125766" y="5518547"/>
            <a:ext cx="820953" cy="67931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984"/>
          </a:p>
        </p:txBody>
      </p:sp>
      <p:graphicFrame>
        <p:nvGraphicFramePr>
          <p:cNvPr id="9" name="Content Placeholder 10">
            <a:extLst>
              <a:ext uri="{FF2B5EF4-FFF2-40B4-BE49-F238E27FC236}">
                <a16:creationId xmlns:a16="http://schemas.microsoft.com/office/drawing/2014/main" id="{A8A9603B-12A7-0444-9A4E-887713798B3A}"/>
              </a:ext>
            </a:extLst>
          </p:cNvPr>
          <p:cNvGraphicFramePr>
            <a:graphicFrameLocks/>
          </p:cNvGraphicFramePr>
          <p:nvPr>
            <p:extLst/>
          </p:nvPr>
        </p:nvGraphicFramePr>
        <p:xfrm>
          <a:off x="1043690" y="2196703"/>
          <a:ext cx="7056620" cy="37504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rame 2">
            <a:extLst>
              <a:ext uri="{FF2B5EF4-FFF2-40B4-BE49-F238E27FC236}">
                <a16:creationId xmlns:a16="http://schemas.microsoft.com/office/drawing/2014/main" id="{2476AAE0-4E48-D548-A9BF-DD9C0C0EF18E}"/>
              </a:ext>
            </a:extLst>
          </p:cNvPr>
          <p:cNvSpPr/>
          <p:nvPr/>
        </p:nvSpPr>
        <p:spPr>
          <a:xfrm>
            <a:off x="982266" y="2089547"/>
            <a:ext cx="1232296" cy="3964781"/>
          </a:xfrm>
          <a:prstGeom prst="frame">
            <a:avLst>
              <a:gd name="adj1" fmla="val 3929"/>
            </a:avLst>
          </a:prstGeom>
          <a:solidFill>
            <a:srgbClr val="6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solidFill>
                <a:schemeClr val="tx1"/>
              </a:solidFill>
            </a:endParaRPr>
          </a:p>
        </p:txBody>
      </p:sp>
      <p:sp>
        <p:nvSpPr>
          <p:cNvPr id="13" name="Frame 12">
            <a:extLst>
              <a:ext uri="{FF2B5EF4-FFF2-40B4-BE49-F238E27FC236}">
                <a16:creationId xmlns:a16="http://schemas.microsoft.com/office/drawing/2014/main" id="{F62D6C1A-9EA9-BE4B-BB76-5F9D7BAB7CCD}"/>
              </a:ext>
            </a:extLst>
          </p:cNvPr>
          <p:cNvSpPr/>
          <p:nvPr/>
        </p:nvSpPr>
        <p:spPr>
          <a:xfrm>
            <a:off x="2160984" y="2089547"/>
            <a:ext cx="1232297" cy="3964781"/>
          </a:xfrm>
          <a:prstGeom prst="frame">
            <a:avLst>
              <a:gd name="adj1" fmla="val 3929"/>
            </a:avLst>
          </a:prstGeom>
          <a:solidFill>
            <a:srgbClr val="6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solidFill>
                <a:schemeClr val="tx1"/>
              </a:solidFill>
            </a:endParaRPr>
          </a:p>
        </p:txBody>
      </p:sp>
      <p:sp>
        <p:nvSpPr>
          <p:cNvPr id="14" name="Frame 13">
            <a:extLst>
              <a:ext uri="{FF2B5EF4-FFF2-40B4-BE49-F238E27FC236}">
                <a16:creationId xmlns:a16="http://schemas.microsoft.com/office/drawing/2014/main" id="{1D04B153-4DD8-F447-8624-D8ECCCBDE32C}"/>
              </a:ext>
            </a:extLst>
          </p:cNvPr>
          <p:cNvSpPr/>
          <p:nvPr/>
        </p:nvSpPr>
        <p:spPr>
          <a:xfrm>
            <a:off x="5717669" y="2089547"/>
            <a:ext cx="1232297" cy="3964781"/>
          </a:xfrm>
          <a:prstGeom prst="frame">
            <a:avLst>
              <a:gd name="adj1" fmla="val 3929"/>
            </a:avLst>
          </a:prstGeom>
          <a:solidFill>
            <a:srgbClr val="6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solidFill>
                <a:schemeClr val="tx1"/>
              </a:solidFill>
            </a:endParaRPr>
          </a:p>
        </p:txBody>
      </p:sp>
      <p:sp>
        <p:nvSpPr>
          <p:cNvPr id="6" name="Rectangle 5">
            <a:extLst>
              <a:ext uri="{FF2B5EF4-FFF2-40B4-BE49-F238E27FC236}">
                <a16:creationId xmlns:a16="http://schemas.microsoft.com/office/drawing/2014/main" id="{1EA2D2F3-5B08-F94A-951F-0B3CDFF05EFE}"/>
              </a:ext>
            </a:extLst>
          </p:cNvPr>
          <p:cNvSpPr/>
          <p:nvPr/>
        </p:nvSpPr>
        <p:spPr>
          <a:xfrm>
            <a:off x="1273352" y="3955205"/>
            <a:ext cx="696516" cy="8036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p>
        </p:txBody>
      </p:sp>
      <p:sp>
        <p:nvSpPr>
          <p:cNvPr id="15" name="Rectangle 14">
            <a:extLst>
              <a:ext uri="{FF2B5EF4-FFF2-40B4-BE49-F238E27FC236}">
                <a16:creationId xmlns:a16="http://schemas.microsoft.com/office/drawing/2014/main" id="{70C6E35D-C159-DE49-9959-165D060F4C2D}"/>
              </a:ext>
            </a:extLst>
          </p:cNvPr>
          <p:cNvSpPr/>
          <p:nvPr/>
        </p:nvSpPr>
        <p:spPr>
          <a:xfrm>
            <a:off x="2339451" y="4071937"/>
            <a:ext cx="900565" cy="8036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p>
        </p:txBody>
      </p:sp>
      <p:sp>
        <p:nvSpPr>
          <p:cNvPr id="16" name="Rectangle 15">
            <a:extLst>
              <a:ext uri="{FF2B5EF4-FFF2-40B4-BE49-F238E27FC236}">
                <a16:creationId xmlns:a16="http://schemas.microsoft.com/office/drawing/2014/main" id="{A58FEE9E-F35C-5C4A-93E7-6F9A45688EFD}"/>
              </a:ext>
            </a:extLst>
          </p:cNvPr>
          <p:cNvSpPr/>
          <p:nvPr/>
        </p:nvSpPr>
        <p:spPr>
          <a:xfrm>
            <a:off x="3565241" y="4032076"/>
            <a:ext cx="900565" cy="8036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p>
        </p:txBody>
      </p:sp>
      <p:sp>
        <p:nvSpPr>
          <p:cNvPr id="19" name="Rectangle 18">
            <a:extLst>
              <a:ext uri="{FF2B5EF4-FFF2-40B4-BE49-F238E27FC236}">
                <a16:creationId xmlns:a16="http://schemas.microsoft.com/office/drawing/2014/main" id="{61DFE5AE-681F-D14F-9CB7-39118B9BAF91}"/>
              </a:ext>
            </a:extLst>
          </p:cNvPr>
          <p:cNvSpPr/>
          <p:nvPr/>
        </p:nvSpPr>
        <p:spPr>
          <a:xfrm>
            <a:off x="4704402" y="4071937"/>
            <a:ext cx="1025455" cy="8036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p>
        </p:txBody>
      </p:sp>
      <p:sp>
        <p:nvSpPr>
          <p:cNvPr id="21" name="Rectangle 20">
            <a:extLst>
              <a:ext uri="{FF2B5EF4-FFF2-40B4-BE49-F238E27FC236}">
                <a16:creationId xmlns:a16="http://schemas.microsoft.com/office/drawing/2014/main" id="{E5E0254D-965E-0147-8F0E-F37C80F67175}"/>
              </a:ext>
            </a:extLst>
          </p:cNvPr>
          <p:cNvSpPr/>
          <p:nvPr/>
        </p:nvSpPr>
        <p:spPr>
          <a:xfrm>
            <a:off x="5883534" y="4090442"/>
            <a:ext cx="900565" cy="8036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p>
        </p:txBody>
      </p:sp>
      <p:sp>
        <p:nvSpPr>
          <p:cNvPr id="22" name="Rectangle 21">
            <a:extLst>
              <a:ext uri="{FF2B5EF4-FFF2-40B4-BE49-F238E27FC236}">
                <a16:creationId xmlns:a16="http://schemas.microsoft.com/office/drawing/2014/main" id="{C1E4DF4C-9F3F-274D-8D5C-862EF4E43F2F}"/>
              </a:ext>
            </a:extLst>
          </p:cNvPr>
          <p:cNvSpPr/>
          <p:nvPr/>
        </p:nvSpPr>
        <p:spPr>
          <a:xfrm>
            <a:off x="7050932" y="4070987"/>
            <a:ext cx="900565" cy="8036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p>
        </p:txBody>
      </p:sp>
    </p:spTree>
    <p:extLst>
      <p:ext uri="{BB962C8B-B14F-4D97-AF65-F5344CB8AC3E}">
        <p14:creationId xmlns:p14="http://schemas.microsoft.com/office/powerpoint/2010/main" val="25276451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100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par>
                                <p:cTn id="11" presetID="10" presetClass="exit" presetSubtype="0" fill="hold" grpId="0" nodeType="withEffect">
                                  <p:stCondLst>
                                    <p:cond delay="250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par>
                                <p:cTn id="14" presetID="10" presetClass="exit" presetSubtype="0" fill="hold" grpId="0" nodeType="withEffect">
                                  <p:stCondLst>
                                    <p:cond delay="3500"/>
                                  </p:stCondLst>
                                  <p:childTnLst>
                                    <p:animEffect transition="out" filter="fade">
                                      <p:cBhvr>
                                        <p:cTn id="15" dur="500"/>
                                        <p:tgtEl>
                                          <p:spTgt spid="19"/>
                                        </p:tgtEl>
                                      </p:cBhvr>
                                    </p:animEffect>
                                    <p:set>
                                      <p:cBhvr>
                                        <p:cTn id="16" dur="1" fill="hold">
                                          <p:stCondLst>
                                            <p:cond delay="499"/>
                                          </p:stCondLst>
                                        </p:cTn>
                                        <p:tgtEl>
                                          <p:spTgt spid="19"/>
                                        </p:tgtEl>
                                        <p:attrNameLst>
                                          <p:attrName>style.visibility</p:attrName>
                                        </p:attrNameLst>
                                      </p:cBhvr>
                                      <p:to>
                                        <p:strVal val="hidden"/>
                                      </p:to>
                                    </p:set>
                                  </p:childTnLst>
                                </p:cTn>
                              </p:par>
                              <p:par>
                                <p:cTn id="17" presetID="10" presetClass="exit" presetSubtype="0" fill="hold" grpId="0" nodeType="withEffect">
                                  <p:stCondLst>
                                    <p:cond delay="5000"/>
                                  </p:stCondLst>
                                  <p:childTnLst>
                                    <p:animEffect transition="out" filter="fade">
                                      <p:cBhvr>
                                        <p:cTn id="18" dur="500"/>
                                        <p:tgtEl>
                                          <p:spTgt spid="21"/>
                                        </p:tgtEl>
                                      </p:cBhvr>
                                    </p:animEffect>
                                    <p:set>
                                      <p:cBhvr>
                                        <p:cTn id="19" dur="1" fill="hold">
                                          <p:stCondLst>
                                            <p:cond delay="499"/>
                                          </p:stCondLst>
                                        </p:cTn>
                                        <p:tgtEl>
                                          <p:spTgt spid="21"/>
                                        </p:tgtEl>
                                        <p:attrNameLst>
                                          <p:attrName>style.visibility</p:attrName>
                                        </p:attrNameLst>
                                      </p:cBhvr>
                                      <p:to>
                                        <p:strVal val="hidden"/>
                                      </p:to>
                                    </p:set>
                                  </p:childTnLst>
                                </p:cTn>
                              </p:par>
                              <p:par>
                                <p:cTn id="20" presetID="10" presetClass="exit" presetSubtype="0" fill="hold" grpId="0" nodeType="withEffect">
                                  <p:stCondLst>
                                    <p:cond delay="6000"/>
                                  </p:stCondLst>
                                  <p:childTnLst>
                                    <p:animEffect transition="out" filter="fade">
                                      <p:cBhvr>
                                        <p:cTn id="21" dur="500"/>
                                        <p:tgtEl>
                                          <p:spTgt spid="22"/>
                                        </p:tgtEl>
                                      </p:cBhvr>
                                    </p:animEffect>
                                    <p:set>
                                      <p:cBhvr>
                                        <p:cTn id="22" dur="1" fill="hold">
                                          <p:stCondLst>
                                            <p:cond delay="499"/>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100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grpId="1"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6" grpId="0" animBg="1"/>
      <p:bldP spid="15" grpId="0" animBg="1"/>
      <p:bldP spid="16" grpId="0" animBg="1"/>
      <p:bldP spid="16" grpId="1" animBg="1"/>
      <p:bldP spid="19" grpId="0" animBg="1"/>
      <p:bldP spid="19" grpId="1" animBg="1"/>
      <p:bldP spid="21" grpId="0" animBg="1"/>
      <p:bldP spid="22" grpId="0" animBg="1"/>
      <p:bldP spid="2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36"/>
          <p:cNvSpPr txBox="1">
            <a:spLocks noGrp="1"/>
          </p:cNvSpPr>
          <p:nvPr>
            <p:ph type="title"/>
          </p:nvPr>
        </p:nvSpPr>
        <p:spPr>
          <a:xfrm>
            <a:off x="193790" y="461009"/>
            <a:ext cx="8756418" cy="496284"/>
          </a:xfrm>
          <a:prstGeom prst="rect">
            <a:avLst/>
          </a:prstGeom>
          <a:noFill/>
          <a:ln>
            <a:noFill/>
          </a:ln>
        </p:spPr>
        <p:txBody>
          <a:bodyPr spcFirstLastPara="1" wrap="square" lIns="0" tIns="0" rIns="0" bIns="0" anchor="t" anchorCtr="0">
            <a:noAutofit/>
          </a:bodyPr>
          <a:lstStyle/>
          <a:p>
            <a:pPr marL="0" lvl="0" indent="0" algn="ctr">
              <a:spcBef>
                <a:spcPts val="0"/>
              </a:spcBef>
              <a:spcAft>
                <a:spcPts val="0"/>
              </a:spcAft>
              <a:buNone/>
            </a:pPr>
            <a:r>
              <a:rPr lang="en-US" dirty="0" smtClean="0"/>
              <a:t>Targeted Marketing</a:t>
            </a:r>
            <a:endParaRPr dirty="0"/>
          </a:p>
        </p:txBody>
      </p:sp>
      <p:pic>
        <p:nvPicPr>
          <p:cNvPr id="2" name="Picture 1"/>
          <p:cNvPicPr>
            <a:picLocks noChangeAspect="1"/>
          </p:cNvPicPr>
          <p:nvPr/>
        </p:nvPicPr>
        <p:blipFill>
          <a:blip r:embed="rId3"/>
          <a:stretch>
            <a:fillRect/>
          </a:stretch>
        </p:blipFill>
        <p:spPr>
          <a:xfrm>
            <a:off x="0" y="1469484"/>
            <a:ext cx="4941987" cy="3389634"/>
          </a:xfrm>
          <a:prstGeom prst="rect">
            <a:avLst/>
          </a:prstGeom>
        </p:spPr>
      </p:pic>
      <p:pic>
        <p:nvPicPr>
          <p:cNvPr id="4" name="Picture 3"/>
          <p:cNvPicPr>
            <a:picLocks noChangeAspect="1"/>
          </p:cNvPicPr>
          <p:nvPr/>
        </p:nvPicPr>
        <p:blipFill>
          <a:blip r:embed="rId4"/>
          <a:stretch>
            <a:fillRect/>
          </a:stretch>
        </p:blipFill>
        <p:spPr>
          <a:xfrm>
            <a:off x="4692682" y="3164301"/>
            <a:ext cx="4151281" cy="3080250"/>
          </a:xfrm>
          <a:prstGeom prst="rect">
            <a:avLst/>
          </a:prstGeom>
        </p:spPr>
      </p:pic>
    </p:spTree>
    <p:extLst>
      <p:ext uri="{BB962C8B-B14F-4D97-AF65-F5344CB8AC3E}">
        <p14:creationId xmlns:p14="http://schemas.microsoft.com/office/powerpoint/2010/main" val="3398594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1009"/>
            <a:ext cx="9097992" cy="496200"/>
          </a:xfrm>
        </p:spPr>
        <p:txBody>
          <a:bodyPr/>
          <a:lstStyle/>
          <a:p>
            <a:pPr algn="ctr"/>
            <a:r>
              <a:rPr lang="en-US" sz="3600" dirty="0" smtClean="0">
                <a:cs typeface="Arial" panose="020B0604020202020204" pitchFamily="34" charset="0"/>
              </a:rPr>
              <a:t>What are Electronic Smoking Devices?</a:t>
            </a:r>
            <a:endParaRPr lang="en-US" sz="3600" dirty="0">
              <a:cs typeface="Arial" panose="020B0604020202020204" pitchFamily="34" charset="0"/>
            </a:endParaRPr>
          </a:p>
        </p:txBody>
      </p:sp>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47" y="2173459"/>
            <a:ext cx="8952486" cy="326126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185039" y="6520167"/>
            <a:ext cx="883575"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smtClean="0">
                <a:ln>
                  <a:noFill/>
                </a:ln>
                <a:effectLst/>
                <a:uLnTx/>
                <a:uFillTx/>
                <a:latin typeface="+mn-lt"/>
                <a:cs typeface="Arial"/>
                <a:sym typeface="Arial"/>
              </a:rPr>
              <a:t>Source: CDC</a:t>
            </a:r>
            <a:endParaRPr kumimoji="0" lang="en-US" sz="1100" b="0" i="0" u="none" strike="noStrike" kern="0" cap="none" spc="0" normalizeH="0" baseline="0" noProof="0" dirty="0">
              <a:ln>
                <a:noFill/>
              </a:ln>
              <a:effectLst/>
              <a:uLnTx/>
              <a:uFillTx/>
              <a:latin typeface="+mn-lt"/>
              <a:cs typeface="Arial"/>
              <a:sym typeface="Arial"/>
            </a:endParaRPr>
          </a:p>
        </p:txBody>
      </p:sp>
    </p:spTree>
    <p:extLst>
      <p:ext uri="{BB962C8B-B14F-4D97-AF65-F5344CB8AC3E}">
        <p14:creationId xmlns:p14="http://schemas.microsoft.com/office/powerpoint/2010/main" val="15070486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p58"/>
          <p:cNvPicPr preferRelativeResize="0"/>
          <p:nvPr/>
        </p:nvPicPr>
        <p:blipFill>
          <a:blip r:embed="rId3">
            <a:alphaModFix/>
          </a:blip>
          <a:stretch>
            <a:fillRect/>
          </a:stretch>
        </p:blipFill>
        <p:spPr>
          <a:xfrm>
            <a:off x="457200" y="1447800"/>
            <a:ext cx="3953576" cy="4987151"/>
          </a:xfrm>
          <a:prstGeom prst="rect">
            <a:avLst/>
          </a:prstGeom>
          <a:noFill/>
          <a:ln>
            <a:noFill/>
          </a:ln>
        </p:spPr>
      </p:pic>
      <p:pic>
        <p:nvPicPr>
          <p:cNvPr id="484" name="Google Shape;484;p58"/>
          <p:cNvPicPr preferRelativeResize="0"/>
          <p:nvPr/>
        </p:nvPicPr>
        <p:blipFill>
          <a:blip r:embed="rId4">
            <a:alphaModFix/>
          </a:blip>
          <a:stretch>
            <a:fillRect/>
          </a:stretch>
        </p:blipFill>
        <p:spPr>
          <a:xfrm>
            <a:off x="4800600" y="1447800"/>
            <a:ext cx="4039975" cy="4889750"/>
          </a:xfrm>
          <a:prstGeom prst="rect">
            <a:avLst/>
          </a:prstGeom>
          <a:noFill/>
          <a:ln>
            <a:noFill/>
          </a:ln>
        </p:spPr>
      </p:pic>
      <p:sp>
        <p:nvSpPr>
          <p:cNvPr id="4" name="Google Shape;313;p36"/>
          <p:cNvSpPr txBox="1">
            <a:spLocks noGrp="1"/>
          </p:cNvSpPr>
          <p:nvPr>
            <p:ph type="title"/>
          </p:nvPr>
        </p:nvSpPr>
        <p:spPr>
          <a:xfrm>
            <a:off x="193790" y="461009"/>
            <a:ext cx="8756418" cy="496284"/>
          </a:xfrm>
          <a:prstGeom prst="rect">
            <a:avLst/>
          </a:prstGeom>
          <a:noFill/>
          <a:ln>
            <a:noFill/>
          </a:ln>
        </p:spPr>
        <p:txBody>
          <a:bodyPr spcFirstLastPara="1" wrap="square" lIns="0" tIns="0" rIns="0" bIns="0" anchor="t" anchorCtr="0">
            <a:noAutofit/>
          </a:bodyPr>
          <a:lstStyle/>
          <a:p>
            <a:pPr marL="0" lvl="0" indent="0" algn="ctr">
              <a:spcBef>
                <a:spcPts val="0"/>
              </a:spcBef>
              <a:spcAft>
                <a:spcPts val="0"/>
              </a:spcAft>
              <a:buNone/>
            </a:pPr>
            <a:r>
              <a:rPr lang="en-US" dirty="0" smtClean="0"/>
              <a:t>Targeted Marketing</a:t>
            </a:r>
            <a:endParaRPr dirty="0"/>
          </a:p>
        </p:txBody>
      </p:sp>
    </p:spTree>
    <p:extLst>
      <p:ext uri="{BB962C8B-B14F-4D97-AF65-F5344CB8AC3E}">
        <p14:creationId xmlns:p14="http://schemas.microsoft.com/office/powerpoint/2010/main" val="1280741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2" name="TextBox 1"/>
          <p:cNvSpPr txBox="1"/>
          <p:nvPr/>
        </p:nvSpPr>
        <p:spPr>
          <a:xfrm>
            <a:off x="-76200" y="-304800"/>
            <a:ext cx="9448800" cy="1828800"/>
          </a:xfrm>
          <a:prstGeom prst="rect">
            <a:avLst/>
          </a:prstGeom>
          <a:solidFill>
            <a:schemeClr val="bg1"/>
          </a:solidFill>
        </p:spPr>
        <p:txBody>
          <a:bodyPr wrap="square" rtlCol="0">
            <a:spAutoFit/>
          </a:bodyPr>
          <a:lstStyle/>
          <a:p>
            <a:endParaRPr lang="en-US" dirty="0"/>
          </a:p>
        </p:txBody>
      </p:sp>
      <p:pic>
        <p:nvPicPr>
          <p:cNvPr id="476" name="Google Shape;476;p57"/>
          <p:cNvPicPr preferRelativeResize="0"/>
          <p:nvPr/>
        </p:nvPicPr>
        <p:blipFill>
          <a:blip r:embed="rId3">
            <a:alphaModFix/>
          </a:blip>
          <a:stretch>
            <a:fillRect/>
          </a:stretch>
        </p:blipFill>
        <p:spPr>
          <a:xfrm>
            <a:off x="5181600" y="762000"/>
            <a:ext cx="3528174" cy="4533704"/>
          </a:xfrm>
          <a:prstGeom prst="rect">
            <a:avLst/>
          </a:prstGeom>
          <a:noFill/>
          <a:ln>
            <a:noFill/>
          </a:ln>
        </p:spPr>
      </p:pic>
      <p:pic>
        <p:nvPicPr>
          <p:cNvPr id="3" name="Picture 2"/>
          <p:cNvPicPr>
            <a:picLocks noChangeAspect="1"/>
          </p:cNvPicPr>
          <p:nvPr/>
        </p:nvPicPr>
        <p:blipFill>
          <a:blip r:embed="rId4"/>
          <a:stretch>
            <a:fillRect/>
          </a:stretch>
        </p:blipFill>
        <p:spPr>
          <a:xfrm>
            <a:off x="228601" y="762000"/>
            <a:ext cx="4450652" cy="4648200"/>
          </a:xfrm>
          <a:prstGeom prst="rect">
            <a:avLst/>
          </a:prstGeom>
        </p:spPr>
      </p:pic>
    </p:spTree>
    <p:extLst>
      <p:ext uri="{BB962C8B-B14F-4D97-AF65-F5344CB8AC3E}">
        <p14:creationId xmlns:p14="http://schemas.microsoft.com/office/powerpoint/2010/main" val="329612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0" name="Google Shape;490;p59"/>
          <p:cNvPicPr preferRelativeResize="0"/>
          <p:nvPr/>
        </p:nvPicPr>
        <p:blipFill>
          <a:blip r:embed="rId3">
            <a:alphaModFix/>
          </a:blip>
          <a:stretch>
            <a:fillRect/>
          </a:stretch>
        </p:blipFill>
        <p:spPr>
          <a:xfrm>
            <a:off x="4642884" y="2590800"/>
            <a:ext cx="4421527" cy="3167250"/>
          </a:xfrm>
          <a:prstGeom prst="rect">
            <a:avLst/>
          </a:prstGeom>
          <a:noFill/>
          <a:ln>
            <a:noFill/>
          </a:ln>
        </p:spPr>
      </p:pic>
      <p:sp>
        <p:nvSpPr>
          <p:cNvPr id="2" name="TextBox 1"/>
          <p:cNvSpPr txBox="1"/>
          <p:nvPr/>
        </p:nvSpPr>
        <p:spPr>
          <a:xfrm>
            <a:off x="-22407" y="0"/>
            <a:ext cx="9296400" cy="2209800"/>
          </a:xfrm>
          <a:prstGeom prst="rect">
            <a:avLst/>
          </a:prstGeom>
          <a:solidFill>
            <a:schemeClr val="bg1"/>
          </a:solidFill>
        </p:spPr>
        <p:txBody>
          <a:bodyPr wrap="square" rtlCol="0">
            <a:spAutoFit/>
          </a:bodyPr>
          <a:lstStyle/>
          <a:p>
            <a:endParaRPr lang="en-US" dirty="0"/>
          </a:p>
        </p:txBody>
      </p:sp>
      <p:pic>
        <p:nvPicPr>
          <p:cNvPr id="1026"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593" y="109421"/>
            <a:ext cx="4114800" cy="4114800"/>
          </a:xfrm>
          <a:prstGeom prst="rect">
            <a:avLst/>
          </a:prstGeom>
          <a:noFill/>
          <a:extLst>
            <a:ext uri="{909E8E84-426E-40DD-AFC4-6F175D3DCCD1}">
              <a14:hiddenFill xmlns:a14="http://schemas.microsoft.com/office/drawing/2010/main">
                <a:solidFill>
                  <a:srgbClr val="FFFFFF"/>
                </a:solidFill>
              </a14:hiddenFill>
            </a:ext>
          </a:extLst>
        </p:spPr>
      </p:pic>
      <p:sp>
        <p:nvSpPr>
          <p:cNvPr id="8" name="Curved Down Arrow 7"/>
          <p:cNvSpPr/>
          <p:nvPr/>
        </p:nvSpPr>
        <p:spPr>
          <a:xfrm rot="1551854">
            <a:off x="4549231" y="927863"/>
            <a:ext cx="2730994" cy="974779"/>
          </a:xfrm>
          <a:prstGeom prst="curvedDownArrow">
            <a:avLst>
              <a:gd name="adj1" fmla="val 25000"/>
              <a:gd name="adj2" fmla="val 74175"/>
              <a:gd name="adj3" fmla="val 34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urved Down Arrow 5"/>
          <p:cNvSpPr/>
          <p:nvPr/>
        </p:nvSpPr>
        <p:spPr>
          <a:xfrm rot="12519030">
            <a:off x="1744696" y="4732545"/>
            <a:ext cx="2807964" cy="905180"/>
          </a:xfrm>
          <a:prstGeom prst="curvedDownArrow">
            <a:avLst>
              <a:gd name="adj1" fmla="val 25000"/>
              <a:gd name="adj2" fmla="val 74175"/>
              <a:gd name="adj3" fmla="val 34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41198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p:nvPr/>
        </p:nvSpPr>
        <p:spPr>
          <a:xfrm>
            <a:off x="392906" y="331628"/>
            <a:ext cx="8751094" cy="667235"/>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p>
            <a:pPr algn="ctr" defTabSz="410771">
              <a:defRPr sz="1800"/>
            </a:pPr>
            <a:r>
              <a:rPr lang="en-US" sz="3867" dirty="0">
                <a:solidFill>
                  <a:schemeClr val="tx1"/>
                </a:solidFill>
                <a:effectLst>
                  <a:outerShdw blurRad="127000" dist="76200" dir="2700000" rotWithShape="0">
                    <a:srgbClr val="FFFFFF">
                      <a:alpha val="75000"/>
                    </a:srgbClr>
                  </a:outerShdw>
                </a:effectLst>
                <a:latin typeface="Century Gothic" panose="020B0502020202020204" pitchFamily="34" charset="0"/>
                <a:ea typeface="Arial" charset="0"/>
                <a:cs typeface="Arial" charset="0"/>
                <a:sym typeface="Gill Sans"/>
              </a:rPr>
              <a:t>Social Media Targeting</a:t>
            </a:r>
            <a:endParaRPr sz="3867" dirty="0">
              <a:solidFill>
                <a:schemeClr val="tx1"/>
              </a:solidFill>
              <a:effectLst>
                <a:outerShdw blurRad="127000" dist="76200" dir="2700000" rotWithShape="0">
                  <a:srgbClr val="FFFFFF">
                    <a:alpha val="75000"/>
                  </a:srgbClr>
                </a:outerShdw>
              </a:effectLst>
              <a:latin typeface="Century Gothic" panose="020B0502020202020204" pitchFamily="34" charset="0"/>
              <a:ea typeface="Arial" charset="0"/>
              <a:cs typeface="Arial" charset="0"/>
              <a:sym typeface="Gill Sans"/>
            </a:endParaRPr>
          </a:p>
        </p:txBody>
      </p:sp>
      <p:sp>
        <p:nvSpPr>
          <p:cNvPr id="8" name="Shape 67">
            <a:extLst>
              <a:ext uri="{FF2B5EF4-FFF2-40B4-BE49-F238E27FC236}">
                <a16:creationId xmlns:a16="http://schemas.microsoft.com/office/drawing/2014/main" id="{042854BA-F4FD-124E-BA17-2D5280BD3DAE}"/>
              </a:ext>
            </a:extLst>
          </p:cNvPr>
          <p:cNvSpPr txBox="1">
            <a:spLocks/>
          </p:cNvSpPr>
          <p:nvPr/>
        </p:nvSpPr>
        <p:spPr>
          <a:xfrm>
            <a:off x="602377" y="1447800"/>
            <a:ext cx="8129244" cy="5135108"/>
          </a:xfrm>
          <a:prstGeom prst="rect">
            <a:avLst/>
          </a:prstGeom>
        </p:spPr>
        <p:txBody>
          <a:bodyPr spcFirstLastPara="1" wrap="square" lIns="64283" tIns="64283" rIns="64283" bIns="64283" anchor="t" anchorCtr="0">
            <a:noAutofit/>
          </a:bodyPr>
          <a:lstStyle>
            <a:lvl1pPr marL="243860" indent="-243860" algn="l" defTabSz="975439" rtl="0" eaLnBrk="1" latinLnBrk="0" hangingPunct="1">
              <a:lnSpc>
                <a:spcPct val="90000"/>
              </a:lnSpc>
              <a:spcBef>
                <a:spcPts val="1067"/>
              </a:spcBef>
              <a:buFont typeface="Arial"/>
              <a:buChar char="•"/>
              <a:defRPr sz="2987" kern="1200">
                <a:solidFill>
                  <a:schemeClr val="tx1"/>
                </a:solidFill>
                <a:latin typeface="+mn-lt"/>
                <a:ea typeface="+mn-ea"/>
                <a:cs typeface="+mn-cs"/>
              </a:defRPr>
            </a:lvl1pPr>
            <a:lvl2pPr marL="731579" indent="-243860" algn="l" defTabSz="975439" rtl="0" eaLnBrk="1" latinLnBrk="0" hangingPunct="1">
              <a:lnSpc>
                <a:spcPct val="90000"/>
              </a:lnSpc>
              <a:spcBef>
                <a:spcPts val="533"/>
              </a:spcBef>
              <a:buFont typeface="Arial"/>
              <a:buChar char="•"/>
              <a:defRPr sz="2561" kern="1200">
                <a:solidFill>
                  <a:schemeClr val="tx1"/>
                </a:solidFill>
                <a:latin typeface="+mn-lt"/>
                <a:ea typeface="+mn-ea"/>
                <a:cs typeface="+mn-cs"/>
              </a:defRPr>
            </a:lvl2pPr>
            <a:lvl3pPr marL="1219299" indent="-243860" algn="l" defTabSz="975439" rtl="0" eaLnBrk="1" latinLnBrk="0" hangingPunct="1">
              <a:lnSpc>
                <a:spcPct val="90000"/>
              </a:lnSpc>
              <a:spcBef>
                <a:spcPts val="533"/>
              </a:spcBef>
              <a:buFont typeface="Arial"/>
              <a:buChar char="•"/>
              <a:defRPr sz="2133" kern="1200">
                <a:solidFill>
                  <a:schemeClr val="tx1"/>
                </a:solidFill>
                <a:latin typeface="+mn-lt"/>
                <a:ea typeface="+mn-ea"/>
                <a:cs typeface="+mn-cs"/>
              </a:defRPr>
            </a:lvl3pPr>
            <a:lvl4pPr marL="1707018" indent="-243860" algn="l" defTabSz="975439" rtl="0" eaLnBrk="1" latinLnBrk="0" hangingPunct="1">
              <a:lnSpc>
                <a:spcPct val="90000"/>
              </a:lnSpc>
              <a:spcBef>
                <a:spcPts val="533"/>
              </a:spcBef>
              <a:buFont typeface="Arial"/>
              <a:buChar char="•"/>
              <a:defRPr sz="1920" kern="1200">
                <a:solidFill>
                  <a:schemeClr val="tx1"/>
                </a:solidFill>
                <a:latin typeface="+mn-lt"/>
                <a:ea typeface="+mn-ea"/>
                <a:cs typeface="+mn-cs"/>
              </a:defRPr>
            </a:lvl4pPr>
            <a:lvl5pPr marL="2194739" indent="-243860" algn="l" defTabSz="975439" rtl="0" eaLnBrk="1" latinLnBrk="0" hangingPunct="1">
              <a:lnSpc>
                <a:spcPct val="90000"/>
              </a:lnSpc>
              <a:spcBef>
                <a:spcPts val="533"/>
              </a:spcBef>
              <a:buFont typeface="Arial"/>
              <a:buChar char="•"/>
              <a:defRPr sz="1920" kern="1200">
                <a:solidFill>
                  <a:schemeClr val="tx1"/>
                </a:solidFill>
                <a:latin typeface="+mn-lt"/>
                <a:ea typeface="+mn-ea"/>
                <a:cs typeface="+mn-cs"/>
              </a:defRPr>
            </a:lvl5pPr>
            <a:lvl6pPr marL="2682458" indent="-243860" algn="l" defTabSz="975439" rtl="0" eaLnBrk="1" latinLnBrk="0" hangingPunct="1">
              <a:lnSpc>
                <a:spcPct val="90000"/>
              </a:lnSpc>
              <a:spcBef>
                <a:spcPts val="533"/>
              </a:spcBef>
              <a:buFont typeface="Arial"/>
              <a:buChar char="•"/>
              <a:defRPr sz="1920" kern="1200">
                <a:solidFill>
                  <a:schemeClr val="tx1"/>
                </a:solidFill>
                <a:latin typeface="+mn-lt"/>
                <a:ea typeface="+mn-ea"/>
                <a:cs typeface="+mn-cs"/>
              </a:defRPr>
            </a:lvl6pPr>
            <a:lvl7pPr marL="3170177" indent="-243860" algn="l" defTabSz="975439" rtl="0" eaLnBrk="1" latinLnBrk="0" hangingPunct="1">
              <a:lnSpc>
                <a:spcPct val="90000"/>
              </a:lnSpc>
              <a:spcBef>
                <a:spcPts val="533"/>
              </a:spcBef>
              <a:buFont typeface="Arial"/>
              <a:buChar char="•"/>
              <a:defRPr sz="1920" kern="1200">
                <a:solidFill>
                  <a:schemeClr val="tx1"/>
                </a:solidFill>
                <a:latin typeface="+mn-lt"/>
                <a:ea typeface="+mn-ea"/>
                <a:cs typeface="+mn-cs"/>
              </a:defRPr>
            </a:lvl7pPr>
            <a:lvl8pPr marL="3657897" indent="-243860" algn="l" defTabSz="975439" rtl="0" eaLnBrk="1" latinLnBrk="0" hangingPunct="1">
              <a:lnSpc>
                <a:spcPct val="90000"/>
              </a:lnSpc>
              <a:spcBef>
                <a:spcPts val="533"/>
              </a:spcBef>
              <a:buFont typeface="Arial"/>
              <a:buChar char="•"/>
              <a:defRPr sz="1920" kern="1200">
                <a:solidFill>
                  <a:schemeClr val="tx1"/>
                </a:solidFill>
                <a:latin typeface="+mn-lt"/>
                <a:ea typeface="+mn-ea"/>
                <a:cs typeface="+mn-cs"/>
              </a:defRPr>
            </a:lvl8pPr>
            <a:lvl9pPr marL="4145618" indent="-243860" algn="l" defTabSz="975439" rtl="0" eaLnBrk="1" latinLnBrk="0" hangingPunct="1">
              <a:lnSpc>
                <a:spcPct val="90000"/>
              </a:lnSpc>
              <a:spcBef>
                <a:spcPts val="533"/>
              </a:spcBef>
              <a:buFont typeface="Arial"/>
              <a:buChar char="•"/>
              <a:defRPr sz="1920" kern="1200">
                <a:solidFill>
                  <a:schemeClr val="tx1"/>
                </a:solidFill>
                <a:latin typeface="+mn-lt"/>
                <a:ea typeface="+mn-ea"/>
                <a:cs typeface="+mn-cs"/>
              </a:defRPr>
            </a:lvl9pPr>
          </a:lstStyle>
          <a:p>
            <a:r>
              <a:rPr lang="en-US" sz="2400" dirty="0">
                <a:latin typeface="Century Gothic" panose="020B0502020202020204" pitchFamily="34" charset="0"/>
              </a:rPr>
              <a:t>Bigger Instagram accounts giving “shout-outs” and reposting of Snapchat videos of young people using </a:t>
            </a:r>
          </a:p>
          <a:p>
            <a:endParaRPr lang="en-US" sz="2400" dirty="0">
              <a:latin typeface="Century Gothic" panose="020B0502020202020204" pitchFamily="34" charset="0"/>
            </a:endParaRPr>
          </a:p>
          <a:p>
            <a:r>
              <a:rPr lang="en-US" sz="2400" dirty="0">
                <a:latin typeface="Century Gothic" panose="020B0502020202020204" pitchFamily="34" charset="0"/>
              </a:rPr>
              <a:t>Problematic memes and cartoons are also distributed via Twitter, which give youth the impression that using is okay</a:t>
            </a:r>
          </a:p>
          <a:p>
            <a:pPr marL="0" indent="0">
              <a:spcBef>
                <a:spcPts val="1125"/>
              </a:spcBef>
              <a:spcAft>
                <a:spcPts val="1125"/>
              </a:spcAft>
              <a:buNone/>
            </a:pPr>
            <a:endParaRPr lang="en-US" sz="2000" dirty="0">
              <a:latin typeface="Century Gothic" panose="020B0502020202020204" pitchFamily="34" charset="0"/>
            </a:endParaRPr>
          </a:p>
        </p:txBody>
      </p:sp>
      <p:pic>
        <p:nvPicPr>
          <p:cNvPr id="6" name="Picture 5">
            <a:extLst>
              <a:ext uri="{FF2B5EF4-FFF2-40B4-BE49-F238E27FC236}">
                <a16:creationId xmlns:a16="http://schemas.microsoft.com/office/drawing/2014/main" id="{2B63C94B-0428-9C4B-ABAE-D6E43D8A1F92}"/>
              </a:ext>
            </a:extLst>
          </p:cNvPr>
          <p:cNvPicPr>
            <a:picLocks noChangeAspect="1"/>
          </p:cNvPicPr>
          <p:nvPr/>
        </p:nvPicPr>
        <p:blipFill>
          <a:blip r:embed="rId3"/>
          <a:stretch>
            <a:fillRect/>
          </a:stretch>
        </p:blipFill>
        <p:spPr>
          <a:xfrm>
            <a:off x="821532" y="4204600"/>
            <a:ext cx="2074318" cy="2085351"/>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5BCCFEAD-94E2-9E48-AE36-D03C75EDF66D}"/>
              </a:ext>
            </a:extLst>
          </p:cNvPr>
          <p:cNvPicPr>
            <a:picLocks noChangeAspect="1"/>
          </p:cNvPicPr>
          <p:nvPr/>
        </p:nvPicPr>
        <p:blipFill>
          <a:blip r:embed="rId4"/>
          <a:stretch>
            <a:fillRect/>
          </a:stretch>
        </p:blipFill>
        <p:spPr>
          <a:xfrm>
            <a:off x="6395590" y="4204600"/>
            <a:ext cx="2267529" cy="2085351"/>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CE77680B-9C23-374A-94AA-382D49D253A1}"/>
              </a:ext>
            </a:extLst>
          </p:cNvPr>
          <p:cNvPicPr>
            <a:picLocks noChangeAspect="1"/>
          </p:cNvPicPr>
          <p:nvPr/>
        </p:nvPicPr>
        <p:blipFill>
          <a:blip r:embed="rId5"/>
          <a:stretch>
            <a:fillRect/>
          </a:stretch>
        </p:blipFill>
        <p:spPr>
          <a:xfrm>
            <a:off x="3242800" y="4204600"/>
            <a:ext cx="2848399" cy="2085351"/>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C5A0ADDE-9173-3040-9AB2-AE871F4E4A41}"/>
              </a:ext>
            </a:extLst>
          </p:cNvPr>
          <p:cNvSpPr txBox="1"/>
          <p:nvPr/>
        </p:nvSpPr>
        <p:spPr>
          <a:xfrm>
            <a:off x="821532" y="4519825"/>
            <a:ext cx="7841587" cy="1390894"/>
          </a:xfrm>
          <a:prstGeom prst="rect">
            <a:avLst/>
          </a:prstGeom>
          <a:solidFill>
            <a:srgbClr val="FFFFFF">
              <a:alpha val="85098"/>
            </a:srgbClr>
          </a:solidFill>
          <a:ln w="76200">
            <a:solidFill>
              <a:srgbClr val="FF0000"/>
            </a:solidFill>
          </a:ln>
        </p:spPr>
        <p:txBody>
          <a:bodyPr wrap="square" rtlCol="0">
            <a:spAutoFit/>
          </a:bodyPr>
          <a:lstStyle/>
          <a:p>
            <a:pPr algn="ctr"/>
            <a:r>
              <a:rPr lang="en-US" sz="4219" b="1" dirty="0" smtClean="0">
                <a:solidFill>
                  <a:srgbClr val="FF0000"/>
                </a:solidFill>
              </a:rPr>
              <a:t>These Messages are Harmful to Young People!</a:t>
            </a:r>
            <a:endParaRPr lang="en-US" sz="4219" b="1" dirty="0">
              <a:solidFill>
                <a:srgbClr val="FF0000"/>
              </a:solidFill>
            </a:endParaRPr>
          </a:p>
        </p:txBody>
      </p:sp>
    </p:spTree>
    <p:extLst>
      <p:ext uri="{BB962C8B-B14F-4D97-AF65-F5344CB8AC3E}">
        <p14:creationId xmlns:p14="http://schemas.microsoft.com/office/powerpoint/2010/main" val="3239992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100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15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5"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fltVal val="0"/>
                                          </p:val>
                                        </p:tav>
                                        <p:tav tm="100000">
                                          <p:val>
                                            <p:strVal val="#ppt_w"/>
                                          </p:val>
                                        </p:tav>
                                      </p:tavLst>
                                    </p:anim>
                                    <p:anim calcmode="lin" valueType="num">
                                      <p:cBhvr>
                                        <p:cTn id="25" dur="1000" fill="hold"/>
                                        <p:tgtEl>
                                          <p:spTgt spid="9"/>
                                        </p:tgtEl>
                                        <p:attrNameLst>
                                          <p:attrName>ppt_h</p:attrName>
                                        </p:attrNameLst>
                                      </p:cBhvr>
                                      <p:tavLst>
                                        <p:tav tm="0">
                                          <p:val>
                                            <p:fltVal val="0"/>
                                          </p:val>
                                        </p:tav>
                                        <p:tav tm="100000">
                                          <p:val>
                                            <p:strVal val="#ppt_h"/>
                                          </p:val>
                                        </p:tav>
                                      </p:tavLst>
                                    </p:anim>
                                    <p:anim calcmode="lin" valueType="num">
                                      <p:cBhvr>
                                        <p:cTn id="26"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smtClean="0">
                <a:cs typeface="Arial" panose="020B0604020202020204" pitchFamily="34" charset="0"/>
              </a:rPr>
              <a:t>JUUL or </a:t>
            </a:r>
            <a:r>
              <a:rPr lang="en-US" sz="4000" dirty="0" err="1" smtClean="0">
                <a:cs typeface="Arial" panose="020B0604020202020204" pitchFamily="34" charset="0"/>
              </a:rPr>
              <a:t>Flashdrive</a:t>
            </a:r>
            <a:r>
              <a:rPr lang="en-US" sz="4000" dirty="0" smtClean="0">
                <a:cs typeface="Arial" panose="020B0604020202020204" pitchFamily="34" charset="0"/>
              </a:rPr>
              <a:t>?</a:t>
            </a:r>
            <a:endParaRPr lang="en-US" sz="4000" dirty="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2286000" y="1600200"/>
            <a:ext cx="4804064" cy="4804064"/>
          </a:xfrm>
          <a:prstGeom prst="rect">
            <a:avLst/>
          </a:prstGeom>
        </p:spPr>
      </p:pic>
    </p:spTree>
    <p:extLst>
      <p:ext uri="{BB962C8B-B14F-4D97-AF65-F5344CB8AC3E}">
        <p14:creationId xmlns:p14="http://schemas.microsoft.com/office/powerpoint/2010/main" val="3130500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0"/>
          <p:cNvSpPr txBox="1">
            <a:spLocks noGrp="1"/>
          </p:cNvSpPr>
          <p:nvPr>
            <p:ph type="title"/>
          </p:nvPr>
        </p:nvSpPr>
        <p:spPr>
          <a:xfrm>
            <a:off x="193790" y="461009"/>
            <a:ext cx="8756418" cy="496284"/>
          </a:xfrm>
          <a:prstGeom prst="rect">
            <a:avLst/>
          </a:prstGeom>
          <a:noFill/>
          <a:ln>
            <a:noFill/>
          </a:ln>
        </p:spPr>
        <p:txBody>
          <a:bodyPr spcFirstLastPara="1" wrap="square" lIns="0" tIns="0" rIns="0" bIns="0" anchor="t" anchorCtr="0">
            <a:noAutofit/>
          </a:bodyPr>
          <a:lstStyle/>
          <a:p>
            <a:pPr marL="0" lvl="0" indent="0" algn="ctr">
              <a:spcBef>
                <a:spcPts val="0"/>
              </a:spcBef>
              <a:spcAft>
                <a:spcPts val="0"/>
              </a:spcAft>
              <a:buNone/>
            </a:pPr>
            <a:r>
              <a:rPr lang="en-US" sz="4000" dirty="0"/>
              <a:t>Find the Hidden </a:t>
            </a:r>
            <a:r>
              <a:rPr lang="en-US" sz="4000" dirty="0" smtClean="0"/>
              <a:t>JUULS</a:t>
            </a:r>
            <a:endParaRPr sz="4000" dirty="0"/>
          </a:p>
        </p:txBody>
      </p:sp>
      <p:pic>
        <p:nvPicPr>
          <p:cNvPr id="259" name="Google Shape;259;p30" descr="Image result for long flash drive"/>
          <p:cNvPicPr preferRelativeResize="0"/>
          <p:nvPr/>
        </p:nvPicPr>
        <p:blipFill rotWithShape="1">
          <a:blip r:embed="rId3">
            <a:alphaModFix/>
          </a:blip>
          <a:srcRect/>
          <a:stretch/>
        </p:blipFill>
        <p:spPr>
          <a:xfrm>
            <a:off x="2594013" y="3492520"/>
            <a:ext cx="2819400" cy="2819400"/>
          </a:xfrm>
          <a:prstGeom prst="rect">
            <a:avLst/>
          </a:prstGeom>
          <a:noFill/>
          <a:ln>
            <a:noFill/>
          </a:ln>
        </p:spPr>
      </p:pic>
      <p:pic>
        <p:nvPicPr>
          <p:cNvPr id="260" name="Google Shape;260;p30" descr="Related image"/>
          <p:cNvPicPr preferRelativeResize="0"/>
          <p:nvPr/>
        </p:nvPicPr>
        <p:blipFill rotWithShape="1">
          <a:blip r:embed="rId4">
            <a:alphaModFix/>
          </a:blip>
          <a:srcRect/>
          <a:stretch/>
        </p:blipFill>
        <p:spPr>
          <a:xfrm>
            <a:off x="3467100" y="1686333"/>
            <a:ext cx="2209801" cy="1338157"/>
          </a:xfrm>
          <a:prstGeom prst="rect">
            <a:avLst/>
          </a:prstGeom>
          <a:noFill/>
          <a:ln>
            <a:noFill/>
          </a:ln>
        </p:spPr>
      </p:pic>
      <p:pic>
        <p:nvPicPr>
          <p:cNvPr id="261" name="Google Shape;261;p30" descr="Image result for juul"/>
          <p:cNvPicPr preferRelativeResize="0"/>
          <p:nvPr/>
        </p:nvPicPr>
        <p:blipFill rotWithShape="1">
          <a:blip r:embed="rId5">
            <a:alphaModFix/>
          </a:blip>
          <a:srcRect/>
          <a:stretch/>
        </p:blipFill>
        <p:spPr>
          <a:xfrm>
            <a:off x="6078589" y="1686333"/>
            <a:ext cx="2667000" cy="2667000"/>
          </a:xfrm>
          <a:prstGeom prst="rect">
            <a:avLst/>
          </a:prstGeom>
          <a:noFill/>
          <a:ln>
            <a:noFill/>
          </a:ln>
        </p:spPr>
      </p:pic>
      <p:pic>
        <p:nvPicPr>
          <p:cNvPr id="262" name="Google Shape;262;p30" descr="Image result for juul pods"/>
          <p:cNvPicPr preferRelativeResize="0"/>
          <p:nvPr/>
        </p:nvPicPr>
        <p:blipFill rotWithShape="1">
          <a:blip r:embed="rId6">
            <a:alphaModFix/>
          </a:blip>
          <a:srcRect/>
          <a:stretch/>
        </p:blipFill>
        <p:spPr>
          <a:xfrm>
            <a:off x="914400" y="1686335"/>
            <a:ext cx="1524000" cy="1680210"/>
          </a:xfrm>
          <a:prstGeom prst="rect">
            <a:avLst/>
          </a:prstGeom>
          <a:noFill/>
          <a:ln>
            <a:noFill/>
          </a:ln>
        </p:spPr>
      </p:pic>
      <p:pic>
        <p:nvPicPr>
          <p:cNvPr id="263" name="Google Shape;263;p30" descr="Image result for juul usb"/>
          <p:cNvPicPr preferRelativeResize="0"/>
          <p:nvPr/>
        </p:nvPicPr>
        <p:blipFill rotWithShape="1">
          <a:blip r:embed="rId7">
            <a:alphaModFix/>
          </a:blip>
          <a:srcRect/>
          <a:stretch/>
        </p:blipFill>
        <p:spPr>
          <a:xfrm>
            <a:off x="422395" y="3680465"/>
            <a:ext cx="2016010" cy="2016010"/>
          </a:xfrm>
          <a:prstGeom prst="rect">
            <a:avLst/>
          </a:prstGeom>
          <a:noFill/>
          <a:ln>
            <a:noFill/>
          </a:ln>
        </p:spPr>
      </p:pic>
      <p:pic>
        <p:nvPicPr>
          <p:cNvPr id="264" name="Google Shape;264;p30" descr="Related image"/>
          <p:cNvPicPr preferRelativeResize="0"/>
          <p:nvPr/>
        </p:nvPicPr>
        <p:blipFill rotWithShape="1">
          <a:blip r:embed="rId8">
            <a:alphaModFix/>
          </a:blip>
          <a:srcRect/>
          <a:stretch/>
        </p:blipFill>
        <p:spPr>
          <a:xfrm>
            <a:off x="5676901" y="4258856"/>
            <a:ext cx="2817177" cy="2112883"/>
          </a:xfrm>
          <a:prstGeom prst="rect">
            <a:avLst/>
          </a:prstGeom>
          <a:noFill/>
          <a:ln>
            <a:noFill/>
          </a:ln>
        </p:spPr>
      </p:pic>
      <p:sp>
        <p:nvSpPr>
          <p:cNvPr id="265" name="Google Shape;265;p30"/>
          <p:cNvSpPr txBox="1"/>
          <p:nvPr/>
        </p:nvSpPr>
        <p:spPr>
          <a:xfrm>
            <a:off x="641897" y="1515721"/>
            <a:ext cx="726676" cy="626254"/>
          </a:xfrm>
          <a:prstGeom prst="rect">
            <a:avLst/>
          </a:prstGeom>
          <a:noFill/>
          <a:ln>
            <a:noFill/>
          </a:ln>
        </p:spPr>
        <p:txBody>
          <a:bodyPr spcFirstLastPara="1" wrap="square" lIns="91425" tIns="91425" rIns="91425" bIns="91425" anchor="t" anchorCtr="0">
            <a:noAutofit/>
          </a:bodyPr>
          <a:lstStyle/>
          <a:p>
            <a:pPr marL="457200" lvl="0" indent="-317500">
              <a:spcBef>
                <a:spcPts val="0"/>
              </a:spcBef>
              <a:spcAft>
                <a:spcPts val="0"/>
              </a:spcAft>
              <a:buSzPts val="1400"/>
              <a:buAutoNum type="arabicPeriod"/>
            </a:pPr>
            <a:endParaRPr lang="en-US" dirty="0">
              <a:solidFill>
                <a:schemeClr val="tx1"/>
              </a:solidFill>
            </a:endParaRPr>
          </a:p>
          <a:p>
            <a:pPr marL="139700" lvl="0">
              <a:spcBef>
                <a:spcPts val="0"/>
              </a:spcBef>
              <a:spcAft>
                <a:spcPts val="0"/>
              </a:spcAft>
              <a:buSzPts val="1400"/>
            </a:pPr>
            <a:r>
              <a:rPr lang="en-US" sz="2400" dirty="0" smtClean="0">
                <a:solidFill>
                  <a:schemeClr val="tx1"/>
                </a:solidFill>
              </a:rPr>
              <a:t>1.)</a:t>
            </a:r>
            <a:endParaRPr sz="2400" dirty="0">
              <a:solidFill>
                <a:schemeClr val="tx1"/>
              </a:solidFill>
            </a:endParaRPr>
          </a:p>
        </p:txBody>
      </p:sp>
      <p:sp>
        <p:nvSpPr>
          <p:cNvPr id="266" name="Google Shape;266;p30"/>
          <p:cNvSpPr txBox="1"/>
          <p:nvPr/>
        </p:nvSpPr>
        <p:spPr>
          <a:xfrm>
            <a:off x="3319113" y="1741904"/>
            <a:ext cx="684600" cy="453855"/>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2400" dirty="0"/>
              <a:t>2.)</a:t>
            </a:r>
            <a:endParaRPr sz="2400" dirty="0"/>
          </a:p>
        </p:txBody>
      </p:sp>
      <p:sp>
        <p:nvSpPr>
          <p:cNvPr id="267" name="Google Shape;267;p30"/>
          <p:cNvSpPr txBox="1"/>
          <p:nvPr/>
        </p:nvSpPr>
        <p:spPr>
          <a:xfrm>
            <a:off x="6475464" y="2055815"/>
            <a:ext cx="603300" cy="599191"/>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2400" dirty="0"/>
              <a:t>3.)</a:t>
            </a:r>
            <a:endParaRPr sz="2400" dirty="0"/>
          </a:p>
        </p:txBody>
      </p:sp>
      <p:sp>
        <p:nvSpPr>
          <p:cNvPr id="268" name="Google Shape;268;p30"/>
          <p:cNvSpPr txBox="1"/>
          <p:nvPr/>
        </p:nvSpPr>
        <p:spPr>
          <a:xfrm>
            <a:off x="117040" y="3696609"/>
            <a:ext cx="673143" cy="51985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2400" dirty="0"/>
              <a:t>4.)</a:t>
            </a:r>
            <a:endParaRPr sz="2400" dirty="0"/>
          </a:p>
        </p:txBody>
      </p:sp>
      <p:sp>
        <p:nvSpPr>
          <p:cNvPr id="269" name="Google Shape;269;p30"/>
          <p:cNvSpPr txBox="1"/>
          <p:nvPr/>
        </p:nvSpPr>
        <p:spPr>
          <a:xfrm>
            <a:off x="2936484" y="3769975"/>
            <a:ext cx="673100" cy="46695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2400" dirty="0"/>
              <a:t>5.)</a:t>
            </a:r>
            <a:endParaRPr sz="2400" dirty="0"/>
          </a:p>
        </p:txBody>
      </p:sp>
      <p:sp>
        <p:nvSpPr>
          <p:cNvPr id="270" name="Google Shape;270;p30"/>
          <p:cNvSpPr txBox="1"/>
          <p:nvPr/>
        </p:nvSpPr>
        <p:spPr>
          <a:xfrm>
            <a:off x="6078600" y="4236924"/>
            <a:ext cx="561000" cy="438021"/>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2400" dirty="0"/>
              <a:t>6.)</a:t>
            </a:r>
            <a:endParaRPr sz="2400" dirty="0"/>
          </a:p>
        </p:txBody>
      </p:sp>
    </p:spTree>
    <p:extLst>
      <p:ext uri="{BB962C8B-B14F-4D97-AF65-F5344CB8AC3E}">
        <p14:creationId xmlns:p14="http://schemas.microsoft.com/office/powerpoint/2010/main" val="2593398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1"/>
          <p:cNvSpPr txBox="1">
            <a:spLocks noGrp="1"/>
          </p:cNvSpPr>
          <p:nvPr>
            <p:ph type="title"/>
          </p:nvPr>
        </p:nvSpPr>
        <p:spPr>
          <a:xfrm>
            <a:off x="193790" y="461009"/>
            <a:ext cx="8756418" cy="496284"/>
          </a:xfrm>
          <a:prstGeom prst="rect">
            <a:avLst/>
          </a:prstGeom>
          <a:noFill/>
          <a:ln>
            <a:noFill/>
          </a:ln>
        </p:spPr>
        <p:txBody>
          <a:bodyPr spcFirstLastPara="1" wrap="square" lIns="0" tIns="0" rIns="0" bIns="0" anchor="t" anchorCtr="0">
            <a:noAutofit/>
          </a:bodyPr>
          <a:lstStyle/>
          <a:p>
            <a:pPr marL="0" lvl="0" indent="0" algn="ctr">
              <a:spcBef>
                <a:spcPts val="0"/>
              </a:spcBef>
              <a:spcAft>
                <a:spcPts val="0"/>
              </a:spcAft>
              <a:buNone/>
            </a:pPr>
            <a:r>
              <a:rPr lang="en-US" sz="4000" dirty="0" smtClean="0"/>
              <a:t>JUULS</a:t>
            </a:r>
            <a:endParaRPr sz="4000" dirty="0"/>
          </a:p>
        </p:txBody>
      </p:sp>
      <p:pic>
        <p:nvPicPr>
          <p:cNvPr id="276" name="Google Shape;276;p31" descr="Image result for juul pods"/>
          <p:cNvPicPr preferRelativeResize="0"/>
          <p:nvPr/>
        </p:nvPicPr>
        <p:blipFill rotWithShape="1">
          <a:blip r:embed="rId3">
            <a:alphaModFix/>
          </a:blip>
          <a:srcRect/>
          <a:stretch/>
        </p:blipFill>
        <p:spPr>
          <a:xfrm>
            <a:off x="914400" y="1686335"/>
            <a:ext cx="1524000" cy="1680210"/>
          </a:xfrm>
          <a:prstGeom prst="rect">
            <a:avLst/>
          </a:prstGeom>
          <a:noFill/>
          <a:ln>
            <a:noFill/>
          </a:ln>
        </p:spPr>
      </p:pic>
      <p:pic>
        <p:nvPicPr>
          <p:cNvPr id="277" name="Google Shape;277;p31" descr="Image result for juul"/>
          <p:cNvPicPr preferRelativeResize="0"/>
          <p:nvPr/>
        </p:nvPicPr>
        <p:blipFill rotWithShape="1">
          <a:blip r:embed="rId4">
            <a:alphaModFix/>
          </a:blip>
          <a:srcRect/>
          <a:stretch/>
        </p:blipFill>
        <p:spPr>
          <a:xfrm>
            <a:off x="5569027" y="1651033"/>
            <a:ext cx="2667000" cy="2667000"/>
          </a:xfrm>
          <a:prstGeom prst="rect">
            <a:avLst/>
          </a:prstGeom>
          <a:noFill/>
          <a:ln>
            <a:noFill/>
          </a:ln>
        </p:spPr>
      </p:pic>
      <p:pic>
        <p:nvPicPr>
          <p:cNvPr id="278" name="Google Shape;278;p31" descr="Image result for juul usb"/>
          <p:cNvPicPr preferRelativeResize="0"/>
          <p:nvPr/>
        </p:nvPicPr>
        <p:blipFill rotWithShape="1">
          <a:blip r:embed="rId5">
            <a:alphaModFix/>
          </a:blip>
          <a:srcRect/>
          <a:stretch/>
        </p:blipFill>
        <p:spPr>
          <a:xfrm>
            <a:off x="592195" y="4124965"/>
            <a:ext cx="2016010" cy="2016010"/>
          </a:xfrm>
          <a:prstGeom prst="rect">
            <a:avLst/>
          </a:prstGeom>
          <a:noFill/>
          <a:ln>
            <a:noFill/>
          </a:ln>
        </p:spPr>
      </p:pic>
      <p:sp>
        <p:nvSpPr>
          <p:cNvPr id="279" name="Google Shape;279;p31"/>
          <p:cNvSpPr txBox="1"/>
          <p:nvPr/>
        </p:nvSpPr>
        <p:spPr>
          <a:xfrm>
            <a:off x="296325" y="4434425"/>
            <a:ext cx="497400" cy="137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a:t>4.)</a:t>
            </a:r>
            <a:endParaRPr/>
          </a:p>
        </p:txBody>
      </p:sp>
      <p:sp>
        <p:nvSpPr>
          <p:cNvPr id="280" name="Google Shape;280;p31"/>
          <p:cNvSpPr txBox="1"/>
          <p:nvPr/>
        </p:nvSpPr>
        <p:spPr>
          <a:xfrm>
            <a:off x="719675" y="1767425"/>
            <a:ext cx="561000" cy="137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a:t>1.)</a:t>
            </a:r>
            <a:endParaRPr/>
          </a:p>
        </p:txBody>
      </p:sp>
      <p:sp>
        <p:nvSpPr>
          <p:cNvPr id="281" name="Google Shape;281;p31"/>
          <p:cNvSpPr txBox="1"/>
          <p:nvPr/>
        </p:nvSpPr>
        <p:spPr>
          <a:xfrm>
            <a:off x="6159500" y="1905000"/>
            <a:ext cx="550200" cy="232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a:t>3.)</a:t>
            </a:r>
            <a:endParaRPr/>
          </a:p>
        </p:txBody>
      </p:sp>
    </p:spTree>
    <p:extLst>
      <p:ext uri="{BB962C8B-B14F-4D97-AF65-F5344CB8AC3E}">
        <p14:creationId xmlns:p14="http://schemas.microsoft.com/office/powerpoint/2010/main" val="9896308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69"/>
          <p:cNvSpPr txBox="1">
            <a:spLocks noGrp="1"/>
          </p:cNvSpPr>
          <p:nvPr>
            <p:ph type="title"/>
          </p:nvPr>
        </p:nvSpPr>
        <p:spPr>
          <a:xfrm>
            <a:off x="193790" y="461009"/>
            <a:ext cx="8756400" cy="4962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4000" dirty="0"/>
              <a:t>FDA Regulation: Deeming Rule</a:t>
            </a:r>
            <a:endParaRPr sz="4000" dirty="0"/>
          </a:p>
        </p:txBody>
      </p:sp>
      <p:pic>
        <p:nvPicPr>
          <p:cNvPr id="573" name="Google Shape;573;p69"/>
          <p:cNvPicPr preferRelativeResize="0"/>
          <p:nvPr/>
        </p:nvPicPr>
        <p:blipFill>
          <a:blip r:embed="rId3">
            <a:alphaModFix/>
          </a:blip>
          <a:stretch>
            <a:fillRect/>
          </a:stretch>
        </p:blipFill>
        <p:spPr>
          <a:xfrm>
            <a:off x="6744580" y="1736807"/>
            <a:ext cx="2379367" cy="1431308"/>
          </a:xfrm>
          <a:prstGeom prst="rect">
            <a:avLst/>
          </a:prstGeom>
          <a:noFill/>
          <a:ln>
            <a:noFill/>
          </a:ln>
        </p:spPr>
      </p:pic>
      <p:sp>
        <p:nvSpPr>
          <p:cNvPr id="574" name="Google Shape;574;p69"/>
          <p:cNvSpPr txBox="1"/>
          <p:nvPr/>
        </p:nvSpPr>
        <p:spPr>
          <a:xfrm>
            <a:off x="466318" y="1588465"/>
            <a:ext cx="6793798" cy="31593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US" sz="2400" dirty="0">
                <a:latin typeface="Century Gothic" panose="020B0502020202020204" pitchFamily="34" charset="0"/>
                <a:cs typeface="Arial" panose="020B0604020202020204" pitchFamily="34" charset="0"/>
              </a:rPr>
              <a:t>Timeline for FDA Regulation and Review</a:t>
            </a:r>
            <a:r>
              <a:rPr lang="en-US" sz="2400" dirty="0" smtClean="0">
                <a:latin typeface="Century Gothic" panose="020B0502020202020204" pitchFamily="34" charset="0"/>
                <a:cs typeface="Arial" panose="020B0604020202020204" pitchFamily="34" charset="0"/>
              </a:rPr>
              <a:t>:</a:t>
            </a:r>
          </a:p>
          <a:p>
            <a:pPr marL="0" lvl="0" indent="0" algn="ctr">
              <a:spcBef>
                <a:spcPts val="0"/>
              </a:spcBef>
              <a:spcAft>
                <a:spcPts val="0"/>
              </a:spcAft>
              <a:buNone/>
            </a:pPr>
            <a:endParaRPr sz="2400" dirty="0">
              <a:latin typeface="Century Gothic" panose="020B0502020202020204" pitchFamily="34" charset="0"/>
              <a:cs typeface="Arial" panose="020B0604020202020204" pitchFamily="34" charset="0"/>
            </a:endParaRPr>
          </a:p>
          <a:p>
            <a:pPr marL="457200" lvl="0" indent="-342900" rtl="0">
              <a:spcBef>
                <a:spcPts val="0"/>
              </a:spcBef>
              <a:spcAft>
                <a:spcPts val="0"/>
              </a:spcAft>
              <a:buSzPts val="1800"/>
              <a:buChar char="❖"/>
            </a:pPr>
            <a:r>
              <a:rPr lang="en-US" sz="2400" b="1" dirty="0">
                <a:latin typeface="Century Gothic" panose="020B0502020202020204" pitchFamily="34" charset="0"/>
                <a:cs typeface="Arial" panose="020B0604020202020204" pitchFamily="34" charset="0"/>
              </a:rPr>
              <a:t>May 8, 2018</a:t>
            </a:r>
            <a:endParaRPr sz="2400" b="1" dirty="0">
              <a:latin typeface="Century Gothic" panose="020B0502020202020204" pitchFamily="34" charset="0"/>
              <a:cs typeface="Arial" panose="020B0604020202020204" pitchFamily="34" charset="0"/>
            </a:endParaRPr>
          </a:p>
          <a:p>
            <a:pPr marL="914400" lvl="1" indent="-342900" rtl="0">
              <a:spcBef>
                <a:spcPts val="0"/>
              </a:spcBef>
              <a:spcAft>
                <a:spcPts val="0"/>
              </a:spcAft>
              <a:buSzPts val="1800"/>
              <a:buChar char="➢"/>
            </a:pPr>
            <a:r>
              <a:rPr lang="en-US" sz="2400" dirty="0">
                <a:latin typeface="Century Gothic" panose="020B0502020202020204" pitchFamily="34" charset="0"/>
                <a:cs typeface="Arial" panose="020B0604020202020204" pitchFamily="34" charset="0"/>
              </a:rPr>
              <a:t>Manufacturers are required to disclose ingredients </a:t>
            </a:r>
            <a:endParaRPr sz="2400" dirty="0">
              <a:latin typeface="Century Gothic" panose="020B0502020202020204" pitchFamily="34" charset="0"/>
              <a:cs typeface="Arial" panose="020B0604020202020204" pitchFamily="34" charset="0"/>
            </a:endParaRPr>
          </a:p>
          <a:p>
            <a:pPr marL="457200" lvl="0" indent="-342900" rtl="0">
              <a:spcBef>
                <a:spcPts val="0"/>
              </a:spcBef>
              <a:spcAft>
                <a:spcPts val="0"/>
              </a:spcAft>
              <a:buSzPts val="1800"/>
              <a:buChar char="❖"/>
            </a:pPr>
            <a:r>
              <a:rPr lang="en-US" sz="2400" b="1" dirty="0">
                <a:latin typeface="Century Gothic" panose="020B0502020202020204" pitchFamily="34" charset="0"/>
                <a:cs typeface="Arial" panose="020B0604020202020204" pitchFamily="34" charset="0"/>
              </a:rPr>
              <a:t>November 8, 2019</a:t>
            </a:r>
            <a:endParaRPr sz="2400" b="1" dirty="0">
              <a:latin typeface="Century Gothic" panose="020B0502020202020204" pitchFamily="34" charset="0"/>
              <a:cs typeface="Arial" panose="020B0604020202020204" pitchFamily="34" charset="0"/>
            </a:endParaRPr>
          </a:p>
          <a:p>
            <a:pPr marL="914400" lvl="1" indent="-342900" rtl="0">
              <a:spcBef>
                <a:spcPts val="0"/>
              </a:spcBef>
              <a:spcAft>
                <a:spcPts val="0"/>
              </a:spcAft>
              <a:buSzPts val="1800"/>
              <a:buChar char="➢"/>
            </a:pPr>
            <a:r>
              <a:rPr lang="en-US" sz="2400" dirty="0">
                <a:latin typeface="Century Gothic" panose="020B0502020202020204" pitchFamily="34" charset="0"/>
                <a:cs typeface="Arial" panose="020B0604020202020204" pitchFamily="34" charset="0"/>
              </a:rPr>
              <a:t>Manufactures are required to disclose potentially harmful constituents </a:t>
            </a:r>
            <a:endParaRPr sz="2400" dirty="0">
              <a:latin typeface="Century Gothic" panose="020B0502020202020204" pitchFamily="34" charset="0"/>
              <a:cs typeface="Arial" panose="020B0604020202020204" pitchFamily="34" charset="0"/>
            </a:endParaRPr>
          </a:p>
          <a:p>
            <a:pPr marL="457200" lvl="0" indent="-342900" rtl="0">
              <a:spcBef>
                <a:spcPts val="0"/>
              </a:spcBef>
              <a:spcAft>
                <a:spcPts val="0"/>
              </a:spcAft>
              <a:buSzPts val="1800"/>
              <a:buChar char="❖"/>
            </a:pPr>
            <a:r>
              <a:rPr lang="en-US" sz="2400" b="1" dirty="0">
                <a:latin typeface="Century Gothic" panose="020B0502020202020204" pitchFamily="34" charset="0"/>
                <a:cs typeface="Arial" panose="020B0604020202020204" pitchFamily="34" charset="0"/>
              </a:rPr>
              <a:t>August 8, 2022</a:t>
            </a:r>
            <a:endParaRPr sz="2400" b="1" dirty="0">
              <a:latin typeface="Century Gothic" panose="020B0502020202020204" pitchFamily="34" charset="0"/>
              <a:cs typeface="Arial" panose="020B0604020202020204" pitchFamily="34" charset="0"/>
            </a:endParaRPr>
          </a:p>
          <a:p>
            <a:pPr marL="914400" lvl="1" indent="-342900" rtl="0">
              <a:spcBef>
                <a:spcPts val="0"/>
              </a:spcBef>
              <a:spcAft>
                <a:spcPts val="0"/>
              </a:spcAft>
              <a:buSzPts val="1800"/>
              <a:buChar char="➢"/>
            </a:pPr>
            <a:r>
              <a:rPr lang="en-US" sz="2400" dirty="0">
                <a:latin typeface="Century Gothic" panose="020B0502020202020204" pitchFamily="34" charset="0"/>
                <a:cs typeface="Arial" panose="020B0604020202020204" pitchFamily="34" charset="0"/>
              </a:rPr>
              <a:t>Manufactures of non-combustible tobacco products must file a marketing application</a:t>
            </a:r>
            <a:endParaRPr sz="2400" dirty="0">
              <a:latin typeface="Century Gothic" panose="020B0502020202020204" pitchFamily="34" charset="0"/>
              <a:cs typeface="Arial" panose="020B0604020202020204" pitchFamily="34" charset="0"/>
            </a:endParaRPr>
          </a:p>
          <a:p>
            <a:pPr marL="0" lvl="0" indent="0" rtl="0">
              <a:spcBef>
                <a:spcPts val="0"/>
              </a:spcBef>
              <a:spcAft>
                <a:spcPts val="0"/>
              </a:spcAft>
              <a:buNone/>
            </a:pPr>
            <a:endParaRPr sz="1800" dirty="0">
              <a:latin typeface="Century Gothic" panose="020B0502020202020204" pitchFamily="34" charset="0"/>
            </a:endParaRPr>
          </a:p>
          <a:p>
            <a:pPr marL="0" lvl="0" indent="0">
              <a:spcBef>
                <a:spcPts val="0"/>
              </a:spcBef>
              <a:spcAft>
                <a:spcPts val="0"/>
              </a:spcAft>
              <a:buNone/>
            </a:pPr>
            <a:endParaRPr sz="1800" dirty="0">
              <a:latin typeface="Century Gothic" panose="020B0502020202020204" pitchFamily="34" charset="0"/>
            </a:endParaRPr>
          </a:p>
        </p:txBody>
      </p:sp>
    </p:spTree>
    <p:extLst>
      <p:ext uri="{BB962C8B-B14F-4D97-AF65-F5344CB8AC3E}">
        <p14:creationId xmlns:p14="http://schemas.microsoft.com/office/powerpoint/2010/main" val="2450918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70"/>
          <p:cNvSpPr txBox="1">
            <a:spLocks noGrp="1"/>
          </p:cNvSpPr>
          <p:nvPr>
            <p:ph type="title"/>
          </p:nvPr>
        </p:nvSpPr>
        <p:spPr>
          <a:xfrm>
            <a:off x="193790" y="461009"/>
            <a:ext cx="8756400" cy="4962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4000" dirty="0"/>
              <a:t>Gaps in FDA </a:t>
            </a:r>
            <a:r>
              <a:rPr lang="en-US" sz="4000" dirty="0" smtClean="0"/>
              <a:t>Regulation</a:t>
            </a:r>
            <a:endParaRPr sz="4000" dirty="0"/>
          </a:p>
        </p:txBody>
      </p:sp>
      <p:pic>
        <p:nvPicPr>
          <p:cNvPr id="582" name="Google Shape;582;p70"/>
          <p:cNvPicPr preferRelativeResize="0"/>
          <p:nvPr/>
        </p:nvPicPr>
        <p:blipFill>
          <a:blip r:embed="rId3">
            <a:alphaModFix/>
          </a:blip>
          <a:stretch>
            <a:fillRect/>
          </a:stretch>
        </p:blipFill>
        <p:spPr>
          <a:xfrm>
            <a:off x="6172200" y="2438400"/>
            <a:ext cx="2514600" cy="1409075"/>
          </a:xfrm>
          <a:prstGeom prst="rect">
            <a:avLst/>
          </a:prstGeom>
          <a:noFill/>
          <a:ln>
            <a:noFill/>
          </a:ln>
        </p:spPr>
      </p:pic>
      <p:sp>
        <p:nvSpPr>
          <p:cNvPr id="583" name="Google Shape;583;p70"/>
          <p:cNvSpPr txBox="1"/>
          <p:nvPr/>
        </p:nvSpPr>
        <p:spPr>
          <a:xfrm>
            <a:off x="152400" y="1752601"/>
            <a:ext cx="5766032" cy="128084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2400" dirty="0" smtClean="0">
                <a:latin typeface="Century Gothic" panose="020B0502020202020204" pitchFamily="34" charset="0"/>
              </a:rPr>
              <a:t>Seven </a:t>
            </a:r>
            <a:r>
              <a:rPr lang="en-US" sz="2400" dirty="0">
                <a:latin typeface="Century Gothic" panose="020B0502020202020204" pitchFamily="34" charset="0"/>
              </a:rPr>
              <a:t>public health and medical groups filed a lawsuit against the FDA on March 27, 2018 </a:t>
            </a:r>
            <a:endParaRPr lang="en-US" sz="2400" dirty="0" smtClean="0">
              <a:latin typeface="Century Gothic" panose="020B0502020202020204" pitchFamily="34" charset="0"/>
            </a:endParaRPr>
          </a:p>
          <a:p>
            <a:pPr marL="0" lvl="0" indent="0">
              <a:spcBef>
                <a:spcPts val="0"/>
              </a:spcBef>
              <a:spcAft>
                <a:spcPts val="0"/>
              </a:spcAft>
              <a:buNone/>
            </a:pPr>
            <a:endParaRPr sz="2400" dirty="0">
              <a:latin typeface="Century Gothic" panose="020B0502020202020204" pitchFamily="34" charset="0"/>
            </a:endParaRPr>
          </a:p>
          <a:p>
            <a:pPr marL="114300" lvl="0" rtl="0">
              <a:spcBef>
                <a:spcPts val="0"/>
              </a:spcBef>
              <a:spcAft>
                <a:spcPts val="0"/>
              </a:spcAft>
              <a:buSzPts val="1800"/>
            </a:pPr>
            <a:r>
              <a:rPr lang="en-US" sz="2400" b="1" dirty="0" smtClean="0">
                <a:latin typeface="Century Gothic" panose="020B0502020202020204" pitchFamily="34" charset="0"/>
              </a:rPr>
              <a:t>Lawsuit </a:t>
            </a:r>
            <a:r>
              <a:rPr lang="en-US" sz="2400" b="1" dirty="0">
                <a:latin typeface="Century Gothic" panose="020B0502020202020204" pitchFamily="34" charset="0"/>
              </a:rPr>
              <a:t>addresses the following concerns</a:t>
            </a:r>
            <a:r>
              <a:rPr lang="en-US" sz="2400" dirty="0" smtClean="0">
                <a:latin typeface="Century Gothic" panose="020B0502020202020204" pitchFamily="34" charset="0"/>
              </a:rPr>
              <a:t>:</a:t>
            </a:r>
            <a:endParaRPr sz="2400" dirty="0">
              <a:latin typeface="Century Gothic" panose="020B0502020202020204" pitchFamily="34" charset="0"/>
            </a:endParaRPr>
          </a:p>
          <a:p>
            <a:pPr marL="914400" lvl="1" indent="-342900" rtl="0">
              <a:spcBef>
                <a:spcPts val="0"/>
              </a:spcBef>
              <a:spcAft>
                <a:spcPts val="0"/>
              </a:spcAft>
              <a:buSzPts val="1800"/>
              <a:buChar char="➢"/>
            </a:pPr>
            <a:r>
              <a:rPr lang="en-US" sz="2000" dirty="0">
                <a:latin typeface="Century Gothic" panose="020B0502020202020204" pitchFamily="34" charset="0"/>
              </a:rPr>
              <a:t>F</a:t>
            </a:r>
            <a:r>
              <a:rPr lang="en-US" sz="2000" dirty="0" smtClean="0">
                <a:latin typeface="Century Gothic" panose="020B0502020202020204" pitchFamily="34" charset="0"/>
              </a:rPr>
              <a:t>lavored </a:t>
            </a:r>
            <a:r>
              <a:rPr lang="en-US" sz="2000" dirty="0">
                <a:latin typeface="Century Gothic" panose="020B0502020202020204" pitchFamily="34" charset="0"/>
              </a:rPr>
              <a:t>tobacco products target children and teens</a:t>
            </a:r>
            <a:endParaRPr sz="2000" dirty="0">
              <a:latin typeface="Century Gothic" panose="020B0502020202020204" pitchFamily="34" charset="0"/>
            </a:endParaRPr>
          </a:p>
        </p:txBody>
      </p:sp>
      <p:sp>
        <p:nvSpPr>
          <p:cNvPr id="584" name="Google Shape;584;p70"/>
          <p:cNvSpPr txBox="1"/>
          <p:nvPr/>
        </p:nvSpPr>
        <p:spPr>
          <a:xfrm>
            <a:off x="0" y="4831674"/>
            <a:ext cx="8368800" cy="993984"/>
          </a:xfrm>
          <a:prstGeom prst="rect">
            <a:avLst/>
          </a:prstGeom>
          <a:noFill/>
          <a:ln>
            <a:noFill/>
          </a:ln>
        </p:spPr>
        <p:txBody>
          <a:bodyPr spcFirstLastPara="1" wrap="square" lIns="91425" tIns="91425" rIns="91425" bIns="91425" anchor="t" anchorCtr="0">
            <a:noAutofit/>
          </a:bodyPr>
          <a:lstStyle/>
          <a:p>
            <a:pPr marL="914400" lvl="0" indent="-342900">
              <a:spcBef>
                <a:spcPts val="0"/>
              </a:spcBef>
              <a:spcAft>
                <a:spcPts val="0"/>
              </a:spcAft>
              <a:buSzPts val="1800"/>
              <a:buChar char="➢"/>
            </a:pPr>
            <a:r>
              <a:rPr lang="en-US" sz="2000" dirty="0">
                <a:solidFill>
                  <a:schemeClr val="dk1"/>
                </a:solidFill>
                <a:latin typeface="Century Gothic" panose="020B0502020202020204" pitchFamily="34" charset="0"/>
              </a:rPr>
              <a:t>Consumers will be exposed to years of “lethal and addictive components” that are produced while using e-cigarettes</a:t>
            </a:r>
            <a:endParaRPr sz="2000" dirty="0">
              <a:latin typeface="Century Gothic" panose="020B0502020202020204" pitchFamily="34" charset="0"/>
            </a:endParaRPr>
          </a:p>
        </p:txBody>
      </p:sp>
    </p:spTree>
    <p:extLst>
      <p:ext uri="{BB962C8B-B14F-4D97-AF65-F5344CB8AC3E}">
        <p14:creationId xmlns:p14="http://schemas.microsoft.com/office/powerpoint/2010/main" val="2849072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71"/>
          <p:cNvSpPr txBox="1">
            <a:spLocks noGrp="1"/>
          </p:cNvSpPr>
          <p:nvPr>
            <p:ph type="title"/>
          </p:nvPr>
        </p:nvSpPr>
        <p:spPr>
          <a:xfrm>
            <a:off x="3171145" y="457200"/>
            <a:ext cx="5972855" cy="382006"/>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3200" dirty="0"/>
              <a:t>Arkansas General </a:t>
            </a:r>
            <a:r>
              <a:rPr lang="en-US" sz="3200" dirty="0" smtClean="0"/>
              <a:t>Assembly</a:t>
            </a:r>
            <a:endParaRPr sz="3200" dirty="0"/>
          </a:p>
        </p:txBody>
      </p:sp>
      <p:pic>
        <p:nvPicPr>
          <p:cNvPr id="591" name="Google Shape;591;p71"/>
          <p:cNvPicPr preferRelativeResize="0"/>
          <p:nvPr/>
        </p:nvPicPr>
        <p:blipFill>
          <a:blip r:embed="rId3">
            <a:alphaModFix/>
          </a:blip>
          <a:stretch>
            <a:fillRect/>
          </a:stretch>
        </p:blipFill>
        <p:spPr>
          <a:xfrm>
            <a:off x="0" y="0"/>
            <a:ext cx="3117773" cy="1435600"/>
          </a:xfrm>
          <a:prstGeom prst="rect">
            <a:avLst/>
          </a:prstGeom>
          <a:noFill/>
          <a:ln>
            <a:noFill/>
          </a:ln>
        </p:spPr>
      </p:pic>
      <p:sp>
        <p:nvSpPr>
          <p:cNvPr id="592" name="Google Shape;592;p71"/>
          <p:cNvSpPr txBox="1"/>
          <p:nvPr/>
        </p:nvSpPr>
        <p:spPr>
          <a:xfrm>
            <a:off x="304800" y="2514600"/>
            <a:ext cx="9677399" cy="286669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en-US" sz="2400" b="1" dirty="0">
                <a:solidFill>
                  <a:srgbClr val="0B5394"/>
                </a:solidFill>
                <a:latin typeface="Century Gothic" panose="020B0502020202020204" pitchFamily="34" charset="0"/>
              </a:rPr>
              <a:t>Act 1451</a:t>
            </a:r>
            <a:endParaRPr sz="2400" b="1" dirty="0">
              <a:solidFill>
                <a:srgbClr val="0B5394"/>
              </a:solidFill>
              <a:latin typeface="Century Gothic" panose="020B0502020202020204" pitchFamily="34" charset="0"/>
            </a:endParaRPr>
          </a:p>
          <a:p>
            <a:pPr marL="0" lvl="0" indent="0" rtl="0">
              <a:lnSpc>
                <a:spcPct val="115000"/>
              </a:lnSpc>
              <a:spcBef>
                <a:spcPts val="0"/>
              </a:spcBef>
              <a:spcAft>
                <a:spcPts val="0"/>
              </a:spcAft>
              <a:buNone/>
            </a:pPr>
            <a:r>
              <a:rPr lang="en-US" sz="2400" b="1" dirty="0">
                <a:latin typeface="Century Gothic" panose="020B0502020202020204" pitchFamily="34" charset="0"/>
              </a:rPr>
              <a:t>  </a:t>
            </a:r>
            <a:r>
              <a:rPr lang="en-US" sz="2400" dirty="0">
                <a:latin typeface="Century Gothic" panose="020B0502020202020204" pitchFamily="34" charset="0"/>
              </a:rPr>
              <a:t>Prohibits sales to </a:t>
            </a:r>
            <a:r>
              <a:rPr lang="en-US" sz="2400" dirty="0" smtClean="0">
                <a:latin typeface="Century Gothic" panose="020B0502020202020204" pitchFamily="34" charset="0"/>
              </a:rPr>
              <a:t>minors</a:t>
            </a:r>
            <a:endParaRPr sz="2400" dirty="0">
              <a:latin typeface="Century Gothic" panose="020B0502020202020204" pitchFamily="34" charset="0"/>
            </a:endParaRPr>
          </a:p>
          <a:p>
            <a:pPr marL="0" lvl="0" indent="0" rtl="0">
              <a:lnSpc>
                <a:spcPct val="115000"/>
              </a:lnSpc>
              <a:spcBef>
                <a:spcPts val="0"/>
              </a:spcBef>
              <a:spcAft>
                <a:spcPts val="0"/>
              </a:spcAft>
              <a:buNone/>
            </a:pPr>
            <a:r>
              <a:rPr lang="en-US" sz="2400" b="1" dirty="0">
                <a:solidFill>
                  <a:srgbClr val="0B5394"/>
                </a:solidFill>
                <a:latin typeface="Century Gothic" panose="020B0502020202020204" pitchFamily="34" charset="0"/>
              </a:rPr>
              <a:t>Act 1099</a:t>
            </a:r>
            <a:endParaRPr sz="2400" b="1" dirty="0">
              <a:solidFill>
                <a:srgbClr val="0B5394"/>
              </a:solidFill>
              <a:latin typeface="Century Gothic" panose="020B0502020202020204" pitchFamily="34" charset="0"/>
            </a:endParaRPr>
          </a:p>
          <a:p>
            <a:pPr marL="0" lvl="0" indent="0" rtl="0">
              <a:lnSpc>
                <a:spcPct val="115000"/>
              </a:lnSpc>
              <a:spcBef>
                <a:spcPts val="0"/>
              </a:spcBef>
              <a:spcAft>
                <a:spcPts val="0"/>
              </a:spcAft>
              <a:buNone/>
            </a:pPr>
            <a:r>
              <a:rPr lang="en-US" sz="2400" b="1" dirty="0">
                <a:solidFill>
                  <a:srgbClr val="434343"/>
                </a:solidFill>
                <a:latin typeface="Century Gothic" panose="020B0502020202020204" pitchFamily="34" charset="0"/>
              </a:rPr>
              <a:t>  </a:t>
            </a:r>
            <a:r>
              <a:rPr lang="en-US" sz="2400" dirty="0">
                <a:solidFill>
                  <a:srgbClr val="434343"/>
                </a:solidFill>
                <a:latin typeface="Century Gothic" panose="020B0502020202020204" pitchFamily="34" charset="0"/>
              </a:rPr>
              <a:t>Prohibits use on school grounds and at school </a:t>
            </a:r>
            <a:r>
              <a:rPr lang="en-US" sz="2400" dirty="0" smtClean="0">
                <a:solidFill>
                  <a:srgbClr val="434343"/>
                </a:solidFill>
                <a:latin typeface="Century Gothic" panose="020B0502020202020204" pitchFamily="34" charset="0"/>
              </a:rPr>
              <a:t>functions</a:t>
            </a:r>
            <a:endParaRPr sz="2400" dirty="0">
              <a:solidFill>
                <a:srgbClr val="434343"/>
              </a:solidFill>
              <a:latin typeface="Century Gothic" panose="020B0502020202020204" pitchFamily="34" charset="0"/>
            </a:endParaRPr>
          </a:p>
          <a:p>
            <a:pPr marL="0" lvl="0" indent="0" rtl="0">
              <a:lnSpc>
                <a:spcPct val="115000"/>
              </a:lnSpc>
              <a:spcBef>
                <a:spcPts val="0"/>
              </a:spcBef>
              <a:spcAft>
                <a:spcPts val="0"/>
              </a:spcAft>
              <a:buNone/>
            </a:pPr>
            <a:r>
              <a:rPr lang="en-US" sz="2400" b="1" dirty="0">
                <a:solidFill>
                  <a:srgbClr val="0B5394"/>
                </a:solidFill>
                <a:latin typeface="Century Gothic" panose="020B0502020202020204" pitchFamily="34" charset="0"/>
              </a:rPr>
              <a:t>Act 1235  </a:t>
            </a:r>
            <a:r>
              <a:rPr lang="en-US" sz="2400" b="1" dirty="0">
                <a:solidFill>
                  <a:srgbClr val="632523"/>
                </a:solidFill>
                <a:latin typeface="Century Gothic" panose="020B0502020202020204" pitchFamily="34" charset="0"/>
              </a:rPr>
              <a:t>  </a:t>
            </a:r>
            <a:endParaRPr sz="2400" b="1" dirty="0">
              <a:solidFill>
                <a:srgbClr val="632523"/>
              </a:solidFill>
              <a:latin typeface="Century Gothic" panose="020B0502020202020204" pitchFamily="34" charset="0"/>
            </a:endParaRPr>
          </a:p>
          <a:p>
            <a:pPr marL="0" lvl="0" indent="0" rtl="0">
              <a:lnSpc>
                <a:spcPct val="115000"/>
              </a:lnSpc>
              <a:spcBef>
                <a:spcPts val="0"/>
              </a:spcBef>
              <a:spcAft>
                <a:spcPts val="0"/>
              </a:spcAft>
              <a:buNone/>
            </a:pPr>
            <a:r>
              <a:rPr lang="en-US" sz="2400" b="1" dirty="0">
                <a:latin typeface="Century Gothic" panose="020B0502020202020204" pitchFamily="34" charset="0"/>
              </a:rPr>
              <a:t>  </a:t>
            </a:r>
            <a:r>
              <a:rPr lang="en-US" sz="2400" dirty="0">
                <a:latin typeface="Century Gothic" panose="020B0502020202020204" pitchFamily="34" charset="0"/>
              </a:rPr>
              <a:t>Enforcement of sales to minors law,</a:t>
            </a:r>
            <a:endParaRPr sz="2400" dirty="0">
              <a:latin typeface="Century Gothic" panose="020B0502020202020204" pitchFamily="34" charset="0"/>
            </a:endParaRPr>
          </a:p>
          <a:p>
            <a:pPr marL="0" lvl="0" indent="0" rtl="0">
              <a:lnSpc>
                <a:spcPct val="115000"/>
              </a:lnSpc>
              <a:spcBef>
                <a:spcPts val="0"/>
              </a:spcBef>
              <a:spcAft>
                <a:spcPts val="0"/>
              </a:spcAft>
              <a:buNone/>
            </a:pPr>
            <a:r>
              <a:rPr lang="en-US" sz="2400" dirty="0">
                <a:latin typeface="Century Gothic" panose="020B0502020202020204" pitchFamily="34" charset="0"/>
              </a:rPr>
              <a:t>  Child–resistant packaging,</a:t>
            </a:r>
            <a:endParaRPr sz="2400" dirty="0">
              <a:latin typeface="Century Gothic" panose="020B0502020202020204" pitchFamily="34" charset="0"/>
            </a:endParaRPr>
          </a:p>
          <a:p>
            <a:pPr marL="0" lvl="0" indent="0" rtl="0">
              <a:lnSpc>
                <a:spcPct val="115000"/>
              </a:lnSpc>
              <a:spcBef>
                <a:spcPts val="0"/>
              </a:spcBef>
              <a:spcAft>
                <a:spcPts val="0"/>
              </a:spcAft>
              <a:buNone/>
            </a:pPr>
            <a:r>
              <a:rPr lang="en-US" sz="2400" dirty="0">
                <a:latin typeface="Century Gothic" panose="020B0502020202020204" pitchFamily="34" charset="0"/>
              </a:rPr>
              <a:t>  Regulation and licensing of vape shops,</a:t>
            </a:r>
            <a:endParaRPr sz="2400" dirty="0">
              <a:latin typeface="Century Gothic" panose="020B0502020202020204" pitchFamily="34" charset="0"/>
            </a:endParaRPr>
          </a:p>
          <a:p>
            <a:pPr marL="0" lvl="0" indent="0" rtl="0">
              <a:lnSpc>
                <a:spcPct val="115000"/>
              </a:lnSpc>
              <a:spcBef>
                <a:spcPts val="0"/>
              </a:spcBef>
              <a:spcAft>
                <a:spcPts val="0"/>
              </a:spcAft>
              <a:buNone/>
            </a:pPr>
            <a:r>
              <a:rPr lang="en-US" sz="2400" dirty="0">
                <a:latin typeface="Century Gothic" panose="020B0502020202020204" pitchFamily="34" charset="0"/>
              </a:rPr>
              <a:t>  Prohibits ESDs use on any school, childcare or healthcare </a:t>
            </a:r>
            <a:r>
              <a:rPr lang="en-US" sz="2400" dirty="0" smtClean="0">
                <a:latin typeface="Century Gothic" panose="020B0502020202020204" pitchFamily="34" charset="0"/>
              </a:rPr>
              <a:t>facility</a:t>
            </a:r>
            <a:endParaRPr sz="2400" dirty="0">
              <a:latin typeface="Century Gothic" panose="020B0502020202020204" pitchFamily="34" charset="0"/>
            </a:endParaRPr>
          </a:p>
          <a:p>
            <a:pPr marL="0" lvl="0" indent="0" rtl="0">
              <a:lnSpc>
                <a:spcPct val="115000"/>
              </a:lnSpc>
              <a:spcBef>
                <a:spcPts val="0"/>
              </a:spcBef>
              <a:spcAft>
                <a:spcPts val="0"/>
              </a:spcAft>
              <a:buNone/>
            </a:pPr>
            <a:r>
              <a:rPr lang="en-US" sz="2400" b="1" dirty="0">
                <a:solidFill>
                  <a:srgbClr val="0B5394"/>
                </a:solidFill>
                <a:latin typeface="Century Gothic" panose="020B0502020202020204" pitchFamily="34" charset="0"/>
              </a:rPr>
              <a:t>Act 1722</a:t>
            </a:r>
            <a:endParaRPr sz="2400" b="1" dirty="0">
              <a:solidFill>
                <a:srgbClr val="0B5394"/>
              </a:solidFill>
              <a:latin typeface="Century Gothic" panose="020B0502020202020204" pitchFamily="34" charset="0"/>
            </a:endParaRPr>
          </a:p>
          <a:p>
            <a:pPr marL="0" lvl="0" indent="0" rtl="0">
              <a:lnSpc>
                <a:spcPct val="115000"/>
              </a:lnSpc>
              <a:spcBef>
                <a:spcPts val="0"/>
              </a:spcBef>
              <a:spcAft>
                <a:spcPts val="0"/>
              </a:spcAft>
              <a:buNone/>
            </a:pPr>
            <a:r>
              <a:rPr lang="en-US" sz="2400" b="1" dirty="0">
                <a:solidFill>
                  <a:srgbClr val="632523"/>
                </a:solidFill>
                <a:latin typeface="Century Gothic" panose="020B0502020202020204" pitchFamily="34" charset="0"/>
              </a:rPr>
              <a:t>  </a:t>
            </a:r>
            <a:r>
              <a:rPr lang="en-US" sz="2400" dirty="0">
                <a:solidFill>
                  <a:srgbClr val="434343"/>
                </a:solidFill>
                <a:latin typeface="Century Gothic" panose="020B0502020202020204" pitchFamily="34" charset="0"/>
              </a:rPr>
              <a:t>Prohibits use on college </a:t>
            </a:r>
            <a:r>
              <a:rPr lang="en-US" sz="2400" dirty="0" smtClean="0">
                <a:solidFill>
                  <a:srgbClr val="434343"/>
                </a:solidFill>
                <a:latin typeface="Century Gothic" panose="020B0502020202020204" pitchFamily="34" charset="0"/>
              </a:rPr>
              <a:t>campuses</a:t>
            </a:r>
            <a:endParaRPr sz="2400" dirty="0">
              <a:solidFill>
                <a:srgbClr val="434343"/>
              </a:solidFill>
              <a:latin typeface="Century Gothic" panose="020B0502020202020204" pitchFamily="34" charset="0"/>
            </a:endParaRPr>
          </a:p>
        </p:txBody>
      </p:sp>
    </p:spTree>
    <p:extLst>
      <p:ext uri="{BB962C8B-B14F-4D97-AF65-F5344CB8AC3E}">
        <p14:creationId xmlns:p14="http://schemas.microsoft.com/office/powerpoint/2010/main" val="4063256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3513490" y="3119727"/>
            <a:ext cx="4047508" cy="826581"/>
          </a:xfrm>
          <a:prstGeom prst="rect">
            <a:avLst/>
          </a:prstGeom>
          <a:solidFill>
            <a:srgbClr val="F79646">
              <a:lumMod val="60000"/>
              <a:lumOff val="40000"/>
            </a:srgbClr>
          </a:solidFill>
          <a:ln w="25400" cap="flat" cmpd="sng" algn="ctr">
            <a:solidFill>
              <a:srgbClr val="9BBB59">
                <a:shade val="50000"/>
              </a:srgbClr>
            </a:solidFill>
            <a:prstDash val="solid"/>
          </a:ln>
          <a:effectLst>
            <a:reflection blurRad="6350" stA="52000" endA="300" endPos="35000" dir="5400000" sy="-100000" algn="bl" rotWithShape="0"/>
            <a:softEdge rad="127000"/>
          </a:effectLst>
        </p:spPr>
        <p:txBody>
          <a:bodyPr rtlCol="0" anchor="ctr"/>
          <a:lstStyle/>
          <a:p>
            <a:pPr algn="ctr" defTabSz="914399">
              <a:defRPr/>
            </a:pPr>
            <a:endParaRPr lang="en-US" sz="1801">
              <a:solidFill>
                <a:prstClr val="white"/>
              </a:solidFill>
              <a:latin typeface="Calibri"/>
            </a:endParaRPr>
          </a:p>
        </p:txBody>
      </p:sp>
      <p:sp>
        <p:nvSpPr>
          <p:cNvPr id="32" name="Rectangle 31"/>
          <p:cNvSpPr/>
          <p:nvPr/>
        </p:nvSpPr>
        <p:spPr>
          <a:xfrm>
            <a:off x="3912825" y="3278996"/>
            <a:ext cx="3258506" cy="448592"/>
          </a:xfrm>
          <a:prstGeom prst="rect">
            <a:avLst/>
          </a:prstGeom>
          <a:solidFill>
            <a:sysClr val="window" lastClr="FFFFFF">
              <a:lumMod val="75000"/>
            </a:sysClr>
          </a:solidFill>
          <a:ln w="25400" cap="flat" cmpd="sng" algn="ctr">
            <a:noFill/>
            <a:prstDash val="solid"/>
          </a:ln>
          <a:effectLst>
            <a:softEdge rad="63500"/>
          </a:effectLst>
          <a:scene3d>
            <a:camera prst="perspectiveAbove"/>
            <a:lightRig rig="threePt" dir="t"/>
          </a:scene3d>
        </p:spPr>
        <p:txBody>
          <a:bodyPr rtlCol="0" anchor="ctr"/>
          <a:lstStyle/>
          <a:p>
            <a:pPr algn="ctr" defTabSz="914399">
              <a:defRPr/>
            </a:pPr>
            <a:endParaRPr lang="en-US" sz="1801">
              <a:solidFill>
                <a:prstClr val="white"/>
              </a:solidFill>
              <a:latin typeface="Calibri"/>
            </a:endParaRPr>
          </a:p>
        </p:txBody>
      </p:sp>
      <p:grpSp>
        <p:nvGrpSpPr>
          <p:cNvPr id="33" name="Group 32"/>
          <p:cNvGrpSpPr/>
          <p:nvPr/>
        </p:nvGrpSpPr>
        <p:grpSpPr>
          <a:xfrm>
            <a:off x="3943296" y="3216374"/>
            <a:ext cx="1531163" cy="645900"/>
            <a:chOff x="4603750" y="1282700"/>
            <a:chExt cx="1466850" cy="501697"/>
          </a:xfrm>
        </p:grpSpPr>
        <p:sp>
          <p:nvSpPr>
            <p:cNvPr id="55" name="Freeform 54"/>
            <p:cNvSpPr/>
            <p:nvPr/>
          </p:nvSpPr>
          <p:spPr>
            <a:xfrm>
              <a:off x="4603750" y="1282700"/>
              <a:ext cx="1397000" cy="50800"/>
            </a:xfrm>
            <a:custGeom>
              <a:avLst/>
              <a:gdLst>
                <a:gd name="connsiteX0" fmla="*/ 0 w 1397000"/>
                <a:gd name="connsiteY0" fmla="*/ 0 h 50800"/>
                <a:gd name="connsiteX1" fmla="*/ 120650 w 1397000"/>
                <a:gd name="connsiteY1" fmla="*/ 6350 h 50800"/>
                <a:gd name="connsiteX2" fmla="*/ 171450 w 1397000"/>
                <a:gd name="connsiteY2" fmla="*/ 12700 h 50800"/>
                <a:gd name="connsiteX3" fmla="*/ 241300 w 1397000"/>
                <a:gd name="connsiteY3" fmla="*/ 19050 h 50800"/>
                <a:gd name="connsiteX4" fmla="*/ 273050 w 1397000"/>
                <a:gd name="connsiteY4" fmla="*/ 25400 h 50800"/>
                <a:gd name="connsiteX5" fmla="*/ 317500 w 1397000"/>
                <a:gd name="connsiteY5" fmla="*/ 38100 h 50800"/>
                <a:gd name="connsiteX6" fmla="*/ 393700 w 1397000"/>
                <a:gd name="connsiteY6" fmla="*/ 50800 h 50800"/>
                <a:gd name="connsiteX7" fmla="*/ 1098550 w 1397000"/>
                <a:gd name="connsiteY7" fmla="*/ 44450 h 50800"/>
                <a:gd name="connsiteX8" fmla="*/ 1200150 w 1397000"/>
                <a:gd name="connsiteY8" fmla="*/ 31750 h 50800"/>
                <a:gd name="connsiteX9" fmla="*/ 1263650 w 1397000"/>
                <a:gd name="connsiteY9" fmla="*/ 19050 h 50800"/>
                <a:gd name="connsiteX10" fmla="*/ 1397000 w 1397000"/>
                <a:gd name="connsiteY10" fmla="*/ 12700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00" h="50800">
                  <a:moveTo>
                    <a:pt x="0" y="0"/>
                  </a:moveTo>
                  <a:cubicBezTo>
                    <a:pt x="40217" y="2117"/>
                    <a:pt x="80488" y="3375"/>
                    <a:pt x="120650" y="6350"/>
                  </a:cubicBezTo>
                  <a:cubicBezTo>
                    <a:pt x="137668" y="7611"/>
                    <a:pt x="154479" y="10914"/>
                    <a:pt x="171450" y="12700"/>
                  </a:cubicBezTo>
                  <a:cubicBezTo>
                    <a:pt x="194701" y="15147"/>
                    <a:pt x="218017" y="16933"/>
                    <a:pt x="241300" y="19050"/>
                  </a:cubicBezTo>
                  <a:cubicBezTo>
                    <a:pt x="251883" y="21167"/>
                    <a:pt x="262579" y="22782"/>
                    <a:pt x="273050" y="25400"/>
                  </a:cubicBezTo>
                  <a:cubicBezTo>
                    <a:pt x="312357" y="35227"/>
                    <a:pt x="269989" y="29192"/>
                    <a:pt x="317500" y="38100"/>
                  </a:cubicBezTo>
                  <a:cubicBezTo>
                    <a:pt x="342809" y="42845"/>
                    <a:pt x="393700" y="50800"/>
                    <a:pt x="393700" y="50800"/>
                  </a:cubicBezTo>
                  <a:lnTo>
                    <a:pt x="1098550" y="44450"/>
                  </a:lnTo>
                  <a:cubicBezTo>
                    <a:pt x="1132671" y="43644"/>
                    <a:pt x="1166683" y="38443"/>
                    <a:pt x="1200150" y="31750"/>
                  </a:cubicBezTo>
                  <a:cubicBezTo>
                    <a:pt x="1221317" y="27517"/>
                    <a:pt x="1242089" y="20077"/>
                    <a:pt x="1263650" y="19050"/>
                  </a:cubicBezTo>
                  <a:lnTo>
                    <a:pt x="1397000" y="12700"/>
                  </a:lnTo>
                </a:path>
              </a:pathLst>
            </a:custGeom>
            <a:noFill/>
            <a:ln w="25400" cap="flat" cmpd="sng" algn="ctr">
              <a:solidFill>
                <a:sysClr val="window" lastClr="FFFFFF">
                  <a:lumMod val="50000"/>
                </a:sysClr>
              </a:solidFill>
              <a:prstDash val="solid"/>
            </a:ln>
            <a:effectLst/>
          </p:spPr>
          <p:txBody>
            <a:bodyPr rtlCol="0" anchor="ctr"/>
            <a:lstStyle/>
            <a:p>
              <a:pPr algn="ctr" defTabSz="914399">
                <a:defRPr/>
              </a:pPr>
              <a:endParaRPr lang="en-US" sz="1801">
                <a:solidFill>
                  <a:prstClr val="white"/>
                </a:solidFill>
                <a:latin typeface="Calibri"/>
              </a:endParaRPr>
            </a:p>
          </p:txBody>
        </p:sp>
        <p:sp>
          <p:nvSpPr>
            <p:cNvPr id="56" name="Freeform 55"/>
            <p:cNvSpPr/>
            <p:nvPr/>
          </p:nvSpPr>
          <p:spPr>
            <a:xfrm>
              <a:off x="4612660" y="1590837"/>
              <a:ext cx="1358900" cy="193560"/>
            </a:xfrm>
            <a:custGeom>
              <a:avLst/>
              <a:gdLst>
                <a:gd name="connsiteX0" fmla="*/ 0 w 1358900"/>
                <a:gd name="connsiteY0" fmla="*/ 15760 h 193560"/>
                <a:gd name="connsiteX1" fmla="*/ 95250 w 1358900"/>
                <a:gd name="connsiteY1" fmla="*/ 9410 h 193560"/>
                <a:gd name="connsiteX2" fmla="*/ 133350 w 1358900"/>
                <a:gd name="connsiteY2" fmla="*/ 34810 h 193560"/>
                <a:gd name="connsiteX3" fmla="*/ 171450 w 1358900"/>
                <a:gd name="connsiteY3" fmla="*/ 53860 h 193560"/>
                <a:gd name="connsiteX4" fmla="*/ 190500 w 1358900"/>
                <a:gd name="connsiteY4" fmla="*/ 60210 h 193560"/>
                <a:gd name="connsiteX5" fmla="*/ 228600 w 1358900"/>
                <a:gd name="connsiteY5" fmla="*/ 85610 h 193560"/>
                <a:gd name="connsiteX6" fmla="*/ 266700 w 1358900"/>
                <a:gd name="connsiteY6" fmla="*/ 98310 h 193560"/>
                <a:gd name="connsiteX7" fmla="*/ 285750 w 1358900"/>
                <a:gd name="connsiteY7" fmla="*/ 111010 h 193560"/>
                <a:gd name="connsiteX8" fmla="*/ 336550 w 1358900"/>
                <a:gd name="connsiteY8" fmla="*/ 123710 h 193560"/>
                <a:gd name="connsiteX9" fmla="*/ 355600 w 1358900"/>
                <a:gd name="connsiteY9" fmla="*/ 136410 h 193560"/>
                <a:gd name="connsiteX10" fmla="*/ 520700 w 1358900"/>
                <a:gd name="connsiteY10" fmla="*/ 155460 h 193560"/>
                <a:gd name="connsiteX11" fmla="*/ 603250 w 1358900"/>
                <a:gd name="connsiteY11" fmla="*/ 168160 h 193560"/>
                <a:gd name="connsiteX12" fmla="*/ 628650 w 1358900"/>
                <a:gd name="connsiteY12" fmla="*/ 174510 h 193560"/>
                <a:gd name="connsiteX13" fmla="*/ 698500 w 1358900"/>
                <a:gd name="connsiteY13" fmla="*/ 180860 h 193560"/>
                <a:gd name="connsiteX14" fmla="*/ 774700 w 1358900"/>
                <a:gd name="connsiteY14" fmla="*/ 193560 h 193560"/>
                <a:gd name="connsiteX15" fmla="*/ 1358900 w 1358900"/>
                <a:gd name="connsiteY15" fmla="*/ 187210 h 193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900" h="193560">
                  <a:moveTo>
                    <a:pt x="0" y="15760"/>
                  </a:moveTo>
                  <a:cubicBezTo>
                    <a:pt x="39540" y="-56"/>
                    <a:pt x="42729" y="-7003"/>
                    <a:pt x="95250" y="9410"/>
                  </a:cubicBezTo>
                  <a:cubicBezTo>
                    <a:pt x="109819" y="13963"/>
                    <a:pt x="118870" y="29983"/>
                    <a:pt x="133350" y="34810"/>
                  </a:cubicBezTo>
                  <a:cubicBezTo>
                    <a:pt x="181233" y="50771"/>
                    <a:pt x="122211" y="29241"/>
                    <a:pt x="171450" y="53860"/>
                  </a:cubicBezTo>
                  <a:cubicBezTo>
                    <a:pt x="177437" y="56853"/>
                    <a:pt x="184649" y="56959"/>
                    <a:pt x="190500" y="60210"/>
                  </a:cubicBezTo>
                  <a:cubicBezTo>
                    <a:pt x="203843" y="67623"/>
                    <a:pt x="214120" y="80783"/>
                    <a:pt x="228600" y="85610"/>
                  </a:cubicBezTo>
                  <a:cubicBezTo>
                    <a:pt x="241300" y="89843"/>
                    <a:pt x="255561" y="90884"/>
                    <a:pt x="266700" y="98310"/>
                  </a:cubicBezTo>
                  <a:cubicBezTo>
                    <a:pt x="273050" y="102543"/>
                    <a:pt x="278578" y="108402"/>
                    <a:pt x="285750" y="111010"/>
                  </a:cubicBezTo>
                  <a:cubicBezTo>
                    <a:pt x="302154" y="116975"/>
                    <a:pt x="336550" y="123710"/>
                    <a:pt x="336550" y="123710"/>
                  </a:cubicBezTo>
                  <a:cubicBezTo>
                    <a:pt x="342900" y="127943"/>
                    <a:pt x="348226" y="134444"/>
                    <a:pt x="355600" y="136410"/>
                  </a:cubicBezTo>
                  <a:cubicBezTo>
                    <a:pt x="413354" y="151811"/>
                    <a:pt x="461206" y="149794"/>
                    <a:pt x="520700" y="155460"/>
                  </a:cubicBezTo>
                  <a:cubicBezTo>
                    <a:pt x="532345" y="156569"/>
                    <a:pt x="589571" y="165424"/>
                    <a:pt x="603250" y="168160"/>
                  </a:cubicBezTo>
                  <a:cubicBezTo>
                    <a:pt x="611808" y="169872"/>
                    <a:pt x="619999" y="173357"/>
                    <a:pt x="628650" y="174510"/>
                  </a:cubicBezTo>
                  <a:cubicBezTo>
                    <a:pt x="651824" y="177600"/>
                    <a:pt x="675317" y="177836"/>
                    <a:pt x="698500" y="180860"/>
                  </a:cubicBezTo>
                  <a:cubicBezTo>
                    <a:pt x="724034" y="184191"/>
                    <a:pt x="774700" y="193560"/>
                    <a:pt x="774700" y="193560"/>
                  </a:cubicBezTo>
                  <a:lnTo>
                    <a:pt x="1358900" y="187210"/>
                  </a:lnTo>
                </a:path>
              </a:pathLst>
            </a:custGeom>
            <a:noFill/>
            <a:ln w="25400" cap="flat" cmpd="sng" algn="ctr">
              <a:solidFill>
                <a:sysClr val="window" lastClr="FFFFFF">
                  <a:lumMod val="50000"/>
                </a:sysClr>
              </a:solidFill>
              <a:prstDash val="solid"/>
            </a:ln>
            <a:effectLst/>
          </p:spPr>
          <p:txBody>
            <a:bodyPr rtlCol="0" anchor="ctr"/>
            <a:lstStyle/>
            <a:p>
              <a:pPr algn="ctr" defTabSz="914399">
                <a:defRPr/>
              </a:pPr>
              <a:endParaRPr lang="en-US" sz="1801">
                <a:solidFill>
                  <a:prstClr val="white"/>
                </a:solidFill>
                <a:latin typeface="Calibri"/>
              </a:endParaRPr>
            </a:p>
          </p:txBody>
        </p:sp>
        <p:sp>
          <p:nvSpPr>
            <p:cNvPr id="57" name="Freeform 56"/>
            <p:cNvSpPr/>
            <p:nvPr/>
          </p:nvSpPr>
          <p:spPr>
            <a:xfrm>
              <a:off x="5921898" y="1301750"/>
              <a:ext cx="148702" cy="477012"/>
            </a:xfrm>
            <a:custGeom>
              <a:avLst/>
              <a:gdLst>
                <a:gd name="connsiteX0" fmla="*/ 53452 w 148702"/>
                <a:gd name="connsiteY0" fmla="*/ 0 h 477012"/>
                <a:gd name="connsiteX1" fmla="*/ 85202 w 148702"/>
                <a:gd name="connsiteY1" fmla="*/ 6350 h 477012"/>
                <a:gd name="connsiteX2" fmla="*/ 97902 w 148702"/>
                <a:gd name="connsiteY2" fmla="*/ 88900 h 477012"/>
                <a:gd name="connsiteX3" fmla="*/ 78852 w 148702"/>
                <a:gd name="connsiteY3" fmla="*/ 101600 h 477012"/>
                <a:gd name="connsiteX4" fmla="*/ 2652 w 148702"/>
                <a:gd name="connsiteY4" fmla="*/ 95250 h 477012"/>
                <a:gd name="connsiteX5" fmla="*/ 9002 w 148702"/>
                <a:gd name="connsiteY5" fmla="*/ 76200 h 477012"/>
                <a:gd name="connsiteX6" fmla="*/ 85202 w 148702"/>
                <a:gd name="connsiteY6" fmla="*/ 82550 h 477012"/>
                <a:gd name="connsiteX7" fmla="*/ 104252 w 148702"/>
                <a:gd name="connsiteY7" fmla="*/ 95250 h 477012"/>
                <a:gd name="connsiteX8" fmla="*/ 123302 w 148702"/>
                <a:gd name="connsiteY8" fmla="*/ 133350 h 477012"/>
                <a:gd name="connsiteX9" fmla="*/ 116952 w 148702"/>
                <a:gd name="connsiteY9" fmla="*/ 177800 h 477012"/>
                <a:gd name="connsiteX10" fmla="*/ 9002 w 148702"/>
                <a:gd name="connsiteY10" fmla="*/ 152400 h 477012"/>
                <a:gd name="connsiteX11" fmla="*/ 72502 w 148702"/>
                <a:gd name="connsiteY11" fmla="*/ 146050 h 477012"/>
                <a:gd name="connsiteX12" fmla="*/ 123302 w 148702"/>
                <a:gd name="connsiteY12" fmla="*/ 190500 h 477012"/>
                <a:gd name="connsiteX13" fmla="*/ 116952 w 148702"/>
                <a:gd name="connsiteY13" fmla="*/ 234950 h 477012"/>
                <a:gd name="connsiteX14" fmla="*/ 78852 w 148702"/>
                <a:gd name="connsiteY14" fmla="*/ 247650 h 477012"/>
                <a:gd name="connsiteX15" fmla="*/ 15352 w 148702"/>
                <a:gd name="connsiteY15" fmla="*/ 241300 h 477012"/>
                <a:gd name="connsiteX16" fmla="*/ 9002 w 148702"/>
                <a:gd name="connsiteY16" fmla="*/ 222250 h 477012"/>
                <a:gd name="connsiteX17" fmla="*/ 78852 w 148702"/>
                <a:gd name="connsiteY17" fmla="*/ 228600 h 477012"/>
                <a:gd name="connsiteX18" fmla="*/ 97902 w 148702"/>
                <a:gd name="connsiteY18" fmla="*/ 234950 h 477012"/>
                <a:gd name="connsiteX19" fmla="*/ 104252 w 148702"/>
                <a:gd name="connsiteY19" fmla="*/ 254000 h 477012"/>
                <a:gd name="connsiteX20" fmla="*/ 123302 w 148702"/>
                <a:gd name="connsiteY20" fmla="*/ 292100 h 477012"/>
                <a:gd name="connsiteX21" fmla="*/ 116952 w 148702"/>
                <a:gd name="connsiteY21" fmla="*/ 323850 h 477012"/>
                <a:gd name="connsiteX22" fmla="*/ 78852 w 148702"/>
                <a:gd name="connsiteY22" fmla="*/ 336550 h 477012"/>
                <a:gd name="connsiteX23" fmla="*/ 28052 w 148702"/>
                <a:gd name="connsiteY23" fmla="*/ 330200 h 477012"/>
                <a:gd name="connsiteX24" fmla="*/ 21702 w 148702"/>
                <a:gd name="connsiteY24" fmla="*/ 311150 h 477012"/>
                <a:gd name="connsiteX25" fmla="*/ 40752 w 148702"/>
                <a:gd name="connsiteY25" fmla="*/ 304800 h 477012"/>
                <a:gd name="connsiteX26" fmla="*/ 66152 w 148702"/>
                <a:gd name="connsiteY26" fmla="*/ 298450 h 477012"/>
                <a:gd name="connsiteX27" fmla="*/ 104252 w 148702"/>
                <a:gd name="connsiteY27" fmla="*/ 311150 h 477012"/>
                <a:gd name="connsiteX28" fmla="*/ 129652 w 148702"/>
                <a:gd name="connsiteY28" fmla="*/ 368300 h 477012"/>
                <a:gd name="connsiteX29" fmla="*/ 123302 w 148702"/>
                <a:gd name="connsiteY29" fmla="*/ 406400 h 477012"/>
                <a:gd name="connsiteX30" fmla="*/ 21702 w 148702"/>
                <a:gd name="connsiteY30" fmla="*/ 400050 h 477012"/>
                <a:gd name="connsiteX31" fmla="*/ 15352 w 148702"/>
                <a:gd name="connsiteY31" fmla="*/ 381000 h 477012"/>
                <a:gd name="connsiteX32" fmla="*/ 78852 w 148702"/>
                <a:gd name="connsiteY32" fmla="*/ 387350 h 477012"/>
                <a:gd name="connsiteX33" fmla="*/ 97902 w 148702"/>
                <a:gd name="connsiteY33" fmla="*/ 393700 h 477012"/>
                <a:gd name="connsiteX34" fmla="*/ 136002 w 148702"/>
                <a:gd name="connsiteY34" fmla="*/ 425450 h 477012"/>
                <a:gd name="connsiteX35" fmla="*/ 148702 w 148702"/>
                <a:gd name="connsiteY35" fmla="*/ 450850 h 477012"/>
                <a:gd name="connsiteX36" fmla="*/ 142352 w 148702"/>
                <a:gd name="connsiteY36" fmla="*/ 469900 h 477012"/>
                <a:gd name="connsiteX37" fmla="*/ 123302 w 148702"/>
                <a:gd name="connsiteY37" fmla="*/ 476250 h 477012"/>
                <a:gd name="connsiteX38" fmla="*/ 40752 w 148702"/>
                <a:gd name="connsiteY38" fmla="*/ 476250 h 47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8702" h="477012">
                  <a:moveTo>
                    <a:pt x="53452" y="0"/>
                  </a:moveTo>
                  <a:cubicBezTo>
                    <a:pt x="64035" y="2117"/>
                    <a:pt x="76050" y="630"/>
                    <a:pt x="85202" y="6350"/>
                  </a:cubicBezTo>
                  <a:cubicBezTo>
                    <a:pt x="114476" y="24646"/>
                    <a:pt x="107732" y="61867"/>
                    <a:pt x="97902" y="88900"/>
                  </a:cubicBezTo>
                  <a:cubicBezTo>
                    <a:pt x="95294" y="96072"/>
                    <a:pt x="85202" y="97367"/>
                    <a:pt x="78852" y="101600"/>
                  </a:cubicBezTo>
                  <a:cubicBezTo>
                    <a:pt x="53452" y="99483"/>
                    <a:pt x="26605" y="103960"/>
                    <a:pt x="2652" y="95250"/>
                  </a:cubicBezTo>
                  <a:cubicBezTo>
                    <a:pt x="-3638" y="92963"/>
                    <a:pt x="2386" y="77218"/>
                    <a:pt x="9002" y="76200"/>
                  </a:cubicBezTo>
                  <a:cubicBezTo>
                    <a:pt x="34194" y="72324"/>
                    <a:pt x="59802" y="80433"/>
                    <a:pt x="85202" y="82550"/>
                  </a:cubicBezTo>
                  <a:cubicBezTo>
                    <a:pt x="91552" y="86783"/>
                    <a:pt x="98856" y="89854"/>
                    <a:pt x="104252" y="95250"/>
                  </a:cubicBezTo>
                  <a:cubicBezTo>
                    <a:pt x="116562" y="107560"/>
                    <a:pt x="118137" y="117856"/>
                    <a:pt x="123302" y="133350"/>
                  </a:cubicBezTo>
                  <a:cubicBezTo>
                    <a:pt x="121185" y="148167"/>
                    <a:pt x="130966" y="172545"/>
                    <a:pt x="116952" y="177800"/>
                  </a:cubicBezTo>
                  <a:cubicBezTo>
                    <a:pt x="38318" y="207288"/>
                    <a:pt x="33541" y="189209"/>
                    <a:pt x="9002" y="152400"/>
                  </a:cubicBezTo>
                  <a:cubicBezTo>
                    <a:pt x="55381" y="136940"/>
                    <a:pt x="34115" y="136453"/>
                    <a:pt x="72502" y="146050"/>
                  </a:cubicBezTo>
                  <a:cubicBezTo>
                    <a:pt x="116952" y="175683"/>
                    <a:pt x="102135" y="158750"/>
                    <a:pt x="123302" y="190500"/>
                  </a:cubicBezTo>
                  <a:cubicBezTo>
                    <a:pt x="121185" y="205317"/>
                    <a:pt x="126141" y="223136"/>
                    <a:pt x="116952" y="234950"/>
                  </a:cubicBezTo>
                  <a:cubicBezTo>
                    <a:pt x="108733" y="245517"/>
                    <a:pt x="78852" y="247650"/>
                    <a:pt x="78852" y="247650"/>
                  </a:cubicBezTo>
                  <a:cubicBezTo>
                    <a:pt x="57685" y="245533"/>
                    <a:pt x="35344" y="248570"/>
                    <a:pt x="15352" y="241300"/>
                  </a:cubicBezTo>
                  <a:cubicBezTo>
                    <a:pt x="9062" y="239013"/>
                    <a:pt x="2438" y="223563"/>
                    <a:pt x="9002" y="222250"/>
                  </a:cubicBezTo>
                  <a:cubicBezTo>
                    <a:pt x="31927" y="217665"/>
                    <a:pt x="55569" y="226483"/>
                    <a:pt x="78852" y="228600"/>
                  </a:cubicBezTo>
                  <a:cubicBezTo>
                    <a:pt x="85202" y="230717"/>
                    <a:pt x="93169" y="230217"/>
                    <a:pt x="97902" y="234950"/>
                  </a:cubicBezTo>
                  <a:cubicBezTo>
                    <a:pt x="102635" y="239683"/>
                    <a:pt x="101259" y="248013"/>
                    <a:pt x="104252" y="254000"/>
                  </a:cubicBezTo>
                  <a:cubicBezTo>
                    <a:pt x="128871" y="303239"/>
                    <a:pt x="107341" y="244217"/>
                    <a:pt x="123302" y="292100"/>
                  </a:cubicBezTo>
                  <a:cubicBezTo>
                    <a:pt x="121185" y="302683"/>
                    <a:pt x="124584" y="316218"/>
                    <a:pt x="116952" y="323850"/>
                  </a:cubicBezTo>
                  <a:cubicBezTo>
                    <a:pt x="107486" y="333316"/>
                    <a:pt x="78852" y="336550"/>
                    <a:pt x="78852" y="336550"/>
                  </a:cubicBezTo>
                  <a:cubicBezTo>
                    <a:pt x="61919" y="334433"/>
                    <a:pt x="43646" y="337131"/>
                    <a:pt x="28052" y="330200"/>
                  </a:cubicBezTo>
                  <a:cubicBezTo>
                    <a:pt x="21935" y="327482"/>
                    <a:pt x="18709" y="317137"/>
                    <a:pt x="21702" y="311150"/>
                  </a:cubicBezTo>
                  <a:cubicBezTo>
                    <a:pt x="24695" y="305163"/>
                    <a:pt x="34316" y="306639"/>
                    <a:pt x="40752" y="304800"/>
                  </a:cubicBezTo>
                  <a:cubicBezTo>
                    <a:pt x="49143" y="302402"/>
                    <a:pt x="57685" y="300567"/>
                    <a:pt x="66152" y="298450"/>
                  </a:cubicBezTo>
                  <a:cubicBezTo>
                    <a:pt x="78852" y="302683"/>
                    <a:pt x="100019" y="298450"/>
                    <a:pt x="104252" y="311150"/>
                  </a:cubicBezTo>
                  <a:cubicBezTo>
                    <a:pt x="119365" y="356490"/>
                    <a:pt x="109526" y="338111"/>
                    <a:pt x="129652" y="368300"/>
                  </a:cubicBezTo>
                  <a:cubicBezTo>
                    <a:pt x="127535" y="381000"/>
                    <a:pt x="135654" y="402767"/>
                    <a:pt x="123302" y="406400"/>
                  </a:cubicBezTo>
                  <a:cubicBezTo>
                    <a:pt x="90748" y="415975"/>
                    <a:pt x="54733" y="407822"/>
                    <a:pt x="21702" y="400050"/>
                  </a:cubicBezTo>
                  <a:cubicBezTo>
                    <a:pt x="15186" y="398517"/>
                    <a:pt x="8818" y="382452"/>
                    <a:pt x="15352" y="381000"/>
                  </a:cubicBezTo>
                  <a:cubicBezTo>
                    <a:pt x="36118" y="376385"/>
                    <a:pt x="57685" y="385233"/>
                    <a:pt x="78852" y="387350"/>
                  </a:cubicBezTo>
                  <a:cubicBezTo>
                    <a:pt x="85202" y="389467"/>
                    <a:pt x="91915" y="390707"/>
                    <a:pt x="97902" y="393700"/>
                  </a:cubicBezTo>
                  <a:cubicBezTo>
                    <a:pt x="110279" y="399888"/>
                    <a:pt x="128200" y="414527"/>
                    <a:pt x="136002" y="425450"/>
                  </a:cubicBezTo>
                  <a:cubicBezTo>
                    <a:pt x="141504" y="433153"/>
                    <a:pt x="144469" y="442383"/>
                    <a:pt x="148702" y="450850"/>
                  </a:cubicBezTo>
                  <a:cubicBezTo>
                    <a:pt x="146585" y="457200"/>
                    <a:pt x="147085" y="465167"/>
                    <a:pt x="142352" y="469900"/>
                  </a:cubicBezTo>
                  <a:cubicBezTo>
                    <a:pt x="137619" y="474633"/>
                    <a:pt x="129982" y="475832"/>
                    <a:pt x="123302" y="476250"/>
                  </a:cubicBezTo>
                  <a:cubicBezTo>
                    <a:pt x="95839" y="477966"/>
                    <a:pt x="68269" y="476250"/>
                    <a:pt x="40752" y="476250"/>
                  </a:cubicBezTo>
                </a:path>
              </a:pathLst>
            </a:custGeom>
            <a:noFill/>
            <a:ln w="25400" cap="flat" cmpd="sng" algn="ctr">
              <a:solidFill>
                <a:sysClr val="window" lastClr="FFFFFF">
                  <a:lumMod val="50000"/>
                </a:sysClr>
              </a:solidFill>
              <a:prstDash val="solid"/>
            </a:ln>
            <a:effectLst>
              <a:glow rad="101600">
                <a:srgbClr val="9BBB59">
                  <a:satMod val="175000"/>
                  <a:alpha val="40000"/>
                </a:srgbClr>
              </a:glow>
            </a:effectLst>
          </p:spPr>
          <p:txBody>
            <a:bodyPr rtlCol="0" anchor="ctr"/>
            <a:lstStyle/>
            <a:p>
              <a:pPr algn="ctr" defTabSz="914399">
                <a:defRPr/>
              </a:pPr>
              <a:endParaRPr lang="en-US" sz="1801">
                <a:solidFill>
                  <a:prstClr val="white"/>
                </a:solidFill>
                <a:latin typeface="Calibri"/>
              </a:endParaRPr>
            </a:p>
          </p:txBody>
        </p:sp>
      </p:grpSp>
      <p:sp>
        <p:nvSpPr>
          <p:cNvPr id="34" name="Rectangle 33"/>
          <p:cNvSpPr/>
          <p:nvPr/>
        </p:nvSpPr>
        <p:spPr>
          <a:xfrm>
            <a:off x="376444" y="3033053"/>
            <a:ext cx="7297688" cy="58860"/>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reflection blurRad="6350" stA="50000" endA="295" endPos="92000" dist="101600" dir="5400000" sy="-100000" algn="bl" rotWithShape="0"/>
          </a:effectLst>
        </p:spPr>
        <p:txBody>
          <a:bodyPr rtlCol="0" anchor="ctr"/>
          <a:lstStyle/>
          <a:p>
            <a:pPr algn="ctr" defTabSz="914399">
              <a:defRPr/>
            </a:pPr>
            <a:endParaRPr lang="en-US" sz="1801">
              <a:solidFill>
                <a:prstClr val="white"/>
              </a:solidFill>
              <a:latin typeface="Calibri"/>
            </a:endParaRPr>
          </a:p>
        </p:txBody>
      </p:sp>
      <p:sp>
        <p:nvSpPr>
          <p:cNvPr id="35" name="Rectangle 34"/>
          <p:cNvSpPr/>
          <p:nvPr/>
        </p:nvSpPr>
        <p:spPr>
          <a:xfrm>
            <a:off x="415399" y="3091913"/>
            <a:ext cx="3089308" cy="765180"/>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reflection blurRad="6350" stA="52000" endA="300" endPos="35000" dir="5400000" sy="-100000" algn="bl" rotWithShape="0"/>
            <a:softEdge rad="31750"/>
          </a:effectLst>
        </p:spPr>
        <p:txBody>
          <a:bodyPr rtlCol="0" anchor="ctr"/>
          <a:lstStyle/>
          <a:p>
            <a:pPr algn="ctr" defTabSz="914399">
              <a:defRPr/>
            </a:pPr>
            <a:endParaRPr lang="en-US" sz="1801">
              <a:solidFill>
                <a:prstClr val="white"/>
              </a:solidFill>
              <a:latin typeface="Calibri"/>
            </a:endParaRPr>
          </a:p>
        </p:txBody>
      </p:sp>
      <p:sp>
        <p:nvSpPr>
          <p:cNvPr id="36" name="Rectangle 35"/>
          <p:cNvSpPr/>
          <p:nvPr/>
        </p:nvSpPr>
        <p:spPr>
          <a:xfrm>
            <a:off x="489894" y="3210897"/>
            <a:ext cx="2882018" cy="676896"/>
          </a:xfrm>
          <a:prstGeom prst="rect">
            <a:avLst/>
          </a:prstGeom>
          <a:gradFill flip="none" rotWithShape="1">
            <a:gsLst>
              <a:gs pos="0">
                <a:srgbClr val="9BBB59">
                  <a:tint val="50000"/>
                  <a:satMod val="300000"/>
                </a:srgbClr>
              </a:gs>
              <a:gs pos="35000">
                <a:srgbClr val="9BBB59">
                  <a:tint val="37000"/>
                  <a:satMod val="300000"/>
                </a:srgbClr>
              </a:gs>
              <a:gs pos="100000">
                <a:srgbClr val="9BBB59">
                  <a:tint val="15000"/>
                  <a:satMod val="350000"/>
                </a:srgbClr>
              </a:gs>
            </a:gsLst>
            <a:path path="circle">
              <a:fillToRect l="50000" t="50000" r="50000" b="50000"/>
            </a:path>
            <a:tileRect/>
          </a:gradFill>
          <a:ln w="9525" cap="flat" cmpd="sng" algn="ctr">
            <a:noFill/>
            <a:prstDash val="solid"/>
          </a:ln>
          <a:effectLst>
            <a:innerShdw blurRad="114300">
              <a:prstClr val="black"/>
            </a:innerShdw>
            <a:softEdge rad="12700"/>
          </a:effectLst>
        </p:spPr>
        <p:txBody>
          <a:bodyPr rtlCol="0" anchor="ctr"/>
          <a:lstStyle/>
          <a:p>
            <a:pPr algn="ctr" defTabSz="914399">
              <a:defRPr/>
            </a:pPr>
            <a:endParaRPr lang="en-US" sz="1801">
              <a:solidFill>
                <a:prstClr val="black"/>
              </a:solidFill>
              <a:latin typeface="Calibri"/>
            </a:endParaRPr>
          </a:p>
        </p:txBody>
      </p:sp>
      <p:sp>
        <p:nvSpPr>
          <p:cNvPr id="37" name="Rectangle 36"/>
          <p:cNvSpPr/>
          <p:nvPr/>
        </p:nvSpPr>
        <p:spPr>
          <a:xfrm>
            <a:off x="369816" y="3918496"/>
            <a:ext cx="7297688" cy="58860"/>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399">
              <a:defRPr/>
            </a:pPr>
            <a:endParaRPr lang="en-US" sz="1801">
              <a:solidFill>
                <a:prstClr val="white"/>
              </a:solidFill>
              <a:latin typeface="Calibri"/>
            </a:endParaRPr>
          </a:p>
        </p:txBody>
      </p:sp>
      <p:sp>
        <p:nvSpPr>
          <p:cNvPr id="38" name="Oval 37"/>
          <p:cNvSpPr/>
          <p:nvPr/>
        </p:nvSpPr>
        <p:spPr>
          <a:xfrm>
            <a:off x="187631" y="3033055"/>
            <a:ext cx="377626" cy="944303"/>
          </a:xfrm>
          <a:prstGeom prst="ellipse">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w="9525" cap="flat" cmpd="sng" algn="ctr">
            <a:solidFill>
              <a:srgbClr val="C0504D">
                <a:shade val="95000"/>
                <a:satMod val="105000"/>
              </a:srgbClr>
            </a:solidFill>
            <a:prstDash val="solid"/>
          </a:ln>
          <a:effectLst/>
        </p:spPr>
        <p:txBody>
          <a:bodyPr rtlCol="0" anchor="ctr"/>
          <a:lstStyle/>
          <a:p>
            <a:pPr algn="ctr" defTabSz="914399">
              <a:defRPr/>
            </a:pPr>
            <a:endParaRPr lang="en-US" sz="1801">
              <a:solidFill>
                <a:prstClr val="white"/>
              </a:solidFill>
              <a:latin typeface="Calibri"/>
            </a:endParaRPr>
          </a:p>
        </p:txBody>
      </p:sp>
      <p:sp>
        <p:nvSpPr>
          <p:cNvPr id="39" name="Oval 38"/>
          <p:cNvSpPr/>
          <p:nvPr/>
        </p:nvSpPr>
        <p:spPr>
          <a:xfrm>
            <a:off x="314364" y="3280907"/>
            <a:ext cx="101035" cy="448592"/>
          </a:xfrm>
          <a:prstGeom prst="ellipse">
            <a:avLst/>
          </a:prstGeom>
          <a:gradFill flip="none" rotWithShape="1">
            <a:gsLst>
              <a:gs pos="0">
                <a:srgbClr val="C0504D">
                  <a:lumMod val="60000"/>
                  <a:lumOff val="40000"/>
                  <a:shade val="30000"/>
                  <a:satMod val="115000"/>
                </a:srgbClr>
              </a:gs>
              <a:gs pos="50000">
                <a:srgbClr val="C0504D">
                  <a:lumMod val="60000"/>
                  <a:lumOff val="40000"/>
                  <a:shade val="67500"/>
                  <a:satMod val="115000"/>
                </a:srgbClr>
              </a:gs>
              <a:gs pos="100000">
                <a:srgbClr val="C0504D">
                  <a:lumMod val="60000"/>
                  <a:lumOff val="40000"/>
                  <a:shade val="100000"/>
                  <a:satMod val="115000"/>
                </a:srgbClr>
              </a:gs>
            </a:gsLst>
            <a:path path="circle">
              <a:fillToRect l="50000" t="50000" r="50000" b="50000"/>
            </a:path>
            <a:tileRect/>
          </a:gradFill>
          <a:ln w="25400" cap="flat" cmpd="sng" algn="ctr">
            <a:noFill/>
            <a:prstDash val="solid"/>
          </a:ln>
          <a:effectLst/>
        </p:spPr>
        <p:txBody>
          <a:bodyPr rtlCol="0" anchor="ctr"/>
          <a:lstStyle/>
          <a:p>
            <a:pPr algn="ctr" defTabSz="914399">
              <a:defRPr/>
            </a:pPr>
            <a:endParaRPr lang="en-US" sz="1801">
              <a:solidFill>
                <a:prstClr val="white"/>
              </a:solidFill>
              <a:latin typeface="Calibri"/>
            </a:endParaRPr>
          </a:p>
        </p:txBody>
      </p:sp>
      <p:sp>
        <p:nvSpPr>
          <p:cNvPr id="40" name="Oval 39"/>
          <p:cNvSpPr/>
          <p:nvPr/>
        </p:nvSpPr>
        <p:spPr>
          <a:xfrm>
            <a:off x="7468796" y="3029232"/>
            <a:ext cx="377626" cy="948125"/>
          </a:xfrm>
          <a:prstGeom prst="ellipse">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scene3d>
            <a:camera prst="orthographicFront">
              <a:rot lat="0" lon="0" rev="0"/>
            </a:camera>
            <a:lightRig rig="threePt" dir="t">
              <a:rot lat="0" lon="0" rev="1200000"/>
            </a:lightRig>
          </a:scene3d>
          <a:sp3d>
            <a:bevelT w="63500" h="25400"/>
          </a:sp3d>
        </p:spPr>
        <p:txBody>
          <a:bodyPr rtlCol="0" anchor="ctr"/>
          <a:lstStyle/>
          <a:p>
            <a:pPr algn="ctr" defTabSz="914399">
              <a:defRPr/>
            </a:pPr>
            <a:endParaRPr lang="en-US" sz="1801">
              <a:solidFill>
                <a:prstClr val="white"/>
              </a:solidFill>
              <a:latin typeface="Calibri"/>
            </a:endParaRPr>
          </a:p>
        </p:txBody>
      </p:sp>
      <p:sp>
        <p:nvSpPr>
          <p:cNvPr id="41" name="Oval 40"/>
          <p:cNvSpPr/>
          <p:nvPr/>
        </p:nvSpPr>
        <p:spPr>
          <a:xfrm>
            <a:off x="7634507" y="3308157"/>
            <a:ext cx="79245" cy="394098"/>
          </a:xfrm>
          <a:prstGeom prst="ellipse">
            <a:avLst/>
          </a:prstGeom>
          <a:gradFill flip="none" rotWithShape="1">
            <a:gsLst>
              <a:gs pos="0">
                <a:sysClr val="window" lastClr="FFFFFF">
                  <a:lumMod val="85000"/>
                  <a:shade val="30000"/>
                  <a:satMod val="115000"/>
                </a:sysClr>
              </a:gs>
              <a:gs pos="50000">
                <a:sysClr val="window" lastClr="FFFFFF">
                  <a:lumMod val="85000"/>
                  <a:shade val="67500"/>
                  <a:satMod val="115000"/>
                </a:sysClr>
              </a:gs>
              <a:gs pos="100000">
                <a:sysClr val="window" lastClr="FFFFFF">
                  <a:lumMod val="85000"/>
                  <a:shade val="100000"/>
                  <a:satMod val="115000"/>
                </a:sysClr>
              </a:gs>
            </a:gsLst>
            <a:path path="circle">
              <a:fillToRect l="50000" t="50000" r="50000" b="50000"/>
            </a:path>
            <a:tileRect/>
          </a:gradFill>
          <a:ln w="25400" cap="flat" cmpd="sng" algn="ctr">
            <a:noFill/>
            <a:prstDash val="solid"/>
          </a:ln>
          <a:effectLst/>
        </p:spPr>
        <p:txBody>
          <a:bodyPr rtlCol="0" anchor="ctr"/>
          <a:lstStyle/>
          <a:p>
            <a:pPr algn="ctr" defTabSz="914399">
              <a:defRPr/>
            </a:pPr>
            <a:endParaRPr lang="en-US" sz="1801">
              <a:solidFill>
                <a:prstClr val="white"/>
              </a:solidFill>
              <a:latin typeface="Calibri"/>
            </a:endParaRPr>
          </a:p>
        </p:txBody>
      </p:sp>
      <p:grpSp>
        <p:nvGrpSpPr>
          <p:cNvPr id="42" name="Group 41"/>
          <p:cNvGrpSpPr/>
          <p:nvPr/>
        </p:nvGrpSpPr>
        <p:grpSpPr>
          <a:xfrm>
            <a:off x="3273826" y="3122611"/>
            <a:ext cx="719080" cy="765180"/>
            <a:chOff x="4029421" y="1232237"/>
            <a:chExt cx="643146" cy="572594"/>
          </a:xfrm>
          <a:solidFill>
            <a:sysClr val="window" lastClr="FFFFFF">
              <a:lumMod val="75000"/>
            </a:sysClr>
          </a:solidFill>
        </p:grpSpPr>
        <p:sp>
          <p:nvSpPr>
            <p:cNvPr id="53" name="Rounded Rectangle 52"/>
            <p:cNvSpPr/>
            <p:nvPr/>
          </p:nvSpPr>
          <p:spPr>
            <a:xfrm>
              <a:off x="4029421" y="1403218"/>
              <a:ext cx="175452" cy="227773"/>
            </a:xfrm>
            <a:prstGeom prst="roundRect">
              <a:avLst/>
            </a:prstGeom>
            <a:gradFill flip="none" rotWithShape="1">
              <a:gsLst>
                <a:gs pos="0">
                  <a:sysClr val="window" lastClr="FFFFFF">
                    <a:lumMod val="50000"/>
                    <a:tint val="66000"/>
                    <a:satMod val="160000"/>
                  </a:sysClr>
                </a:gs>
                <a:gs pos="50000">
                  <a:sysClr val="window" lastClr="FFFFFF">
                    <a:lumMod val="50000"/>
                    <a:tint val="44500"/>
                    <a:satMod val="160000"/>
                  </a:sysClr>
                </a:gs>
                <a:gs pos="100000">
                  <a:sysClr val="window" lastClr="FFFFFF">
                    <a:lumMod val="50000"/>
                    <a:tint val="23500"/>
                    <a:satMod val="160000"/>
                  </a:sysClr>
                </a:gs>
              </a:gsLst>
              <a:path path="circle">
                <a:fillToRect r="100000" b="100000"/>
              </a:path>
              <a:tileRect l="-100000" t="-100000"/>
            </a:gradFill>
            <a:ln w="9525" cap="flat" cmpd="sng" algn="ctr">
              <a:noFill/>
              <a:prstDash val="solid"/>
            </a:ln>
            <a:effectLst>
              <a:outerShdw blurRad="40000" dist="23000" dir="5400000" rotWithShape="0">
                <a:srgbClr val="000000">
                  <a:alpha val="35000"/>
                </a:srgbClr>
              </a:outerShdw>
              <a:softEdge rad="12700"/>
            </a:effectLst>
          </p:spPr>
          <p:txBody>
            <a:bodyPr rtlCol="0" anchor="ctr"/>
            <a:lstStyle/>
            <a:p>
              <a:pPr algn="ctr" defTabSz="914399">
                <a:defRPr/>
              </a:pPr>
              <a:endParaRPr lang="en-US" sz="1801">
                <a:solidFill>
                  <a:prstClr val="white"/>
                </a:solidFill>
                <a:latin typeface="Calibri"/>
              </a:endParaRPr>
            </a:p>
          </p:txBody>
        </p:sp>
        <p:sp>
          <p:nvSpPr>
            <p:cNvPr id="54" name="Rounded Rectangle 53"/>
            <p:cNvSpPr/>
            <p:nvPr/>
          </p:nvSpPr>
          <p:spPr>
            <a:xfrm>
              <a:off x="4117148" y="1232237"/>
              <a:ext cx="555419" cy="572594"/>
            </a:xfrm>
            <a:prstGeom prst="roundRect">
              <a:avLst/>
            </a:prstGeom>
            <a:gradFill flip="none" rotWithShape="1">
              <a:gsLst>
                <a:gs pos="0">
                  <a:sysClr val="window" lastClr="FFFFFF">
                    <a:lumMod val="50000"/>
                    <a:tint val="66000"/>
                    <a:satMod val="160000"/>
                  </a:sysClr>
                </a:gs>
                <a:gs pos="50000">
                  <a:sysClr val="window" lastClr="FFFFFF">
                    <a:lumMod val="50000"/>
                    <a:tint val="44500"/>
                    <a:satMod val="160000"/>
                  </a:sysClr>
                </a:gs>
                <a:gs pos="100000">
                  <a:sysClr val="window" lastClr="FFFFFF">
                    <a:lumMod val="50000"/>
                    <a:tint val="23500"/>
                    <a:satMod val="160000"/>
                  </a:sysClr>
                </a:gs>
              </a:gsLst>
              <a:path path="circle">
                <a:fillToRect l="50000" t="50000" r="50000" b="50000"/>
              </a:path>
              <a:tileRect/>
            </a:gradFill>
            <a:ln w="9525" cap="flat" cmpd="sng" algn="ctr">
              <a:noFill/>
              <a:prstDash val="solid"/>
            </a:ln>
            <a:effectLst>
              <a:outerShdw blurRad="40000" dist="23000" dir="5400000" rotWithShape="0">
                <a:srgbClr val="000000">
                  <a:alpha val="35000"/>
                </a:srgbClr>
              </a:outerShdw>
              <a:softEdge rad="12700"/>
            </a:effectLst>
          </p:spPr>
          <p:txBody>
            <a:bodyPr rtlCol="0" anchor="ctr"/>
            <a:lstStyle/>
            <a:p>
              <a:pPr algn="ctr" defTabSz="914399">
                <a:defRPr/>
              </a:pPr>
              <a:endParaRPr lang="en-US" sz="1801">
                <a:solidFill>
                  <a:prstClr val="white"/>
                </a:solidFill>
                <a:latin typeface="Calibri"/>
              </a:endParaRPr>
            </a:p>
          </p:txBody>
        </p:sp>
      </p:grpSp>
      <p:sp>
        <p:nvSpPr>
          <p:cNvPr id="43" name="Oval 42"/>
          <p:cNvSpPr/>
          <p:nvPr/>
        </p:nvSpPr>
        <p:spPr>
          <a:xfrm>
            <a:off x="3782682" y="3180195"/>
            <a:ext cx="269121" cy="676897"/>
          </a:xfrm>
          <a:prstGeom prst="ellipse">
            <a:avLst/>
          </a:prstGeom>
          <a:gradFill flip="none" rotWithShape="1">
            <a:gsLst>
              <a:gs pos="0">
                <a:sysClr val="window" lastClr="FFFFFF">
                  <a:lumMod val="65000"/>
                  <a:tint val="66000"/>
                  <a:satMod val="160000"/>
                </a:sysClr>
              </a:gs>
              <a:gs pos="50000">
                <a:sysClr val="window" lastClr="FFFFFF">
                  <a:lumMod val="65000"/>
                  <a:tint val="44500"/>
                  <a:satMod val="160000"/>
                </a:sysClr>
              </a:gs>
              <a:gs pos="100000">
                <a:sysClr val="window" lastClr="FFFFFF">
                  <a:lumMod val="65000"/>
                  <a:tint val="23500"/>
                  <a:satMod val="160000"/>
                </a:sysClr>
              </a:gs>
            </a:gsLst>
            <a:path path="circle">
              <a:fillToRect r="100000" b="100000"/>
            </a:path>
            <a:tileRect l="-100000" t="-100000"/>
          </a:gradFill>
          <a:ln w="9525" cap="flat" cmpd="sng" algn="ctr">
            <a:solidFill>
              <a:srgbClr val="C0504D">
                <a:shade val="95000"/>
                <a:satMod val="105000"/>
              </a:srgbClr>
            </a:solidFill>
            <a:prstDash val="solid"/>
          </a:ln>
          <a:effectLst>
            <a:outerShdw blurRad="40000" dist="23000" dir="5400000" rotWithShape="0">
              <a:srgbClr val="000000">
                <a:alpha val="35000"/>
              </a:srgbClr>
            </a:outerShdw>
            <a:softEdge rad="12700"/>
          </a:effectLst>
        </p:spPr>
        <p:txBody>
          <a:bodyPr rtlCol="0" anchor="ctr"/>
          <a:lstStyle/>
          <a:p>
            <a:pPr algn="ctr" defTabSz="914399">
              <a:defRPr/>
            </a:pPr>
            <a:endParaRPr lang="en-US" sz="1801">
              <a:solidFill>
                <a:prstClr val="white"/>
              </a:solidFill>
              <a:latin typeface="Calibri"/>
            </a:endParaRPr>
          </a:p>
        </p:txBody>
      </p:sp>
      <p:sp>
        <p:nvSpPr>
          <p:cNvPr id="44" name="Oval 43"/>
          <p:cNvSpPr/>
          <p:nvPr/>
        </p:nvSpPr>
        <p:spPr>
          <a:xfrm>
            <a:off x="3898575" y="3308157"/>
            <a:ext cx="108047" cy="394098"/>
          </a:xfrm>
          <a:prstGeom prst="ellipse">
            <a:avLst/>
          </a:prstGeom>
          <a:gradFill flip="none" rotWithShape="1">
            <a:gsLst>
              <a:gs pos="0">
                <a:sysClr val="window" lastClr="FFFFFF">
                  <a:lumMod val="85000"/>
                  <a:shade val="30000"/>
                  <a:satMod val="115000"/>
                </a:sysClr>
              </a:gs>
              <a:gs pos="50000">
                <a:sysClr val="window" lastClr="FFFFFF">
                  <a:lumMod val="85000"/>
                  <a:shade val="67500"/>
                  <a:satMod val="115000"/>
                </a:sysClr>
              </a:gs>
              <a:gs pos="100000">
                <a:sysClr val="window" lastClr="FFFFFF">
                  <a:lumMod val="85000"/>
                  <a:shade val="100000"/>
                  <a:satMod val="115000"/>
                </a:sysClr>
              </a:gs>
            </a:gsLst>
            <a:path path="circle">
              <a:fillToRect l="50000" t="50000" r="50000" b="50000"/>
            </a:path>
            <a:tileRect/>
          </a:gradFill>
          <a:ln w="25400" cap="flat" cmpd="sng" algn="ctr">
            <a:noFill/>
            <a:prstDash val="solid"/>
          </a:ln>
          <a:effectLst/>
        </p:spPr>
        <p:txBody>
          <a:bodyPr rtlCol="0" anchor="ctr"/>
          <a:lstStyle/>
          <a:p>
            <a:pPr algn="ctr" defTabSz="914399">
              <a:defRPr/>
            </a:pPr>
            <a:endParaRPr lang="en-US" sz="1801">
              <a:solidFill>
                <a:prstClr val="white"/>
              </a:solidFill>
              <a:latin typeface="Calibri"/>
            </a:endParaRPr>
          </a:p>
        </p:txBody>
      </p:sp>
      <p:sp>
        <p:nvSpPr>
          <p:cNvPr id="45" name="Oval 44"/>
          <p:cNvSpPr/>
          <p:nvPr/>
        </p:nvSpPr>
        <p:spPr>
          <a:xfrm>
            <a:off x="7012252" y="3334327"/>
            <a:ext cx="159081" cy="341759"/>
          </a:xfrm>
          <a:prstGeom prst="ellipse">
            <a:avLst/>
          </a:prstGeom>
          <a:gradFill flip="none" rotWithShape="1">
            <a:gsLst>
              <a:gs pos="0">
                <a:sysClr val="window" lastClr="FFFFFF">
                  <a:lumMod val="85000"/>
                  <a:shade val="30000"/>
                  <a:satMod val="115000"/>
                </a:sysClr>
              </a:gs>
              <a:gs pos="50000">
                <a:sysClr val="window" lastClr="FFFFFF">
                  <a:lumMod val="85000"/>
                  <a:shade val="67500"/>
                  <a:satMod val="115000"/>
                </a:sysClr>
              </a:gs>
              <a:gs pos="100000">
                <a:sysClr val="window" lastClr="FFFFFF">
                  <a:lumMod val="85000"/>
                  <a:shade val="100000"/>
                  <a:satMod val="115000"/>
                </a:sysClr>
              </a:gs>
            </a:gsLst>
            <a:path path="circle">
              <a:fillToRect l="50000" t="50000" r="50000" b="50000"/>
            </a:path>
            <a:tileRect/>
          </a:gradFill>
          <a:ln w="25400" cap="flat" cmpd="sng" algn="ctr">
            <a:noFill/>
            <a:prstDash val="solid"/>
          </a:ln>
          <a:effectLst>
            <a:softEdge rad="12700"/>
          </a:effectLst>
          <a:scene3d>
            <a:camera prst="perspectiveContrastingRightFacing"/>
            <a:lightRig rig="threePt" dir="t"/>
          </a:scene3d>
        </p:spPr>
        <p:txBody>
          <a:bodyPr rtlCol="0" anchor="ctr"/>
          <a:lstStyle/>
          <a:p>
            <a:pPr algn="ctr" defTabSz="914399">
              <a:defRPr/>
            </a:pPr>
            <a:endParaRPr lang="en-US" sz="1801">
              <a:solidFill>
                <a:prstClr val="white"/>
              </a:solidFill>
              <a:latin typeface="Calibri"/>
            </a:endParaRPr>
          </a:p>
        </p:txBody>
      </p:sp>
      <p:grpSp>
        <p:nvGrpSpPr>
          <p:cNvPr id="59" name="Group 58"/>
          <p:cNvGrpSpPr/>
          <p:nvPr/>
        </p:nvGrpSpPr>
        <p:grpSpPr>
          <a:xfrm>
            <a:off x="3956599" y="3176210"/>
            <a:ext cx="1348018" cy="711241"/>
            <a:chOff x="4492340" y="2637011"/>
            <a:chExt cx="1348018" cy="711241"/>
          </a:xfrm>
        </p:grpSpPr>
        <p:sp>
          <p:nvSpPr>
            <p:cNvPr id="52" name="Freeform 51"/>
            <p:cNvSpPr/>
            <p:nvPr/>
          </p:nvSpPr>
          <p:spPr>
            <a:xfrm>
              <a:off x="4492340" y="2637011"/>
              <a:ext cx="1348018" cy="711241"/>
            </a:xfrm>
            <a:custGeom>
              <a:avLst/>
              <a:gdLst>
                <a:gd name="connsiteX0" fmla="*/ 0 w 1073150"/>
                <a:gd name="connsiteY0" fmla="*/ 171450 h 552450"/>
                <a:gd name="connsiteX1" fmla="*/ 6350 w 1073150"/>
                <a:gd name="connsiteY1" fmla="*/ 330200 h 552450"/>
                <a:gd name="connsiteX2" fmla="*/ 12700 w 1073150"/>
                <a:gd name="connsiteY2" fmla="*/ 349250 h 552450"/>
                <a:gd name="connsiteX3" fmla="*/ 38100 w 1073150"/>
                <a:gd name="connsiteY3" fmla="*/ 387350 h 552450"/>
                <a:gd name="connsiteX4" fmla="*/ 57150 w 1073150"/>
                <a:gd name="connsiteY4" fmla="*/ 400050 h 552450"/>
                <a:gd name="connsiteX5" fmla="*/ 158750 w 1073150"/>
                <a:gd name="connsiteY5" fmla="*/ 406400 h 552450"/>
                <a:gd name="connsiteX6" fmla="*/ 177800 w 1073150"/>
                <a:gd name="connsiteY6" fmla="*/ 457200 h 552450"/>
                <a:gd name="connsiteX7" fmla="*/ 190500 w 1073150"/>
                <a:gd name="connsiteY7" fmla="*/ 495300 h 552450"/>
                <a:gd name="connsiteX8" fmla="*/ 228600 w 1073150"/>
                <a:gd name="connsiteY8" fmla="*/ 520700 h 552450"/>
                <a:gd name="connsiteX9" fmla="*/ 247650 w 1073150"/>
                <a:gd name="connsiteY9" fmla="*/ 533400 h 552450"/>
                <a:gd name="connsiteX10" fmla="*/ 285750 w 1073150"/>
                <a:gd name="connsiteY10" fmla="*/ 552450 h 552450"/>
                <a:gd name="connsiteX11" fmla="*/ 406400 w 1073150"/>
                <a:gd name="connsiteY11" fmla="*/ 546100 h 552450"/>
                <a:gd name="connsiteX12" fmla="*/ 444500 w 1073150"/>
                <a:gd name="connsiteY12" fmla="*/ 520700 h 552450"/>
                <a:gd name="connsiteX13" fmla="*/ 463550 w 1073150"/>
                <a:gd name="connsiteY13" fmla="*/ 482600 h 552450"/>
                <a:gd name="connsiteX14" fmla="*/ 476250 w 1073150"/>
                <a:gd name="connsiteY14" fmla="*/ 463550 h 552450"/>
                <a:gd name="connsiteX15" fmla="*/ 469900 w 1073150"/>
                <a:gd name="connsiteY15" fmla="*/ 419100 h 552450"/>
                <a:gd name="connsiteX16" fmla="*/ 495300 w 1073150"/>
                <a:gd name="connsiteY16" fmla="*/ 457200 h 552450"/>
                <a:gd name="connsiteX17" fmla="*/ 520700 w 1073150"/>
                <a:gd name="connsiteY17" fmla="*/ 488950 h 552450"/>
                <a:gd name="connsiteX18" fmla="*/ 539750 w 1073150"/>
                <a:gd name="connsiteY18" fmla="*/ 495300 h 552450"/>
                <a:gd name="connsiteX19" fmla="*/ 558800 w 1073150"/>
                <a:gd name="connsiteY19" fmla="*/ 508000 h 552450"/>
                <a:gd name="connsiteX20" fmla="*/ 596900 w 1073150"/>
                <a:gd name="connsiteY20" fmla="*/ 520700 h 552450"/>
                <a:gd name="connsiteX21" fmla="*/ 615950 w 1073150"/>
                <a:gd name="connsiteY21" fmla="*/ 527050 h 552450"/>
                <a:gd name="connsiteX22" fmla="*/ 635000 w 1073150"/>
                <a:gd name="connsiteY22" fmla="*/ 539750 h 552450"/>
                <a:gd name="connsiteX23" fmla="*/ 685800 w 1073150"/>
                <a:gd name="connsiteY23" fmla="*/ 546100 h 552450"/>
                <a:gd name="connsiteX24" fmla="*/ 774700 w 1073150"/>
                <a:gd name="connsiteY24" fmla="*/ 539750 h 552450"/>
                <a:gd name="connsiteX25" fmla="*/ 793750 w 1073150"/>
                <a:gd name="connsiteY25" fmla="*/ 520700 h 552450"/>
                <a:gd name="connsiteX26" fmla="*/ 806450 w 1073150"/>
                <a:gd name="connsiteY26" fmla="*/ 495300 h 552450"/>
                <a:gd name="connsiteX27" fmla="*/ 825500 w 1073150"/>
                <a:gd name="connsiteY27" fmla="*/ 469900 h 552450"/>
                <a:gd name="connsiteX28" fmla="*/ 825500 w 1073150"/>
                <a:gd name="connsiteY28" fmla="*/ 400050 h 552450"/>
                <a:gd name="connsiteX29" fmla="*/ 819150 w 1073150"/>
                <a:gd name="connsiteY29" fmla="*/ 374650 h 552450"/>
                <a:gd name="connsiteX30" fmla="*/ 800100 w 1073150"/>
                <a:gd name="connsiteY30" fmla="*/ 355600 h 552450"/>
                <a:gd name="connsiteX31" fmla="*/ 844550 w 1073150"/>
                <a:gd name="connsiteY31" fmla="*/ 361950 h 552450"/>
                <a:gd name="connsiteX32" fmla="*/ 901700 w 1073150"/>
                <a:gd name="connsiteY32" fmla="*/ 368300 h 552450"/>
                <a:gd name="connsiteX33" fmla="*/ 996950 w 1073150"/>
                <a:gd name="connsiteY33" fmla="*/ 361950 h 552450"/>
                <a:gd name="connsiteX34" fmla="*/ 1016000 w 1073150"/>
                <a:gd name="connsiteY34" fmla="*/ 355600 h 552450"/>
                <a:gd name="connsiteX35" fmla="*/ 1035050 w 1073150"/>
                <a:gd name="connsiteY35" fmla="*/ 336550 h 552450"/>
                <a:gd name="connsiteX36" fmla="*/ 1047750 w 1073150"/>
                <a:gd name="connsiteY36" fmla="*/ 317500 h 552450"/>
                <a:gd name="connsiteX37" fmla="*/ 1054100 w 1073150"/>
                <a:gd name="connsiteY37" fmla="*/ 298450 h 552450"/>
                <a:gd name="connsiteX38" fmla="*/ 1047750 w 1073150"/>
                <a:gd name="connsiteY38" fmla="*/ 254000 h 552450"/>
                <a:gd name="connsiteX39" fmla="*/ 1035050 w 1073150"/>
                <a:gd name="connsiteY39" fmla="*/ 234950 h 552450"/>
                <a:gd name="connsiteX40" fmla="*/ 965200 w 1073150"/>
                <a:gd name="connsiteY40" fmla="*/ 215900 h 552450"/>
                <a:gd name="connsiteX41" fmla="*/ 1047750 w 1073150"/>
                <a:gd name="connsiteY41" fmla="*/ 209550 h 552450"/>
                <a:gd name="connsiteX42" fmla="*/ 1060450 w 1073150"/>
                <a:gd name="connsiteY42" fmla="*/ 190500 h 552450"/>
                <a:gd name="connsiteX43" fmla="*/ 1073150 w 1073150"/>
                <a:gd name="connsiteY43" fmla="*/ 127000 h 552450"/>
                <a:gd name="connsiteX44" fmla="*/ 1047750 w 1073150"/>
                <a:gd name="connsiteY44" fmla="*/ 50800 h 552450"/>
                <a:gd name="connsiteX45" fmla="*/ 1009650 w 1073150"/>
                <a:gd name="connsiteY45" fmla="*/ 38100 h 552450"/>
                <a:gd name="connsiteX46" fmla="*/ 965200 w 1073150"/>
                <a:gd name="connsiteY46" fmla="*/ 19050 h 552450"/>
                <a:gd name="connsiteX47" fmla="*/ 838200 w 1073150"/>
                <a:gd name="connsiteY47" fmla="*/ 25400 h 552450"/>
                <a:gd name="connsiteX48" fmla="*/ 755650 w 1073150"/>
                <a:gd name="connsiteY48" fmla="*/ 44450 h 552450"/>
                <a:gd name="connsiteX49" fmla="*/ 711200 w 1073150"/>
                <a:gd name="connsiteY49" fmla="*/ 57150 h 552450"/>
                <a:gd name="connsiteX50" fmla="*/ 666750 w 1073150"/>
                <a:gd name="connsiteY50" fmla="*/ 50800 h 552450"/>
                <a:gd name="connsiteX51" fmla="*/ 609600 w 1073150"/>
                <a:gd name="connsiteY51" fmla="*/ 31750 h 552450"/>
                <a:gd name="connsiteX52" fmla="*/ 584200 w 1073150"/>
                <a:gd name="connsiteY52" fmla="*/ 25400 h 552450"/>
                <a:gd name="connsiteX53" fmla="*/ 520700 w 1073150"/>
                <a:gd name="connsiteY53" fmla="*/ 6350 h 552450"/>
                <a:gd name="connsiteX54" fmla="*/ 419100 w 1073150"/>
                <a:gd name="connsiteY54" fmla="*/ 12700 h 552450"/>
                <a:gd name="connsiteX55" fmla="*/ 400050 w 1073150"/>
                <a:gd name="connsiteY55" fmla="*/ 19050 h 552450"/>
                <a:gd name="connsiteX56" fmla="*/ 387350 w 1073150"/>
                <a:gd name="connsiteY56" fmla="*/ 38100 h 552450"/>
                <a:gd name="connsiteX57" fmla="*/ 368300 w 1073150"/>
                <a:gd name="connsiteY57" fmla="*/ 57150 h 552450"/>
                <a:gd name="connsiteX58" fmla="*/ 361950 w 1073150"/>
                <a:gd name="connsiteY58" fmla="*/ 76200 h 552450"/>
                <a:gd name="connsiteX59" fmla="*/ 349250 w 1073150"/>
                <a:gd name="connsiteY59" fmla="*/ 95250 h 552450"/>
                <a:gd name="connsiteX60" fmla="*/ 355600 w 1073150"/>
                <a:gd name="connsiteY60" fmla="*/ 152400 h 552450"/>
                <a:gd name="connsiteX61" fmla="*/ 349250 w 1073150"/>
                <a:gd name="connsiteY61" fmla="*/ 82550 h 552450"/>
                <a:gd name="connsiteX62" fmla="*/ 342900 w 1073150"/>
                <a:gd name="connsiteY62" fmla="*/ 63500 h 552450"/>
                <a:gd name="connsiteX63" fmla="*/ 285750 w 1073150"/>
                <a:gd name="connsiteY63" fmla="*/ 31750 h 552450"/>
                <a:gd name="connsiteX64" fmla="*/ 254000 w 1073150"/>
                <a:gd name="connsiteY64" fmla="*/ 19050 h 552450"/>
                <a:gd name="connsiteX65" fmla="*/ 158750 w 1073150"/>
                <a:gd name="connsiteY65" fmla="*/ 0 h 552450"/>
                <a:gd name="connsiteX66" fmla="*/ 101600 w 1073150"/>
                <a:gd name="connsiteY66" fmla="*/ 12700 h 552450"/>
                <a:gd name="connsiteX67" fmla="*/ 69850 w 1073150"/>
                <a:gd name="connsiteY67" fmla="*/ 50800 h 552450"/>
                <a:gd name="connsiteX68" fmla="*/ 63500 w 1073150"/>
                <a:gd name="connsiteY68" fmla="*/ 76200 h 552450"/>
                <a:gd name="connsiteX69" fmla="*/ 57150 w 1073150"/>
                <a:gd name="connsiteY69" fmla="*/ 158750 h 552450"/>
                <a:gd name="connsiteX70" fmla="*/ 12700 w 1073150"/>
                <a:gd name="connsiteY70" fmla="*/ 165100 h 552450"/>
                <a:gd name="connsiteX71" fmla="*/ 0 w 1073150"/>
                <a:gd name="connsiteY71" fmla="*/ 17145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073150" h="552450">
                  <a:moveTo>
                    <a:pt x="0" y="171450"/>
                  </a:moveTo>
                  <a:cubicBezTo>
                    <a:pt x="2117" y="224367"/>
                    <a:pt x="2577" y="277376"/>
                    <a:pt x="6350" y="330200"/>
                  </a:cubicBezTo>
                  <a:cubicBezTo>
                    <a:pt x="6827" y="336876"/>
                    <a:pt x="9449" y="343399"/>
                    <a:pt x="12700" y="349250"/>
                  </a:cubicBezTo>
                  <a:cubicBezTo>
                    <a:pt x="20113" y="362593"/>
                    <a:pt x="25400" y="378883"/>
                    <a:pt x="38100" y="387350"/>
                  </a:cubicBezTo>
                  <a:cubicBezTo>
                    <a:pt x="44450" y="391583"/>
                    <a:pt x="49612" y="398860"/>
                    <a:pt x="57150" y="400050"/>
                  </a:cubicBezTo>
                  <a:cubicBezTo>
                    <a:pt x="90668" y="405342"/>
                    <a:pt x="124883" y="404283"/>
                    <a:pt x="158750" y="406400"/>
                  </a:cubicBezTo>
                  <a:cubicBezTo>
                    <a:pt x="180851" y="439552"/>
                    <a:pt x="165125" y="410723"/>
                    <a:pt x="177800" y="457200"/>
                  </a:cubicBezTo>
                  <a:cubicBezTo>
                    <a:pt x="181322" y="470115"/>
                    <a:pt x="179361" y="487874"/>
                    <a:pt x="190500" y="495300"/>
                  </a:cubicBezTo>
                  <a:lnTo>
                    <a:pt x="228600" y="520700"/>
                  </a:lnTo>
                  <a:cubicBezTo>
                    <a:pt x="234950" y="524933"/>
                    <a:pt x="240410" y="530987"/>
                    <a:pt x="247650" y="533400"/>
                  </a:cubicBezTo>
                  <a:cubicBezTo>
                    <a:pt x="273940" y="542163"/>
                    <a:pt x="261131" y="536037"/>
                    <a:pt x="285750" y="552450"/>
                  </a:cubicBezTo>
                  <a:cubicBezTo>
                    <a:pt x="325967" y="550333"/>
                    <a:pt x="366910" y="553998"/>
                    <a:pt x="406400" y="546100"/>
                  </a:cubicBezTo>
                  <a:cubicBezTo>
                    <a:pt x="421367" y="543107"/>
                    <a:pt x="444500" y="520700"/>
                    <a:pt x="444500" y="520700"/>
                  </a:cubicBezTo>
                  <a:cubicBezTo>
                    <a:pt x="480896" y="466105"/>
                    <a:pt x="437260" y="535180"/>
                    <a:pt x="463550" y="482600"/>
                  </a:cubicBezTo>
                  <a:cubicBezTo>
                    <a:pt x="466963" y="475774"/>
                    <a:pt x="472017" y="469900"/>
                    <a:pt x="476250" y="463550"/>
                  </a:cubicBezTo>
                  <a:cubicBezTo>
                    <a:pt x="474133" y="448733"/>
                    <a:pt x="455701" y="423833"/>
                    <a:pt x="469900" y="419100"/>
                  </a:cubicBezTo>
                  <a:cubicBezTo>
                    <a:pt x="484380" y="414273"/>
                    <a:pt x="490473" y="442720"/>
                    <a:pt x="495300" y="457200"/>
                  </a:cubicBezTo>
                  <a:cubicBezTo>
                    <a:pt x="502624" y="479172"/>
                    <a:pt x="497722" y="477461"/>
                    <a:pt x="520700" y="488950"/>
                  </a:cubicBezTo>
                  <a:cubicBezTo>
                    <a:pt x="526687" y="491943"/>
                    <a:pt x="533763" y="492307"/>
                    <a:pt x="539750" y="495300"/>
                  </a:cubicBezTo>
                  <a:cubicBezTo>
                    <a:pt x="546576" y="498713"/>
                    <a:pt x="551826" y="504900"/>
                    <a:pt x="558800" y="508000"/>
                  </a:cubicBezTo>
                  <a:cubicBezTo>
                    <a:pt x="571033" y="513437"/>
                    <a:pt x="584200" y="516467"/>
                    <a:pt x="596900" y="520700"/>
                  </a:cubicBezTo>
                  <a:cubicBezTo>
                    <a:pt x="603250" y="522817"/>
                    <a:pt x="610381" y="523337"/>
                    <a:pt x="615950" y="527050"/>
                  </a:cubicBezTo>
                  <a:cubicBezTo>
                    <a:pt x="622300" y="531283"/>
                    <a:pt x="627637" y="537742"/>
                    <a:pt x="635000" y="539750"/>
                  </a:cubicBezTo>
                  <a:cubicBezTo>
                    <a:pt x="651464" y="544240"/>
                    <a:pt x="668867" y="543983"/>
                    <a:pt x="685800" y="546100"/>
                  </a:cubicBezTo>
                  <a:cubicBezTo>
                    <a:pt x="715433" y="543983"/>
                    <a:pt x="745781" y="546554"/>
                    <a:pt x="774700" y="539750"/>
                  </a:cubicBezTo>
                  <a:cubicBezTo>
                    <a:pt x="783442" y="537693"/>
                    <a:pt x="788530" y="528008"/>
                    <a:pt x="793750" y="520700"/>
                  </a:cubicBezTo>
                  <a:cubicBezTo>
                    <a:pt x="799252" y="512997"/>
                    <a:pt x="801433" y="503327"/>
                    <a:pt x="806450" y="495300"/>
                  </a:cubicBezTo>
                  <a:cubicBezTo>
                    <a:pt x="812059" y="486325"/>
                    <a:pt x="819150" y="478367"/>
                    <a:pt x="825500" y="469900"/>
                  </a:cubicBezTo>
                  <a:cubicBezTo>
                    <a:pt x="836621" y="436538"/>
                    <a:pt x="834276" y="452705"/>
                    <a:pt x="825500" y="400050"/>
                  </a:cubicBezTo>
                  <a:cubicBezTo>
                    <a:pt x="824065" y="391442"/>
                    <a:pt x="823480" y="382227"/>
                    <a:pt x="819150" y="374650"/>
                  </a:cubicBezTo>
                  <a:cubicBezTo>
                    <a:pt x="814695" y="366853"/>
                    <a:pt x="792068" y="359616"/>
                    <a:pt x="800100" y="355600"/>
                  </a:cubicBezTo>
                  <a:cubicBezTo>
                    <a:pt x="813487" y="348907"/>
                    <a:pt x="829698" y="360094"/>
                    <a:pt x="844550" y="361950"/>
                  </a:cubicBezTo>
                  <a:cubicBezTo>
                    <a:pt x="863569" y="364327"/>
                    <a:pt x="882650" y="366183"/>
                    <a:pt x="901700" y="368300"/>
                  </a:cubicBezTo>
                  <a:cubicBezTo>
                    <a:pt x="933450" y="366183"/>
                    <a:pt x="965324" y="365464"/>
                    <a:pt x="996950" y="361950"/>
                  </a:cubicBezTo>
                  <a:cubicBezTo>
                    <a:pt x="1003603" y="361211"/>
                    <a:pt x="1010431" y="359313"/>
                    <a:pt x="1016000" y="355600"/>
                  </a:cubicBezTo>
                  <a:cubicBezTo>
                    <a:pt x="1023472" y="350619"/>
                    <a:pt x="1029301" y="343449"/>
                    <a:pt x="1035050" y="336550"/>
                  </a:cubicBezTo>
                  <a:cubicBezTo>
                    <a:pt x="1039936" y="330687"/>
                    <a:pt x="1044337" y="324326"/>
                    <a:pt x="1047750" y="317500"/>
                  </a:cubicBezTo>
                  <a:cubicBezTo>
                    <a:pt x="1050743" y="311513"/>
                    <a:pt x="1051983" y="304800"/>
                    <a:pt x="1054100" y="298450"/>
                  </a:cubicBezTo>
                  <a:cubicBezTo>
                    <a:pt x="1051983" y="283633"/>
                    <a:pt x="1052051" y="268336"/>
                    <a:pt x="1047750" y="254000"/>
                  </a:cubicBezTo>
                  <a:cubicBezTo>
                    <a:pt x="1045557" y="246690"/>
                    <a:pt x="1041522" y="238995"/>
                    <a:pt x="1035050" y="234950"/>
                  </a:cubicBezTo>
                  <a:cubicBezTo>
                    <a:pt x="1019885" y="225472"/>
                    <a:pt x="983331" y="219526"/>
                    <a:pt x="965200" y="215900"/>
                  </a:cubicBezTo>
                  <a:cubicBezTo>
                    <a:pt x="992717" y="213783"/>
                    <a:pt x="1021084" y="216661"/>
                    <a:pt x="1047750" y="209550"/>
                  </a:cubicBezTo>
                  <a:cubicBezTo>
                    <a:pt x="1055124" y="207584"/>
                    <a:pt x="1058206" y="197794"/>
                    <a:pt x="1060450" y="190500"/>
                  </a:cubicBezTo>
                  <a:cubicBezTo>
                    <a:pt x="1066798" y="169869"/>
                    <a:pt x="1073150" y="127000"/>
                    <a:pt x="1073150" y="127000"/>
                  </a:cubicBezTo>
                  <a:cubicBezTo>
                    <a:pt x="1072378" y="123524"/>
                    <a:pt x="1065963" y="62183"/>
                    <a:pt x="1047750" y="50800"/>
                  </a:cubicBezTo>
                  <a:cubicBezTo>
                    <a:pt x="1036398" y="43705"/>
                    <a:pt x="1022350" y="42333"/>
                    <a:pt x="1009650" y="38100"/>
                  </a:cubicBezTo>
                  <a:cubicBezTo>
                    <a:pt x="981620" y="28757"/>
                    <a:pt x="996587" y="34743"/>
                    <a:pt x="965200" y="19050"/>
                  </a:cubicBezTo>
                  <a:cubicBezTo>
                    <a:pt x="922867" y="21167"/>
                    <a:pt x="880376" y="21182"/>
                    <a:pt x="838200" y="25400"/>
                  </a:cubicBezTo>
                  <a:cubicBezTo>
                    <a:pt x="773177" y="31902"/>
                    <a:pt x="793615" y="33603"/>
                    <a:pt x="755650" y="44450"/>
                  </a:cubicBezTo>
                  <a:cubicBezTo>
                    <a:pt x="699836" y="60397"/>
                    <a:pt x="756875" y="41925"/>
                    <a:pt x="711200" y="57150"/>
                  </a:cubicBezTo>
                  <a:cubicBezTo>
                    <a:pt x="696383" y="55033"/>
                    <a:pt x="681334" y="54165"/>
                    <a:pt x="666750" y="50800"/>
                  </a:cubicBezTo>
                  <a:cubicBezTo>
                    <a:pt x="584200" y="31750"/>
                    <a:pt x="660400" y="44450"/>
                    <a:pt x="609600" y="31750"/>
                  </a:cubicBezTo>
                  <a:cubicBezTo>
                    <a:pt x="601133" y="29633"/>
                    <a:pt x="592559" y="27908"/>
                    <a:pt x="584200" y="25400"/>
                  </a:cubicBezTo>
                  <a:cubicBezTo>
                    <a:pt x="506901" y="2210"/>
                    <a:pt x="579244" y="20986"/>
                    <a:pt x="520700" y="6350"/>
                  </a:cubicBezTo>
                  <a:cubicBezTo>
                    <a:pt x="486833" y="8467"/>
                    <a:pt x="452846" y="9148"/>
                    <a:pt x="419100" y="12700"/>
                  </a:cubicBezTo>
                  <a:cubicBezTo>
                    <a:pt x="412443" y="13401"/>
                    <a:pt x="405277" y="14869"/>
                    <a:pt x="400050" y="19050"/>
                  </a:cubicBezTo>
                  <a:cubicBezTo>
                    <a:pt x="394091" y="23818"/>
                    <a:pt x="392236" y="32237"/>
                    <a:pt x="387350" y="38100"/>
                  </a:cubicBezTo>
                  <a:cubicBezTo>
                    <a:pt x="381601" y="44999"/>
                    <a:pt x="374650" y="50800"/>
                    <a:pt x="368300" y="57150"/>
                  </a:cubicBezTo>
                  <a:cubicBezTo>
                    <a:pt x="366183" y="63500"/>
                    <a:pt x="364943" y="70213"/>
                    <a:pt x="361950" y="76200"/>
                  </a:cubicBezTo>
                  <a:cubicBezTo>
                    <a:pt x="358537" y="83026"/>
                    <a:pt x="349884" y="87645"/>
                    <a:pt x="349250" y="95250"/>
                  </a:cubicBezTo>
                  <a:cubicBezTo>
                    <a:pt x="347658" y="114351"/>
                    <a:pt x="355600" y="171567"/>
                    <a:pt x="355600" y="152400"/>
                  </a:cubicBezTo>
                  <a:cubicBezTo>
                    <a:pt x="355600" y="129021"/>
                    <a:pt x="352556" y="105694"/>
                    <a:pt x="349250" y="82550"/>
                  </a:cubicBezTo>
                  <a:cubicBezTo>
                    <a:pt x="348303" y="75924"/>
                    <a:pt x="347633" y="68233"/>
                    <a:pt x="342900" y="63500"/>
                  </a:cubicBezTo>
                  <a:cubicBezTo>
                    <a:pt x="317424" y="38024"/>
                    <a:pt x="311302" y="41332"/>
                    <a:pt x="285750" y="31750"/>
                  </a:cubicBezTo>
                  <a:cubicBezTo>
                    <a:pt x="275077" y="27748"/>
                    <a:pt x="265096" y="21661"/>
                    <a:pt x="254000" y="19050"/>
                  </a:cubicBezTo>
                  <a:cubicBezTo>
                    <a:pt x="113236" y="-14071"/>
                    <a:pt x="217295" y="19515"/>
                    <a:pt x="158750" y="0"/>
                  </a:cubicBezTo>
                  <a:cubicBezTo>
                    <a:pt x="154140" y="768"/>
                    <a:pt x="112021" y="5752"/>
                    <a:pt x="101600" y="12700"/>
                  </a:cubicBezTo>
                  <a:cubicBezTo>
                    <a:pt x="86932" y="22479"/>
                    <a:pt x="79221" y="36743"/>
                    <a:pt x="69850" y="50800"/>
                  </a:cubicBezTo>
                  <a:cubicBezTo>
                    <a:pt x="67733" y="59267"/>
                    <a:pt x="64520" y="67533"/>
                    <a:pt x="63500" y="76200"/>
                  </a:cubicBezTo>
                  <a:cubicBezTo>
                    <a:pt x="60275" y="103609"/>
                    <a:pt x="70842" y="134788"/>
                    <a:pt x="57150" y="158750"/>
                  </a:cubicBezTo>
                  <a:cubicBezTo>
                    <a:pt x="49724" y="171745"/>
                    <a:pt x="27517" y="162983"/>
                    <a:pt x="12700" y="165100"/>
                  </a:cubicBezTo>
                  <a:lnTo>
                    <a:pt x="0" y="171450"/>
                  </a:lnTo>
                  <a:close/>
                </a:path>
              </a:pathLst>
            </a:custGeom>
            <a:solidFill>
              <a:sysClr val="window" lastClr="FFFFFF"/>
            </a:solidFill>
            <a:ln w="25400" cap="flat" cmpd="sng" algn="ctr">
              <a:noFill/>
              <a:prstDash val="solid"/>
            </a:ln>
            <a:effectLst/>
          </p:spPr>
          <p:txBody>
            <a:bodyPr rtlCol="0" anchor="ctr"/>
            <a:lstStyle/>
            <a:p>
              <a:pPr algn="ctr" defTabSz="914399">
                <a:defRPr/>
              </a:pPr>
              <a:endParaRPr lang="en-US" sz="1801">
                <a:solidFill>
                  <a:prstClr val="white"/>
                </a:solidFill>
                <a:latin typeface="Calibri"/>
              </a:endParaRPr>
            </a:p>
          </p:txBody>
        </p:sp>
        <p:grpSp>
          <p:nvGrpSpPr>
            <p:cNvPr id="58" name="Group 57"/>
            <p:cNvGrpSpPr/>
            <p:nvPr/>
          </p:nvGrpSpPr>
          <p:grpSpPr>
            <a:xfrm>
              <a:off x="4708980" y="2681921"/>
              <a:ext cx="1034031" cy="582339"/>
              <a:chOff x="4708980" y="2681921"/>
              <a:chExt cx="1034031" cy="582339"/>
            </a:xfrm>
          </p:grpSpPr>
          <p:sp>
            <p:nvSpPr>
              <p:cNvPr id="46" name="Freeform 45"/>
              <p:cNvSpPr/>
              <p:nvPr/>
            </p:nvSpPr>
            <p:spPr>
              <a:xfrm>
                <a:off x="4708980" y="2824985"/>
                <a:ext cx="364562" cy="286131"/>
              </a:xfrm>
              <a:custGeom>
                <a:avLst/>
                <a:gdLst>
                  <a:gd name="connsiteX0" fmla="*/ 31750 w 349250"/>
                  <a:gd name="connsiteY0" fmla="*/ 127000 h 222250"/>
                  <a:gd name="connsiteX1" fmla="*/ 82550 w 349250"/>
                  <a:gd name="connsiteY1" fmla="*/ 171450 h 222250"/>
                  <a:gd name="connsiteX2" fmla="*/ 107950 w 349250"/>
                  <a:gd name="connsiteY2" fmla="*/ 177800 h 222250"/>
                  <a:gd name="connsiteX3" fmla="*/ 133350 w 349250"/>
                  <a:gd name="connsiteY3" fmla="*/ 190500 h 222250"/>
                  <a:gd name="connsiteX4" fmla="*/ 152400 w 349250"/>
                  <a:gd name="connsiteY4" fmla="*/ 196850 h 222250"/>
                  <a:gd name="connsiteX5" fmla="*/ 171450 w 349250"/>
                  <a:gd name="connsiteY5" fmla="*/ 209550 h 222250"/>
                  <a:gd name="connsiteX6" fmla="*/ 234950 w 349250"/>
                  <a:gd name="connsiteY6" fmla="*/ 222250 h 222250"/>
                  <a:gd name="connsiteX7" fmla="*/ 323850 w 349250"/>
                  <a:gd name="connsiteY7" fmla="*/ 215900 h 222250"/>
                  <a:gd name="connsiteX8" fmla="*/ 336550 w 349250"/>
                  <a:gd name="connsiteY8" fmla="*/ 196850 h 222250"/>
                  <a:gd name="connsiteX9" fmla="*/ 349250 w 349250"/>
                  <a:gd name="connsiteY9" fmla="*/ 158750 h 222250"/>
                  <a:gd name="connsiteX10" fmla="*/ 342900 w 349250"/>
                  <a:gd name="connsiteY10" fmla="*/ 82550 h 222250"/>
                  <a:gd name="connsiteX11" fmla="*/ 323850 w 349250"/>
                  <a:gd name="connsiteY11" fmla="*/ 57150 h 222250"/>
                  <a:gd name="connsiteX12" fmla="*/ 279400 w 349250"/>
                  <a:gd name="connsiteY12" fmla="*/ 25400 h 222250"/>
                  <a:gd name="connsiteX13" fmla="*/ 254000 w 349250"/>
                  <a:gd name="connsiteY13" fmla="*/ 12700 h 222250"/>
                  <a:gd name="connsiteX14" fmla="*/ 165100 w 349250"/>
                  <a:gd name="connsiteY14" fmla="*/ 0 h 222250"/>
                  <a:gd name="connsiteX15" fmla="*/ 38100 w 349250"/>
                  <a:gd name="connsiteY15" fmla="*/ 6350 h 222250"/>
                  <a:gd name="connsiteX16" fmla="*/ 31750 w 349250"/>
                  <a:gd name="connsiteY16" fmla="*/ 31750 h 222250"/>
                  <a:gd name="connsiteX17" fmla="*/ 25400 w 349250"/>
                  <a:gd name="connsiteY17" fmla="*/ 50800 h 222250"/>
                  <a:gd name="connsiteX18" fmla="*/ 19050 w 349250"/>
                  <a:gd name="connsiteY18" fmla="*/ 76200 h 222250"/>
                  <a:gd name="connsiteX19" fmla="*/ 0 w 349250"/>
                  <a:gd name="connsiteY19" fmla="*/ 95250 h 222250"/>
                  <a:gd name="connsiteX20" fmla="*/ 6350 w 349250"/>
                  <a:gd name="connsiteY20" fmla="*/ 133350 h 222250"/>
                  <a:gd name="connsiteX21" fmla="*/ 25400 w 349250"/>
                  <a:gd name="connsiteY21" fmla="*/ 146050 h 222250"/>
                  <a:gd name="connsiteX22" fmla="*/ 31750 w 349250"/>
                  <a:gd name="connsiteY22" fmla="*/ 12700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9250" h="222250">
                    <a:moveTo>
                      <a:pt x="31750" y="127000"/>
                    </a:moveTo>
                    <a:cubicBezTo>
                      <a:pt x="41275" y="131233"/>
                      <a:pt x="64173" y="163574"/>
                      <a:pt x="82550" y="171450"/>
                    </a:cubicBezTo>
                    <a:cubicBezTo>
                      <a:pt x="90572" y="174888"/>
                      <a:pt x="99778" y="174736"/>
                      <a:pt x="107950" y="177800"/>
                    </a:cubicBezTo>
                    <a:cubicBezTo>
                      <a:pt x="116813" y="181124"/>
                      <a:pt x="124649" y="186771"/>
                      <a:pt x="133350" y="190500"/>
                    </a:cubicBezTo>
                    <a:cubicBezTo>
                      <a:pt x="139502" y="193137"/>
                      <a:pt x="146413" y="193857"/>
                      <a:pt x="152400" y="196850"/>
                    </a:cubicBezTo>
                    <a:cubicBezTo>
                      <a:pt x="159226" y="200263"/>
                      <a:pt x="164156" y="207306"/>
                      <a:pt x="171450" y="209550"/>
                    </a:cubicBezTo>
                    <a:cubicBezTo>
                      <a:pt x="192081" y="215898"/>
                      <a:pt x="234950" y="222250"/>
                      <a:pt x="234950" y="222250"/>
                    </a:cubicBezTo>
                    <a:cubicBezTo>
                      <a:pt x="264583" y="220133"/>
                      <a:pt x="295028" y="223105"/>
                      <a:pt x="323850" y="215900"/>
                    </a:cubicBezTo>
                    <a:cubicBezTo>
                      <a:pt x="331254" y="214049"/>
                      <a:pt x="333450" y="203824"/>
                      <a:pt x="336550" y="196850"/>
                    </a:cubicBezTo>
                    <a:cubicBezTo>
                      <a:pt x="341987" y="184617"/>
                      <a:pt x="349250" y="158750"/>
                      <a:pt x="349250" y="158750"/>
                    </a:cubicBezTo>
                    <a:cubicBezTo>
                      <a:pt x="347133" y="133350"/>
                      <a:pt x="349082" y="107277"/>
                      <a:pt x="342900" y="82550"/>
                    </a:cubicBezTo>
                    <a:cubicBezTo>
                      <a:pt x="340333" y="72283"/>
                      <a:pt x="331334" y="64634"/>
                      <a:pt x="323850" y="57150"/>
                    </a:cubicBezTo>
                    <a:cubicBezTo>
                      <a:pt x="319307" y="52607"/>
                      <a:pt x="287813" y="30207"/>
                      <a:pt x="279400" y="25400"/>
                    </a:cubicBezTo>
                    <a:cubicBezTo>
                      <a:pt x="271181" y="20704"/>
                      <a:pt x="263241" y="14753"/>
                      <a:pt x="254000" y="12700"/>
                    </a:cubicBezTo>
                    <a:cubicBezTo>
                      <a:pt x="224779" y="6206"/>
                      <a:pt x="165100" y="0"/>
                      <a:pt x="165100" y="0"/>
                    </a:cubicBezTo>
                    <a:lnTo>
                      <a:pt x="38100" y="6350"/>
                    </a:lnTo>
                    <a:cubicBezTo>
                      <a:pt x="29610" y="8371"/>
                      <a:pt x="34148" y="23359"/>
                      <a:pt x="31750" y="31750"/>
                    </a:cubicBezTo>
                    <a:cubicBezTo>
                      <a:pt x="29911" y="38186"/>
                      <a:pt x="27239" y="44364"/>
                      <a:pt x="25400" y="50800"/>
                    </a:cubicBezTo>
                    <a:cubicBezTo>
                      <a:pt x="23002" y="59191"/>
                      <a:pt x="23380" y="68623"/>
                      <a:pt x="19050" y="76200"/>
                    </a:cubicBezTo>
                    <a:cubicBezTo>
                      <a:pt x="14595" y="83997"/>
                      <a:pt x="6350" y="88900"/>
                      <a:pt x="0" y="95250"/>
                    </a:cubicBezTo>
                    <a:cubicBezTo>
                      <a:pt x="2117" y="107950"/>
                      <a:pt x="592" y="121834"/>
                      <a:pt x="6350" y="133350"/>
                    </a:cubicBezTo>
                    <a:cubicBezTo>
                      <a:pt x="9763" y="140176"/>
                      <a:pt x="18574" y="142637"/>
                      <a:pt x="25400" y="146050"/>
                    </a:cubicBezTo>
                    <a:cubicBezTo>
                      <a:pt x="43455" y="155077"/>
                      <a:pt x="22225" y="122767"/>
                      <a:pt x="31750" y="127000"/>
                    </a:cubicBezTo>
                    <a:close/>
                  </a:path>
                </a:pathLst>
              </a:custGeom>
              <a:solidFill>
                <a:sysClr val="window" lastClr="FFFFFF">
                  <a:lumMod val="95000"/>
                </a:sysClr>
              </a:solidFill>
              <a:ln w="25400" cap="flat" cmpd="sng" algn="ctr">
                <a:noFill/>
                <a:prstDash val="solid"/>
              </a:ln>
              <a:effectLst>
                <a:glow rad="101600">
                  <a:sysClr val="window" lastClr="FFFFFF">
                    <a:lumMod val="95000"/>
                    <a:alpha val="60000"/>
                  </a:sysClr>
                </a:glow>
                <a:softEdge rad="63500"/>
              </a:effectLst>
              <a:scene3d>
                <a:camera prst="perspectiveHeroicExtremeLeftFacing"/>
                <a:lightRig rig="threePt" dir="t"/>
              </a:scene3d>
            </p:spPr>
            <p:txBody>
              <a:bodyPr rtlCol="0" anchor="ctr"/>
              <a:lstStyle/>
              <a:p>
                <a:pPr algn="ctr" defTabSz="914399">
                  <a:defRPr/>
                </a:pPr>
                <a:endParaRPr lang="en-US" sz="1801">
                  <a:solidFill>
                    <a:prstClr val="white"/>
                  </a:solidFill>
                  <a:latin typeface="Calibri"/>
                </a:endParaRPr>
              </a:p>
            </p:txBody>
          </p:sp>
          <p:sp>
            <p:nvSpPr>
              <p:cNvPr id="48" name="Freeform 47"/>
              <p:cNvSpPr/>
              <p:nvPr/>
            </p:nvSpPr>
            <p:spPr>
              <a:xfrm>
                <a:off x="5378449" y="2681921"/>
                <a:ext cx="364562" cy="286131"/>
              </a:xfrm>
              <a:custGeom>
                <a:avLst/>
                <a:gdLst>
                  <a:gd name="connsiteX0" fmla="*/ 31750 w 349250"/>
                  <a:gd name="connsiteY0" fmla="*/ 127000 h 222250"/>
                  <a:gd name="connsiteX1" fmla="*/ 82550 w 349250"/>
                  <a:gd name="connsiteY1" fmla="*/ 171450 h 222250"/>
                  <a:gd name="connsiteX2" fmla="*/ 107950 w 349250"/>
                  <a:gd name="connsiteY2" fmla="*/ 177800 h 222250"/>
                  <a:gd name="connsiteX3" fmla="*/ 133350 w 349250"/>
                  <a:gd name="connsiteY3" fmla="*/ 190500 h 222250"/>
                  <a:gd name="connsiteX4" fmla="*/ 152400 w 349250"/>
                  <a:gd name="connsiteY4" fmla="*/ 196850 h 222250"/>
                  <a:gd name="connsiteX5" fmla="*/ 171450 w 349250"/>
                  <a:gd name="connsiteY5" fmla="*/ 209550 h 222250"/>
                  <a:gd name="connsiteX6" fmla="*/ 234950 w 349250"/>
                  <a:gd name="connsiteY6" fmla="*/ 222250 h 222250"/>
                  <a:gd name="connsiteX7" fmla="*/ 323850 w 349250"/>
                  <a:gd name="connsiteY7" fmla="*/ 215900 h 222250"/>
                  <a:gd name="connsiteX8" fmla="*/ 336550 w 349250"/>
                  <a:gd name="connsiteY8" fmla="*/ 196850 h 222250"/>
                  <a:gd name="connsiteX9" fmla="*/ 349250 w 349250"/>
                  <a:gd name="connsiteY9" fmla="*/ 158750 h 222250"/>
                  <a:gd name="connsiteX10" fmla="*/ 342900 w 349250"/>
                  <a:gd name="connsiteY10" fmla="*/ 82550 h 222250"/>
                  <a:gd name="connsiteX11" fmla="*/ 323850 w 349250"/>
                  <a:gd name="connsiteY11" fmla="*/ 57150 h 222250"/>
                  <a:gd name="connsiteX12" fmla="*/ 279400 w 349250"/>
                  <a:gd name="connsiteY12" fmla="*/ 25400 h 222250"/>
                  <a:gd name="connsiteX13" fmla="*/ 254000 w 349250"/>
                  <a:gd name="connsiteY13" fmla="*/ 12700 h 222250"/>
                  <a:gd name="connsiteX14" fmla="*/ 165100 w 349250"/>
                  <a:gd name="connsiteY14" fmla="*/ 0 h 222250"/>
                  <a:gd name="connsiteX15" fmla="*/ 38100 w 349250"/>
                  <a:gd name="connsiteY15" fmla="*/ 6350 h 222250"/>
                  <a:gd name="connsiteX16" fmla="*/ 31750 w 349250"/>
                  <a:gd name="connsiteY16" fmla="*/ 31750 h 222250"/>
                  <a:gd name="connsiteX17" fmla="*/ 25400 w 349250"/>
                  <a:gd name="connsiteY17" fmla="*/ 50800 h 222250"/>
                  <a:gd name="connsiteX18" fmla="*/ 19050 w 349250"/>
                  <a:gd name="connsiteY18" fmla="*/ 76200 h 222250"/>
                  <a:gd name="connsiteX19" fmla="*/ 0 w 349250"/>
                  <a:gd name="connsiteY19" fmla="*/ 95250 h 222250"/>
                  <a:gd name="connsiteX20" fmla="*/ 6350 w 349250"/>
                  <a:gd name="connsiteY20" fmla="*/ 133350 h 222250"/>
                  <a:gd name="connsiteX21" fmla="*/ 25400 w 349250"/>
                  <a:gd name="connsiteY21" fmla="*/ 146050 h 222250"/>
                  <a:gd name="connsiteX22" fmla="*/ 31750 w 349250"/>
                  <a:gd name="connsiteY22" fmla="*/ 12700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9250" h="222250">
                    <a:moveTo>
                      <a:pt x="31750" y="127000"/>
                    </a:moveTo>
                    <a:cubicBezTo>
                      <a:pt x="41275" y="131233"/>
                      <a:pt x="64173" y="163574"/>
                      <a:pt x="82550" y="171450"/>
                    </a:cubicBezTo>
                    <a:cubicBezTo>
                      <a:pt x="90572" y="174888"/>
                      <a:pt x="99778" y="174736"/>
                      <a:pt x="107950" y="177800"/>
                    </a:cubicBezTo>
                    <a:cubicBezTo>
                      <a:pt x="116813" y="181124"/>
                      <a:pt x="124649" y="186771"/>
                      <a:pt x="133350" y="190500"/>
                    </a:cubicBezTo>
                    <a:cubicBezTo>
                      <a:pt x="139502" y="193137"/>
                      <a:pt x="146413" y="193857"/>
                      <a:pt x="152400" y="196850"/>
                    </a:cubicBezTo>
                    <a:cubicBezTo>
                      <a:pt x="159226" y="200263"/>
                      <a:pt x="164156" y="207306"/>
                      <a:pt x="171450" y="209550"/>
                    </a:cubicBezTo>
                    <a:cubicBezTo>
                      <a:pt x="192081" y="215898"/>
                      <a:pt x="234950" y="222250"/>
                      <a:pt x="234950" y="222250"/>
                    </a:cubicBezTo>
                    <a:cubicBezTo>
                      <a:pt x="264583" y="220133"/>
                      <a:pt x="295028" y="223105"/>
                      <a:pt x="323850" y="215900"/>
                    </a:cubicBezTo>
                    <a:cubicBezTo>
                      <a:pt x="331254" y="214049"/>
                      <a:pt x="333450" y="203824"/>
                      <a:pt x="336550" y="196850"/>
                    </a:cubicBezTo>
                    <a:cubicBezTo>
                      <a:pt x="341987" y="184617"/>
                      <a:pt x="349250" y="158750"/>
                      <a:pt x="349250" y="158750"/>
                    </a:cubicBezTo>
                    <a:cubicBezTo>
                      <a:pt x="347133" y="133350"/>
                      <a:pt x="349082" y="107277"/>
                      <a:pt x="342900" y="82550"/>
                    </a:cubicBezTo>
                    <a:cubicBezTo>
                      <a:pt x="340333" y="72283"/>
                      <a:pt x="331334" y="64634"/>
                      <a:pt x="323850" y="57150"/>
                    </a:cubicBezTo>
                    <a:cubicBezTo>
                      <a:pt x="319307" y="52607"/>
                      <a:pt x="287813" y="30207"/>
                      <a:pt x="279400" y="25400"/>
                    </a:cubicBezTo>
                    <a:cubicBezTo>
                      <a:pt x="271181" y="20704"/>
                      <a:pt x="263241" y="14753"/>
                      <a:pt x="254000" y="12700"/>
                    </a:cubicBezTo>
                    <a:cubicBezTo>
                      <a:pt x="224779" y="6206"/>
                      <a:pt x="165100" y="0"/>
                      <a:pt x="165100" y="0"/>
                    </a:cubicBezTo>
                    <a:lnTo>
                      <a:pt x="38100" y="6350"/>
                    </a:lnTo>
                    <a:cubicBezTo>
                      <a:pt x="29610" y="8371"/>
                      <a:pt x="34148" y="23359"/>
                      <a:pt x="31750" y="31750"/>
                    </a:cubicBezTo>
                    <a:cubicBezTo>
                      <a:pt x="29911" y="38186"/>
                      <a:pt x="27239" y="44364"/>
                      <a:pt x="25400" y="50800"/>
                    </a:cubicBezTo>
                    <a:cubicBezTo>
                      <a:pt x="23002" y="59191"/>
                      <a:pt x="23380" y="68623"/>
                      <a:pt x="19050" y="76200"/>
                    </a:cubicBezTo>
                    <a:cubicBezTo>
                      <a:pt x="14595" y="83997"/>
                      <a:pt x="6350" y="88900"/>
                      <a:pt x="0" y="95250"/>
                    </a:cubicBezTo>
                    <a:cubicBezTo>
                      <a:pt x="2117" y="107950"/>
                      <a:pt x="592" y="121834"/>
                      <a:pt x="6350" y="133350"/>
                    </a:cubicBezTo>
                    <a:cubicBezTo>
                      <a:pt x="9763" y="140176"/>
                      <a:pt x="18574" y="142637"/>
                      <a:pt x="25400" y="146050"/>
                    </a:cubicBezTo>
                    <a:cubicBezTo>
                      <a:pt x="43455" y="155077"/>
                      <a:pt x="22225" y="122767"/>
                      <a:pt x="31750" y="127000"/>
                    </a:cubicBezTo>
                    <a:close/>
                  </a:path>
                </a:pathLst>
              </a:custGeom>
              <a:solidFill>
                <a:sysClr val="window" lastClr="FFFFFF">
                  <a:lumMod val="95000"/>
                </a:sysClr>
              </a:solidFill>
              <a:ln w="25400" cap="flat" cmpd="sng" algn="ctr">
                <a:noFill/>
                <a:prstDash val="solid"/>
              </a:ln>
              <a:effectLst>
                <a:glow rad="101600">
                  <a:sysClr val="window" lastClr="FFFFFF">
                    <a:lumMod val="95000"/>
                    <a:alpha val="60000"/>
                  </a:sysClr>
                </a:glow>
              </a:effectLst>
            </p:spPr>
            <p:txBody>
              <a:bodyPr rtlCol="0" anchor="ctr"/>
              <a:lstStyle/>
              <a:p>
                <a:pPr algn="ctr" defTabSz="914399">
                  <a:defRPr/>
                </a:pPr>
                <a:endParaRPr lang="en-US" sz="1801">
                  <a:solidFill>
                    <a:prstClr val="white"/>
                  </a:solidFill>
                  <a:latin typeface="Calibri"/>
                </a:endParaRPr>
              </a:p>
            </p:txBody>
          </p:sp>
          <p:sp>
            <p:nvSpPr>
              <p:cNvPr id="49" name="Freeform 48"/>
              <p:cNvSpPr/>
              <p:nvPr/>
            </p:nvSpPr>
            <p:spPr>
              <a:xfrm>
                <a:off x="5013887" y="2978129"/>
                <a:ext cx="364562" cy="286131"/>
              </a:xfrm>
              <a:custGeom>
                <a:avLst/>
                <a:gdLst>
                  <a:gd name="connsiteX0" fmla="*/ 31750 w 349250"/>
                  <a:gd name="connsiteY0" fmla="*/ 127000 h 222250"/>
                  <a:gd name="connsiteX1" fmla="*/ 82550 w 349250"/>
                  <a:gd name="connsiteY1" fmla="*/ 171450 h 222250"/>
                  <a:gd name="connsiteX2" fmla="*/ 107950 w 349250"/>
                  <a:gd name="connsiteY2" fmla="*/ 177800 h 222250"/>
                  <a:gd name="connsiteX3" fmla="*/ 133350 w 349250"/>
                  <a:gd name="connsiteY3" fmla="*/ 190500 h 222250"/>
                  <a:gd name="connsiteX4" fmla="*/ 152400 w 349250"/>
                  <a:gd name="connsiteY4" fmla="*/ 196850 h 222250"/>
                  <a:gd name="connsiteX5" fmla="*/ 171450 w 349250"/>
                  <a:gd name="connsiteY5" fmla="*/ 209550 h 222250"/>
                  <a:gd name="connsiteX6" fmla="*/ 234950 w 349250"/>
                  <a:gd name="connsiteY6" fmla="*/ 222250 h 222250"/>
                  <a:gd name="connsiteX7" fmla="*/ 323850 w 349250"/>
                  <a:gd name="connsiteY7" fmla="*/ 215900 h 222250"/>
                  <a:gd name="connsiteX8" fmla="*/ 336550 w 349250"/>
                  <a:gd name="connsiteY8" fmla="*/ 196850 h 222250"/>
                  <a:gd name="connsiteX9" fmla="*/ 349250 w 349250"/>
                  <a:gd name="connsiteY9" fmla="*/ 158750 h 222250"/>
                  <a:gd name="connsiteX10" fmla="*/ 342900 w 349250"/>
                  <a:gd name="connsiteY10" fmla="*/ 82550 h 222250"/>
                  <a:gd name="connsiteX11" fmla="*/ 323850 w 349250"/>
                  <a:gd name="connsiteY11" fmla="*/ 57150 h 222250"/>
                  <a:gd name="connsiteX12" fmla="*/ 279400 w 349250"/>
                  <a:gd name="connsiteY12" fmla="*/ 25400 h 222250"/>
                  <a:gd name="connsiteX13" fmla="*/ 254000 w 349250"/>
                  <a:gd name="connsiteY13" fmla="*/ 12700 h 222250"/>
                  <a:gd name="connsiteX14" fmla="*/ 165100 w 349250"/>
                  <a:gd name="connsiteY14" fmla="*/ 0 h 222250"/>
                  <a:gd name="connsiteX15" fmla="*/ 38100 w 349250"/>
                  <a:gd name="connsiteY15" fmla="*/ 6350 h 222250"/>
                  <a:gd name="connsiteX16" fmla="*/ 31750 w 349250"/>
                  <a:gd name="connsiteY16" fmla="*/ 31750 h 222250"/>
                  <a:gd name="connsiteX17" fmla="*/ 25400 w 349250"/>
                  <a:gd name="connsiteY17" fmla="*/ 50800 h 222250"/>
                  <a:gd name="connsiteX18" fmla="*/ 19050 w 349250"/>
                  <a:gd name="connsiteY18" fmla="*/ 76200 h 222250"/>
                  <a:gd name="connsiteX19" fmla="*/ 0 w 349250"/>
                  <a:gd name="connsiteY19" fmla="*/ 95250 h 222250"/>
                  <a:gd name="connsiteX20" fmla="*/ 6350 w 349250"/>
                  <a:gd name="connsiteY20" fmla="*/ 133350 h 222250"/>
                  <a:gd name="connsiteX21" fmla="*/ 25400 w 349250"/>
                  <a:gd name="connsiteY21" fmla="*/ 146050 h 222250"/>
                  <a:gd name="connsiteX22" fmla="*/ 31750 w 349250"/>
                  <a:gd name="connsiteY22" fmla="*/ 12700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9250" h="222250">
                    <a:moveTo>
                      <a:pt x="31750" y="127000"/>
                    </a:moveTo>
                    <a:cubicBezTo>
                      <a:pt x="41275" y="131233"/>
                      <a:pt x="64173" y="163574"/>
                      <a:pt x="82550" y="171450"/>
                    </a:cubicBezTo>
                    <a:cubicBezTo>
                      <a:pt x="90572" y="174888"/>
                      <a:pt x="99778" y="174736"/>
                      <a:pt x="107950" y="177800"/>
                    </a:cubicBezTo>
                    <a:cubicBezTo>
                      <a:pt x="116813" y="181124"/>
                      <a:pt x="124649" y="186771"/>
                      <a:pt x="133350" y="190500"/>
                    </a:cubicBezTo>
                    <a:cubicBezTo>
                      <a:pt x="139502" y="193137"/>
                      <a:pt x="146413" y="193857"/>
                      <a:pt x="152400" y="196850"/>
                    </a:cubicBezTo>
                    <a:cubicBezTo>
                      <a:pt x="159226" y="200263"/>
                      <a:pt x="164156" y="207306"/>
                      <a:pt x="171450" y="209550"/>
                    </a:cubicBezTo>
                    <a:cubicBezTo>
                      <a:pt x="192081" y="215898"/>
                      <a:pt x="234950" y="222250"/>
                      <a:pt x="234950" y="222250"/>
                    </a:cubicBezTo>
                    <a:cubicBezTo>
                      <a:pt x="264583" y="220133"/>
                      <a:pt x="295028" y="223105"/>
                      <a:pt x="323850" y="215900"/>
                    </a:cubicBezTo>
                    <a:cubicBezTo>
                      <a:pt x="331254" y="214049"/>
                      <a:pt x="333450" y="203824"/>
                      <a:pt x="336550" y="196850"/>
                    </a:cubicBezTo>
                    <a:cubicBezTo>
                      <a:pt x="341987" y="184617"/>
                      <a:pt x="349250" y="158750"/>
                      <a:pt x="349250" y="158750"/>
                    </a:cubicBezTo>
                    <a:cubicBezTo>
                      <a:pt x="347133" y="133350"/>
                      <a:pt x="349082" y="107277"/>
                      <a:pt x="342900" y="82550"/>
                    </a:cubicBezTo>
                    <a:cubicBezTo>
                      <a:pt x="340333" y="72283"/>
                      <a:pt x="331334" y="64634"/>
                      <a:pt x="323850" y="57150"/>
                    </a:cubicBezTo>
                    <a:cubicBezTo>
                      <a:pt x="319307" y="52607"/>
                      <a:pt x="287813" y="30207"/>
                      <a:pt x="279400" y="25400"/>
                    </a:cubicBezTo>
                    <a:cubicBezTo>
                      <a:pt x="271181" y="20704"/>
                      <a:pt x="263241" y="14753"/>
                      <a:pt x="254000" y="12700"/>
                    </a:cubicBezTo>
                    <a:cubicBezTo>
                      <a:pt x="224779" y="6206"/>
                      <a:pt x="165100" y="0"/>
                      <a:pt x="165100" y="0"/>
                    </a:cubicBezTo>
                    <a:lnTo>
                      <a:pt x="38100" y="6350"/>
                    </a:lnTo>
                    <a:cubicBezTo>
                      <a:pt x="29610" y="8371"/>
                      <a:pt x="34148" y="23359"/>
                      <a:pt x="31750" y="31750"/>
                    </a:cubicBezTo>
                    <a:cubicBezTo>
                      <a:pt x="29911" y="38186"/>
                      <a:pt x="27239" y="44364"/>
                      <a:pt x="25400" y="50800"/>
                    </a:cubicBezTo>
                    <a:cubicBezTo>
                      <a:pt x="23002" y="59191"/>
                      <a:pt x="23380" y="68623"/>
                      <a:pt x="19050" y="76200"/>
                    </a:cubicBezTo>
                    <a:cubicBezTo>
                      <a:pt x="14595" y="83997"/>
                      <a:pt x="6350" y="88900"/>
                      <a:pt x="0" y="95250"/>
                    </a:cubicBezTo>
                    <a:cubicBezTo>
                      <a:pt x="2117" y="107950"/>
                      <a:pt x="592" y="121834"/>
                      <a:pt x="6350" y="133350"/>
                    </a:cubicBezTo>
                    <a:cubicBezTo>
                      <a:pt x="9763" y="140176"/>
                      <a:pt x="18574" y="142637"/>
                      <a:pt x="25400" y="146050"/>
                    </a:cubicBezTo>
                    <a:cubicBezTo>
                      <a:pt x="43455" y="155077"/>
                      <a:pt x="22225" y="122767"/>
                      <a:pt x="31750" y="127000"/>
                    </a:cubicBezTo>
                    <a:close/>
                  </a:path>
                </a:pathLst>
              </a:custGeom>
              <a:solidFill>
                <a:sysClr val="window" lastClr="FFFFFF">
                  <a:lumMod val="95000"/>
                </a:sysClr>
              </a:solidFill>
              <a:ln w="25400" cap="flat" cmpd="sng" algn="ctr">
                <a:noFill/>
                <a:prstDash val="solid"/>
              </a:ln>
              <a:effectLst>
                <a:glow rad="101600">
                  <a:sysClr val="window" lastClr="FFFFFF">
                    <a:lumMod val="95000"/>
                    <a:alpha val="60000"/>
                  </a:sysClr>
                </a:glow>
              </a:effectLst>
            </p:spPr>
            <p:txBody>
              <a:bodyPr rtlCol="0" anchor="ctr"/>
              <a:lstStyle/>
              <a:p>
                <a:pPr algn="ctr" defTabSz="914399">
                  <a:defRPr/>
                </a:pPr>
                <a:endParaRPr lang="en-US" sz="1801">
                  <a:solidFill>
                    <a:prstClr val="white"/>
                  </a:solidFill>
                  <a:latin typeface="Calibri"/>
                </a:endParaRPr>
              </a:p>
            </p:txBody>
          </p:sp>
          <p:sp>
            <p:nvSpPr>
              <p:cNvPr id="50" name="Freeform 49"/>
              <p:cNvSpPr/>
              <p:nvPr/>
            </p:nvSpPr>
            <p:spPr>
              <a:xfrm>
                <a:off x="4993138" y="2896654"/>
                <a:ext cx="364562" cy="286131"/>
              </a:xfrm>
              <a:custGeom>
                <a:avLst/>
                <a:gdLst>
                  <a:gd name="connsiteX0" fmla="*/ 31750 w 349250"/>
                  <a:gd name="connsiteY0" fmla="*/ 127000 h 222250"/>
                  <a:gd name="connsiteX1" fmla="*/ 82550 w 349250"/>
                  <a:gd name="connsiteY1" fmla="*/ 171450 h 222250"/>
                  <a:gd name="connsiteX2" fmla="*/ 107950 w 349250"/>
                  <a:gd name="connsiteY2" fmla="*/ 177800 h 222250"/>
                  <a:gd name="connsiteX3" fmla="*/ 133350 w 349250"/>
                  <a:gd name="connsiteY3" fmla="*/ 190500 h 222250"/>
                  <a:gd name="connsiteX4" fmla="*/ 152400 w 349250"/>
                  <a:gd name="connsiteY4" fmla="*/ 196850 h 222250"/>
                  <a:gd name="connsiteX5" fmla="*/ 171450 w 349250"/>
                  <a:gd name="connsiteY5" fmla="*/ 209550 h 222250"/>
                  <a:gd name="connsiteX6" fmla="*/ 234950 w 349250"/>
                  <a:gd name="connsiteY6" fmla="*/ 222250 h 222250"/>
                  <a:gd name="connsiteX7" fmla="*/ 323850 w 349250"/>
                  <a:gd name="connsiteY7" fmla="*/ 215900 h 222250"/>
                  <a:gd name="connsiteX8" fmla="*/ 336550 w 349250"/>
                  <a:gd name="connsiteY8" fmla="*/ 196850 h 222250"/>
                  <a:gd name="connsiteX9" fmla="*/ 349250 w 349250"/>
                  <a:gd name="connsiteY9" fmla="*/ 158750 h 222250"/>
                  <a:gd name="connsiteX10" fmla="*/ 342900 w 349250"/>
                  <a:gd name="connsiteY10" fmla="*/ 82550 h 222250"/>
                  <a:gd name="connsiteX11" fmla="*/ 323850 w 349250"/>
                  <a:gd name="connsiteY11" fmla="*/ 57150 h 222250"/>
                  <a:gd name="connsiteX12" fmla="*/ 279400 w 349250"/>
                  <a:gd name="connsiteY12" fmla="*/ 25400 h 222250"/>
                  <a:gd name="connsiteX13" fmla="*/ 254000 w 349250"/>
                  <a:gd name="connsiteY13" fmla="*/ 12700 h 222250"/>
                  <a:gd name="connsiteX14" fmla="*/ 165100 w 349250"/>
                  <a:gd name="connsiteY14" fmla="*/ 0 h 222250"/>
                  <a:gd name="connsiteX15" fmla="*/ 38100 w 349250"/>
                  <a:gd name="connsiteY15" fmla="*/ 6350 h 222250"/>
                  <a:gd name="connsiteX16" fmla="*/ 31750 w 349250"/>
                  <a:gd name="connsiteY16" fmla="*/ 31750 h 222250"/>
                  <a:gd name="connsiteX17" fmla="*/ 25400 w 349250"/>
                  <a:gd name="connsiteY17" fmla="*/ 50800 h 222250"/>
                  <a:gd name="connsiteX18" fmla="*/ 19050 w 349250"/>
                  <a:gd name="connsiteY18" fmla="*/ 76200 h 222250"/>
                  <a:gd name="connsiteX19" fmla="*/ 0 w 349250"/>
                  <a:gd name="connsiteY19" fmla="*/ 95250 h 222250"/>
                  <a:gd name="connsiteX20" fmla="*/ 6350 w 349250"/>
                  <a:gd name="connsiteY20" fmla="*/ 133350 h 222250"/>
                  <a:gd name="connsiteX21" fmla="*/ 25400 w 349250"/>
                  <a:gd name="connsiteY21" fmla="*/ 146050 h 222250"/>
                  <a:gd name="connsiteX22" fmla="*/ 31750 w 349250"/>
                  <a:gd name="connsiteY22" fmla="*/ 12700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9250" h="222250">
                    <a:moveTo>
                      <a:pt x="31750" y="127000"/>
                    </a:moveTo>
                    <a:cubicBezTo>
                      <a:pt x="41275" y="131233"/>
                      <a:pt x="64173" y="163574"/>
                      <a:pt x="82550" y="171450"/>
                    </a:cubicBezTo>
                    <a:cubicBezTo>
                      <a:pt x="90572" y="174888"/>
                      <a:pt x="99778" y="174736"/>
                      <a:pt x="107950" y="177800"/>
                    </a:cubicBezTo>
                    <a:cubicBezTo>
                      <a:pt x="116813" y="181124"/>
                      <a:pt x="124649" y="186771"/>
                      <a:pt x="133350" y="190500"/>
                    </a:cubicBezTo>
                    <a:cubicBezTo>
                      <a:pt x="139502" y="193137"/>
                      <a:pt x="146413" y="193857"/>
                      <a:pt x="152400" y="196850"/>
                    </a:cubicBezTo>
                    <a:cubicBezTo>
                      <a:pt x="159226" y="200263"/>
                      <a:pt x="164156" y="207306"/>
                      <a:pt x="171450" y="209550"/>
                    </a:cubicBezTo>
                    <a:cubicBezTo>
                      <a:pt x="192081" y="215898"/>
                      <a:pt x="234950" y="222250"/>
                      <a:pt x="234950" y="222250"/>
                    </a:cubicBezTo>
                    <a:cubicBezTo>
                      <a:pt x="264583" y="220133"/>
                      <a:pt x="295028" y="223105"/>
                      <a:pt x="323850" y="215900"/>
                    </a:cubicBezTo>
                    <a:cubicBezTo>
                      <a:pt x="331254" y="214049"/>
                      <a:pt x="333450" y="203824"/>
                      <a:pt x="336550" y="196850"/>
                    </a:cubicBezTo>
                    <a:cubicBezTo>
                      <a:pt x="341987" y="184617"/>
                      <a:pt x="349250" y="158750"/>
                      <a:pt x="349250" y="158750"/>
                    </a:cubicBezTo>
                    <a:cubicBezTo>
                      <a:pt x="347133" y="133350"/>
                      <a:pt x="349082" y="107277"/>
                      <a:pt x="342900" y="82550"/>
                    </a:cubicBezTo>
                    <a:cubicBezTo>
                      <a:pt x="340333" y="72283"/>
                      <a:pt x="331334" y="64634"/>
                      <a:pt x="323850" y="57150"/>
                    </a:cubicBezTo>
                    <a:cubicBezTo>
                      <a:pt x="319307" y="52607"/>
                      <a:pt x="287813" y="30207"/>
                      <a:pt x="279400" y="25400"/>
                    </a:cubicBezTo>
                    <a:cubicBezTo>
                      <a:pt x="271181" y="20704"/>
                      <a:pt x="263241" y="14753"/>
                      <a:pt x="254000" y="12700"/>
                    </a:cubicBezTo>
                    <a:cubicBezTo>
                      <a:pt x="224779" y="6206"/>
                      <a:pt x="165100" y="0"/>
                      <a:pt x="165100" y="0"/>
                    </a:cubicBezTo>
                    <a:lnTo>
                      <a:pt x="38100" y="6350"/>
                    </a:lnTo>
                    <a:cubicBezTo>
                      <a:pt x="29610" y="8371"/>
                      <a:pt x="34148" y="23359"/>
                      <a:pt x="31750" y="31750"/>
                    </a:cubicBezTo>
                    <a:cubicBezTo>
                      <a:pt x="29911" y="38186"/>
                      <a:pt x="27239" y="44364"/>
                      <a:pt x="25400" y="50800"/>
                    </a:cubicBezTo>
                    <a:cubicBezTo>
                      <a:pt x="23002" y="59191"/>
                      <a:pt x="23380" y="68623"/>
                      <a:pt x="19050" y="76200"/>
                    </a:cubicBezTo>
                    <a:cubicBezTo>
                      <a:pt x="14595" y="83997"/>
                      <a:pt x="6350" y="88900"/>
                      <a:pt x="0" y="95250"/>
                    </a:cubicBezTo>
                    <a:cubicBezTo>
                      <a:pt x="2117" y="107950"/>
                      <a:pt x="592" y="121834"/>
                      <a:pt x="6350" y="133350"/>
                    </a:cubicBezTo>
                    <a:cubicBezTo>
                      <a:pt x="9763" y="140176"/>
                      <a:pt x="18574" y="142637"/>
                      <a:pt x="25400" y="146050"/>
                    </a:cubicBezTo>
                    <a:cubicBezTo>
                      <a:pt x="43455" y="155077"/>
                      <a:pt x="22225" y="122767"/>
                      <a:pt x="31750" y="127000"/>
                    </a:cubicBezTo>
                    <a:close/>
                  </a:path>
                </a:pathLst>
              </a:custGeom>
              <a:solidFill>
                <a:sysClr val="window" lastClr="FFFFFF">
                  <a:lumMod val="95000"/>
                </a:sysClr>
              </a:solidFill>
              <a:ln w="25400" cap="flat" cmpd="sng" algn="ctr">
                <a:noFill/>
                <a:prstDash val="solid"/>
              </a:ln>
              <a:effectLst>
                <a:glow rad="101600">
                  <a:sysClr val="window" lastClr="FFFFFF">
                    <a:lumMod val="95000"/>
                    <a:alpha val="60000"/>
                  </a:sysClr>
                </a:glow>
                <a:softEdge rad="63500"/>
              </a:effectLst>
              <a:scene3d>
                <a:camera prst="perspectiveHeroicExtremeLeftFacing"/>
                <a:lightRig rig="threePt" dir="t"/>
              </a:scene3d>
            </p:spPr>
            <p:txBody>
              <a:bodyPr rtlCol="0" anchor="ctr"/>
              <a:lstStyle/>
              <a:p>
                <a:pPr algn="ctr" defTabSz="914399">
                  <a:defRPr/>
                </a:pPr>
                <a:endParaRPr lang="en-US" sz="1801">
                  <a:solidFill>
                    <a:prstClr val="white"/>
                  </a:solidFill>
                  <a:latin typeface="Calibri"/>
                </a:endParaRPr>
              </a:p>
            </p:txBody>
          </p:sp>
          <p:sp>
            <p:nvSpPr>
              <p:cNvPr id="51" name="Freeform 50"/>
              <p:cNvSpPr/>
              <p:nvPr/>
            </p:nvSpPr>
            <p:spPr>
              <a:xfrm>
                <a:off x="5175419" y="2753587"/>
                <a:ext cx="364562" cy="286131"/>
              </a:xfrm>
              <a:custGeom>
                <a:avLst/>
                <a:gdLst>
                  <a:gd name="connsiteX0" fmla="*/ 31750 w 349250"/>
                  <a:gd name="connsiteY0" fmla="*/ 127000 h 222250"/>
                  <a:gd name="connsiteX1" fmla="*/ 82550 w 349250"/>
                  <a:gd name="connsiteY1" fmla="*/ 171450 h 222250"/>
                  <a:gd name="connsiteX2" fmla="*/ 107950 w 349250"/>
                  <a:gd name="connsiteY2" fmla="*/ 177800 h 222250"/>
                  <a:gd name="connsiteX3" fmla="*/ 133350 w 349250"/>
                  <a:gd name="connsiteY3" fmla="*/ 190500 h 222250"/>
                  <a:gd name="connsiteX4" fmla="*/ 152400 w 349250"/>
                  <a:gd name="connsiteY4" fmla="*/ 196850 h 222250"/>
                  <a:gd name="connsiteX5" fmla="*/ 171450 w 349250"/>
                  <a:gd name="connsiteY5" fmla="*/ 209550 h 222250"/>
                  <a:gd name="connsiteX6" fmla="*/ 234950 w 349250"/>
                  <a:gd name="connsiteY6" fmla="*/ 222250 h 222250"/>
                  <a:gd name="connsiteX7" fmla="*/ 323850 w 349250"/>
                  <a:gd name="connsiteY7" fmla="*/ 215900 h 222250"/>
                  <a:gd name="connsiteX8" fmla="*/ 336550 w 349250"/>
                  <a:gd name="connsiteY8" fmla="*/ 196850 h 222250"/>
                  <a:gd name="connsiteX9" fmla="*/ 349250 w 349250"/>
                  <a:gd name="connsiteY9" fmla="*/ 158750 h 222250"/>
                  <a:gd name="connsiteX10" fmla="*/ 342900 w 349250"/>
                  <a:gd name="connsiteY10" fmla="*/ 82550 h 222250"/>
                  <a:gd name="connsiteX11" fmla="*/ 323850 w 349250"/>
                  <a:gd name="connsiteY11" fmla="*/ 57150 h 222250"/>
                  <a:gd name="connsiteX12" fmla="*/ 279400 w 349250"/>
                  <a:gd name="connsiteY12" fmla="*/ 25400 h 222250"/>
                  <a:gd name="connsiteX13" fmla="*/ 254000 w 349250"/>
                  <a:gd name="connsiteY13" fmla="*/ 12700 h 222250"/>
                  <a:gd name="connsiteX14" fmla="*/ 165100 w 349250"/>
                  <a:gd name="connsiteY14" fmla="*/ 0 h 222250"/>
                  <a:gd name="connsiteX15" fmla="*/ 38100 w 349250"/>
                  <a:gd name="connsiteY15" fmla="*/ 6350 h 222250"/>
                  <a:gd name="connsiteX16" fmla="*/ 31750 w 349250"/>
                  <a:gd name="connsiteY16" fmla="*/ 31750 h 222250"/>
                  <a:gd name="connsiteX17" fmla="*/ 25400 w 349250"/>
                  <a:gd name="connsiteY17" fmla="*/ 50800 h 222250"/>
                  <a:gd name="connsiteX18" fmla="*/ 19050 w 349250"/>
                  <a:gd name="connsiteY18" fmla="*/ 76200 h 222250"/>
                  <a:gd name="connsiteX19" fmla="*/ 0 w 349250"/>
                  <a:gd name="connsiteY19" fmla="*/ 95250 h 222250"/>
                  <a:gd name="connsiteX20" fmla="*/ 6350 w 349250"/>
                  <a:gd name="connsiteY20" fmla="*/ 133350 h 222250"/>
                  <a:gd name="connsiteX21" fmla="*/ 25400 w 349250"/>
                  <a:gd name="connsiteY21" fmla="*/ 146050 h 222250"/>
                  <a:gd name="connsiteX22" fmla="*/ 31750 w 349250"/>
                  <a:gd name="connsiteY22" fmla="*/ 12700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9250" h="222250">
                    <a:moveTo>
                      <a:pt x="31750" y="127000"/>
                    </a:moveTo>
                    <a:cubicBezTo>
                      <a:pt x="41275" y="131233"/>
                      <a:pt x="64173" y="163574"/>
                      <a:pt x="82550" y="171450"/>
                    </a:cubicBezTo>
                    <a:cubicBezTo>
                      <a:pt x="90572" y="174888"/>
                      <a:pt x="99778" y="174736"/>
                      <a:pt x="107950" y="177800"/>
                    </a:cubicBezTo>
                    <a:cubicBezTo>
                      <a:pt x="116813" y="181124"/>
                      <a:pt x="124649" y="186771"/>
                      <a:pt x="133350" y="190500"/>
                    </a:cubicBezTo>
                    <a:cubicBezTo>
                      <a:pt x="139502" y="193137"/>
                      <a:pt x="146413" y="193857"/>
                      <a:pt x="152400" y="196850"/>
                    </a:cubicBezTo>
                    <a:cubicBezTo>
                      <a:pt x="159226" y="200263"/>
                      <a:pt x="164156" y="207306"/>
                      <a:pt x="171450" y="209550"/>
                    </a:cubicBezTo>
                    <a:cubicBezTo>
                      <a:pt x="192081" y="215898"/>
                      <a:pt x="234950" y="222250"/>
                      <a:pt x="234950" y="222250"/>
                    </a:cubicBezTo>
                    <a:cubicBezTo>
                      <a:pt x="264583" y="220133"/>
                      <a:pt x="295028" y="223105"/>
                      <a:pt x="323850" y="215900"/>
                    </a:cubicBezTo>
                    <a:cubicBezTo>
                      <a:pt x="331254" y="214049"/>
                      <a:pt x="333450" y="203824"/>
                      <a:pt x="336550" y="196850"/>
                    </a:cubicBezTo>
                    <a:cubicBezTo>
                      <a:pt x="341987" y="184617"/>
                      <a:pt x="349250" y="158750"/>
                      <a:pt x="349250" y="158750"/>
                    </a:cubicBezTo>
                    <a:cubicBezTo>
                      <a:pt x="347133" y="133350"/>
                      <a:pt x="349082" y="107277"/>
                      <a:pt x="342900" y="82550"/>
                    </a:cubicBezTo>
                    <a:cubicBezTo>
                      <a:pt x="340333" y="72283"/>
                      <a:pt x="331334" y="64634"/>
                      <a:pt x="323850" y="57150"/>
                    </a:cubicBezTo>
                    <a:cubicBezTo>
                      <a:pt x="319307" y="52607"/>
                      <a:pt x="287813" y="30207"/>
                      <a:pt x="279400" y="25400"/>
                    </a:cubicBezTo>
                    <a:cubicBezTo>
                      <a:pt x="271181" y="20704"/>
                      <a:pt x="263241" y="14753"/>
                      <a:pt x="254000" y="12700"/>
                    </a:cubicBezTo>
                    <a:cubicBezTo>
                      <a:pt x="224779" y="6206"/>
                      <a:pt x="165100" y="0"/>
                      <a:pt x="165100" y="0"/>
                    </a:cubicBezTo>
                    <a:lnTo>
                      <a:pt x="38100" y="6350"/>
                    </a:lnTo>
                    <a:cubicBezTo>
                      <a:pt x="29610" y="8371"/>
                      <a:pt x="34148" y="23359"/>
                      <a:pt x="31750" y="31750"/>
                    </a:cubicBezTo>
                    <a:cubicBezTo>
                      <a:pt x="29911" y="38186"/>
                      <a:pt x="27239" y="44364"/>
                      <a:pt x="25400" y="50800"/>
                    </a:cubicBezTo>
                    <a:cubicBezTo>
                      <a:pt x="23002" y="59191"/>
                      <a:pt x="23380" y="68623"/>
                      <a:pt x="19050" y="76200"/>
                    </a:cubicBezTo>
                    <a:cubicBezTo>
                      <a:pt x="14595" y="83997"/>
                      <a:pt x="6350" y="88900"/>
                      <a:pt x="0" y="95250"/>
                    </a:cubicBezTo>
                    <a:cubicBezTo>
                      <a:pt x="2117" y="107950"/>
                      <a:pt x="592" y="121834"/>
                      <a:pt x="6350" y="133350"/>
                    </a:cubicBezTo>
                    <a:cubicBezTo>
                      <a:pt x="9763" y="140176"/>
                      <a:pt x="18574" y="142637"/>
                      <a:pt x="25400" y="146050"/>
                    </a:cubicBezTo>
                    <a:cubicBezTo>
                      <a:pt x="43455" y="155077"/>
                      <a:pt x="22225" y="122767"/>
                      <a:pt x="31750" y="127000"/>
                    </a:cubicBezTo>
                    <a:close/>
                  </a:path>
                </a:pathLst>
              </a:custGeom>
              <a:solidFill>
                <a:sysClr val="window" lastClr="FFFFFF">
                  <a:lumMod val="95000"/>
                </a:sysClr>
              </a:solidFill>
              <a:ln w="25400" cap="flat" cmpd="sng" algn="ctr">
                <a:noFill/>
                <a:prstDash val="solid"/>
              </a:ln>
              <a:effectLst>
                <a:glow rad="101600">
                  <a:sysClr val="window" lastClr="FFFFFF">
                    <a:lumMod val="95000"/>
                    <a:alpha val="60000"/>
                  </a:sysClr>
                </a:glow>
                <a:softEdge rad="63500"/>
              </a:effectLst>
              <a:scene3d>
                <a:camera prst="perspectiveHeroicExtremeLeftFacing"/>
                <a:lightRig rig="threePt" dir="t"/>
              </a:scene3d>
            </p:spPr>
            <p:txBody>
              <a:bodyPr rtlCol="0" anchor="ctr"/>
              <a:lstStyle/>
              <a:p>
                <a:pPr algn="ctr" defTabSz="914399">
                  <a:defRPr/>
                </a:pPr>
                <a:endParaRPr lang="en-US" sz="1801">
                  <a:solidFill>
                    <a:prstClr val="white"/>
                  </a:solidFill>
                  <a:latin typeface="Calibri"/>
                </a:endParaRPr>
              </a:p>
            </p:txBody>
          </p:sp>
        </p:grpSp>
      </p:grpSp>
      <p:sp>
        <p:nvSpPr>
          <p:cNvPr id="62" name="TextBox 61"/>
          <p:cNvSpPr txBox="1"/>
          <p:nvPr/>
        </p:nvSpPr>
        <p:spPr>
          <a:xfrm>
            <a:off x="645914" y="2509037"/>
            <a:ext cx="1757654"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Battery</a:t>
            </a:r>
          </a:p>
        </p:txBody>
      </p:sp>
      <p:grpSp>
        <p:nvGrpSpPr>
          <p:cNvPr id="65" name="Group 64"/>
          <p:cNvGrpSpPr/>
          <p:nvPr/>
        </p:nvGrpSpPr>
        <p:grpSpPr>
          <a:xfrm>
            <a:off x="4457395" y="2233877"/>
            <a:ext cx="2426528" cy="1027858"/>
            <a:chOff x="1582972" y="798384"/>
            <a:chExt cx="2426528" cy="1027858"/>
          </a:xfrm>
        </p:grpSpPr>
        <p:sp>
          <p:nvSpPr>
            <p:cNvPr id="66" name="TextBox 65"/>
            <p:cNvSpPr txBox="1"/>
            <p:nvPr/>
          </p:nvSpPr>
          <p:spPr>
            <a:xfrm>
              <a:off x="1582972" y="798384"/>
              <a:ext cx="2426528"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Atomizer/coil</a:t>
              </a:r>
            </a:p>
          </p:txBody>
        </p:sp>
        <p:cxnSp>
          <p:nvCxnSpPr>
            <p:cNvPr id="67" name="Straight Connector 66"/>
            <p:cNvCxnSpPr/>
            <p:nvPr/>
          </p:nvCxnSpPr>
          <p:spPr>
            <a:xfrm>
              <a:off x="2502474" y="1251466"/>
              <a:ext cx="14134" cy="5747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a:off x="2532752" y="4235719"/>
            <a:ext cx="4010095" cy="1697762"/>
            <a:chOff x="414493" y="499122"/>
            <a:chExt cx="4010095" cy="1745250"/>
          </a:xfrm>
        </p:grpSpPr>
        <p:sp>
          <p:nvSpPr>
            <p:cNvPr id="69" name="TextBox 68"/>
            <p:cNvSpPr txBox="1"/>
            <p:nvPr/>
          </p:nvSpPr>
          <p:spPr>
            <a:xfrm>
              <a:off x="414493" y="820629"/>
              <a:ext cx="4010095" cy="1423743"/>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Absorbent material/cotton:</a:t>
              </a:r>
            </a:p>
            <a:p>
              <a:pPr algn="ctr"/>
              <a:r>
                <a:rPr lang="en-US" sz="1600" dirty="0">
                  <a:latin typeface="Arial" panose="020B0604020202020204" pitchFamily="34" charset="0"/>
                  <a:cs typeface="Arial" panose="020B0604020202020204" pitchFamily="34" charset="0"/>
                </a:rPr>
                <a:t>Nicotine</a:t>
              </a:r>
            </a:p>
            <a:p>
              <a:pPr algn="ctr"/>
              <a:r>
                <a:rPr lang="en-US" sz="1600" dirty="0">
                  <a:latin typeface="Arial" panose="020B0604020202020204" pitchFamily="34" charset="0"/>
                  <a:cs typeface="Arial" panose="020B0604020202020204" pitchFamily="34" charset="0"/>
                </a:rPr>
                <a:t>Propylene glycol</a:t>
              </a:r>
            </a:p>
            <a:p>
              <a:pPr algn="ctr"/>
              <a:r>
                <a:rPr lang="en-US" sz="1600" dirty="0">
                  <a:latin typeface="Arial" panose="020B0604020202020204" pitchFamily="34" charset="0"/>
                  <a:cs typeface="Arial" panose="020B0604020202020204" pitchFamily="34" charset="0"/>
                </a:rPr>
                <a:t>Vegetable glycerin</a:t>
              </a:r>
            </a:p>
            <a:p>
              <a:pPr algn="ctr"/>
              <a:r>
                <a:rPr lang="en-US" sz="1600" dirty="0" err="1">
                  <a:latin typeface="Arial" panose="020B0604020202020204" pitchFamily="34" charset="0"/>
                  <a:cs typeface="Arial" panose="020B0604020202020204" pitchFamily="34" charset="0"/>
                </a:rPr>
                <a:t>Flavorants</a:t>
              </a:r>
              <a:endParaRPr lang="en-US" sz="1600" dirty="0">
                <a:latin typeface="Arial" panose="020B0604020202020204" pitchFamily="34" charset="0"/>
                <a:cs typeface="Arial" panose="020B0604020202020204" pitchFamily="34" charset="0"/>
              </a:endParaRPr>
            </a:p>
          </p:txBody>
        </p:sp>
        <p:cxnSp>
          <p:nvCxnSpPr>
            <p:cNvPr id="70" name="Straight Connector 69"/>
            <p:cNvCxnSpPr>
              <a:stCxn id="49" idx="0"/>
            </p:cNvCxnSpPr>
            <p:nvPr/>
          </p:nvCxnSpPr>
          <p:spPr>
            <a:xfrm>
              <a:off x="1879222" y="499122"/>
              <a:ext cx="9277" cy="9409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4" name="5-Point Star 73"/>
          <p:cNvSpPr/>
          <p:nvPr/>
        </p:nvSpPr>
        <p:spPr>
          <a:xfrm>
            <a:off x="4249322" y="3459003"/>
            <a:ext cx="93963" cy="71669"/>
          </a:xfrm>
          <a:prstGeom prst="star5">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200"/>
          </a:p>
        </p:txBody>
      </p:sp>
      <p:sp>
        <p:nvSpPr>
          <p:cNvPr id="85" name="5-Point Star 84"/>
          <p:cNvSpPr/>
          <p:nvPr/>
        </p:nvSpPr>
        <p:spPr>
          <a:xfrm>
            <a:off x="4401721" y="3611403"/>
            <a:ext cx="93963" cy="71669"/>
          </a:xfrm>
          <a:prstGeom prst="star5">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200"/>
          </a:p>
        </p:txBody>
      </p:sp>
      <p:sp>
        <p:nvSpPr>
          <p:cNvPr id="91" name="5-Point Star 90"/>
          <p:cNvSpPr/>
          <p:nvPr/>
        </p:nvSpPr>
        <p:spPr>
          <a:xfrm>
            <a:off x="4261681" y="3580685"/>
            <a:ext cx="93963" cy="71669"/>
          </a:xfrm>
          <a:prstGeom prst="star5">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200"/>
          </a:p>
        </p:txBody>
      </p:sp>
      <p:sp>
        <p:nvSpPr>
          <p:cNvPr id="92" name="5-Point Star 91"/>
          <p:cNvSpPr/>
          <p:nvPr/>
        </p:nvSpPr>
        <p:spPr>
          <a:xfrm>
            <a:off x="4377069" y="3482047"/>
            <a:ext cx="93963" cy="71669"/>
          </a:xfrm>
          <a:prstGeom prst="star5">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200"/>
          </a:p>
        </p:txBody>
      </p:sp>
      <p:sp>
        <p:nvSpPr>
          <p:cNvPr id="93" name="5-Point Star 92"/>
          <p:cNvSpPr/>
          <p:nvPr/>
        </p:nvSpPr>
        <p:spPr>
          <a:xfrm>
            <a:off x="4144925" y="3513173"/>
            <a:ext cx="93963" cy="71669"/>
          </a:xfrm>
          <a:prstGeom prst="star5">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200"/>
          </a:p>
        </p:txBody>
      </p:sp>
      <p:sp>
        <p:nvSpPr>
          <p:cNvPr id="94" name="5-Point Star 93"/>
          <p:cNvSpPr/>
          <p:nvPr/>
        </p:nvSpPr>
        <p:spPr>
          <a:xfrm>
            <a:off x="4179781" y="3435851"/>
            <a:ext cx="93963" cy="71669"/>
          </a:xfrm>
          <a:prstGeom prst="star5">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200"/>
          </a:p>
        </p:txBody>
      </p:sp>
      <p:sp>
        <p:nvSpPr>
          <p:cNvPr id="95" name="5-Point Star 94"/>
          <p:cNvSpPr/>
          <p:nvPr/>
        </p:nvSpPr>
        <p:spPr>
          <a:xfrm>
            <a:off x="4471876" y="3546197"/>
            <a:ext cx="93963" cy="71669"/>
          </a:xfrm>
          <a:prstGeom prst="star5">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200"/>
          </a:p>
        </p:txBody>
      </p:sp>
      <p:sp>
        <p:nvSpPr>
          <p:cNvPr id="96" name="5-Point Star 95"/>
          <p:cNvSpPr/>
          <p:nvPr/>
        </p:nvSpPr>
        <p:spPr>
          <a:xfrm>
            <a:off x="4335393" y="3388920"/>
            <a:ext cx="93963" cy="71669"/>
          </a:xfrm>
          <a:prstGeom prst="star5">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200"/>
          </a:p>
        </p:txBody>
      </p:sp>
      <p:sp>
        <p:nvSpPr>
          <p:cNvPr id="97" name="5-Point Star 96"/>
          <p:cNvSpPr/>
          <p:nvPr/>
        </p:nvSpPr>
        <p:spPr>
          <a:xfrm>
            <a:off x="4486818" y="3415661"/>
            <a:ext cx="93963" cy="71669"/>
          </a:xfrm>
          <a:prstGeom prst="star5">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200"/>
          </a:p>
        </p:txBody>
      </p:sp>
      <p:sp>
        <p:nvSpPr>
          <p:cNvPr id="98" name="5-Point Star 97"/>
          <p:cNvSpPr/>
          <p:nvPr/>
        </p:nvSpPr>
        <p:spPr>
          <a:xfrm>
            <a:off x="4281653" y="3702469"/>
            <a:ext cx="93963" cy="71669"/>
          </a:xfrm>
          <a:prstGeom prst="star5">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200"/>
          </a:p>
        </p:txBody>
      </p:sp>
      <p:sp>
        <p:nvSpPr>
          <p:cNvPr id="99" name="5-Point Star 98"/>
          <p:cNvSpPr/>
          <p:nvPr/>
        </p:nvSpPr>
        <p:spPr>
          <a:xfrm>
            <a:off x="4561033" y="3648571"/>
            <a:ext cx="93963" cy="71669"/>
          </a:xfrm>
          <a:prstGeom prst="star5">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200"/>
          </a:p>
        </p:txBody>
      </p:sp>
      <p:grpSp>
        <p:nvGrpSpPr>
          <p:cNvPr id="106" name="Group 105"/>
          <p:cNvGrpSpPr/>
          <p:nvPr/>
        </p:nvGrpSpPr>
        <p:grpSpPr>
          <a:xfrm>
            <a:off x="6530463" y="1814244"/>
            <a:ext cx="2447909" cy="646300"/>
            <a:chOff x="6218226" y="1105468"/>
            <a:chExt cx="2925774" cy="758046"/>
          </a:xfrm>
        </p:grpSpPr>
        <p:sp>
          <p:nvSpPr>
            <p:cNvPr id="101" name="Oval 100"/>
            <p:cNvSpPr/>
            <p:nvPr/>
          </p:nvSpPr>
          <p:spPr>
            <a:xfrm>
              <a:off x="8407021" y="1105468"/>
              <a:ext cx="736979" cy="73074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5" name="TextBox 104"/>
            <p:cNvSpPr txBox="1"/>
            <p:nvPr/>
          </p:nvSpPr>
          <p:spPr>
            <a:xfrm>
              <a:off x="6218226" y="1586514"/>
              <a:ext cx="2463422" cy="277000"/>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Nicotine aerosol</a:t>
              </a:r>
              <a:endParaRPr lang="en-US" sz="1200" dirty="0">
                <a:latin typeface="Arial" panose="020B0604020202020204" pitchFamily="34" charset="0"/>
                <a:cs typeface="Arial" panose="020B0604020202020204" pitchFamily="34" charset="0"/>
              </a:endParaRPr>
            </a:p>
          </p:txBody>
        </p:sp>
      </p:grpSp>
      <p:sp>
        <p:nvSpPr>
          <p:cNvPr id="64" name="Shape 148"/>
          <p:cNvSpPr/>
          <p:nvPr/>
        </p:nvSpPr>
        <p:spPr>
          <a:xfrm>
            <a:off x="-10967" y="455420"/>
            <a:ext cx="9144000" cy="608099"/>
          </a:xfrm>
          <a:prstGeom prst="rect">
            <a:avLst/>
          </a:prstGeom>
          <a:ln w="12700">
            <a:round/>
          </a:ln>
          <a:extLst>
            <a:ext uri="{C572A759-6A51-4108-AA02-DFA0A04FC94B}">
              <ma14:wrappingTextBoxFlag xmlns:ma14="http://schemas.microsoft.com/office/mac/drawingml/2011/main" xmlns="" val="1"/>
            </a:ext>
          </a:extLst>
        </p:spPr>
        <p:txBody>
          <a:bodyPr wrap="square" lIns="26789" tIns="26789" rIns="26789" bIns="26789">
            <a:spAutoFit/>
          </a:bodyPr>
          <a:lstStyle>
            <a:lvl1pPr defTabSz="1295400">
              <a:lnSpc>
                <a:spcPct val="90000"/>
              </a:lnSpc>
              <a:buClr>
                <a:srgbClr val="FF2600"/>
              </a:buClr>
              <a:buFont typeface="Arial"/>
              <a:defRPr sz="6200">
                <a:solidFill>
                  <a:srgbClr val="FFFFFF"/>
                </a:solidFill>
                <a:uFill>
                  <a:solidFill/>
                </a:uFill>
              </a:defRPr>
            </a:lvl1pPr>
          </a:lstStyle>
          <a:p>
            <a:pPr lvl="0" algn="ctr">
              <a:defRPr sz="1800">
                <a:solidFill>
                  <a:srgbClr val="000000"/>
                </a:solidFill>
                <a:uFillTx/>
              </a:defRPr>
            </a:pPr>
            <a:r>
              <a:rPr lang="en-US" sz="4000" dirty="0" smtClean="0">
                <a:solidFill>
                  <a:schemeClr val="tx1"/>
                </a:solidFill>
                <a:latin typeface="Century Gothic" panose="020B0502020202020204" pitchFamily="34" charset="0"/>
                <a:ea typeface="Arial" charset="0"/>
                <a:cs typeface="Arial" charset="0"/>
              </a:rPr>
              <a:t>E-Cigarette Anatomy </a:t>
            </a:r>
            <a:endParaRPr sz="4000" dirty="0">
              <a:solidFill>
                <a:schemeClr val="tx1"/>
              </a:solidFill>
              <a:latin typeface="Century Gothic" panose="020B0502020202020204" pitchFamily="34" charset="0"/>
              <a:ea typeface="Arial" charset="0"/>
              <a:cs typeface="Arial" charset="0"/>
            </a:endParaRPr>
          </a:p>
        </p:txBody>
      </p:sp>
    </p:spTree>
    <p:extLst>
      <p:ext uri="{BB962C8B-B14F-4D97-AF65-F5344CB8AC3E}">
        <p14:creationId xmlns:p14="http://schemas.microsoft.com/office/powerpoint/2010/main" val="259980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4"/>
                                        </p:tgtEl>
                                        <p:attrNameLst>
                                          <p:attrName>style.visibility</p:attrName>
                                        </p:attrNameLst>
                                      </p:cBhvr>
                                      <p:to>
                                        <p:strVal val="visible"/>
                                      </p:to>
                                    </p:set>
                                  </p:childTnLst>
                                </p:cTn>
                              </p:par>
                              <p:par>
                                <p:cTn id="25" presetID="0" presetClass="path" presetSubtype="0" accel="50000" decel="50000" fill="hold" grpId="1" nodeType="withEffect">
                                  <p:stCondLst>
                                    <p:cond delay="0"/>
                                  </p:stCondLst>
                                  <p:childTnLst>
                                    <p:animMotion origin="layout" path="M -1.66667E-6 -7.40741E-7 L -1.66667E-6 0.00023 C 0.00313 0.0007 0.01059 0.00185 0.01354 0.00208 L 0.06979 0.00301 L 0.13802 0.00394 L 0.36424 0.00301 C 0.36511 0.00301 0.36597 0.00278 0.36684 0.00208 C 0.37379 -0.00393 0.36459 0.00116 0.37084 -0.00185 C 0.37778 -0.00856 0.36719 0.00162 0.37535 -0.00579 C 0.37934 -0.00903 0.37899 -0.00926 0.38212 -0.01273 C 0.38264 -0.01319 0.38351 -0.01366 0.38403 -0.01435 C 0.38455 -0.01551 0.3849 -0.01667 0.38542 -0.01736 C 0.38629 -0.01829 0.38715 -0.01852 0.38802 -0.01944 C 0.38941 -0.0206 0.39063 -0.02176 0.39202 -0.02315 C 0.39271 -0.02384 0.3934 -0.0243 0.3941 -0.02523 C 0.39514 -0.02639 0.39618 -0.02778 0.39722 -0.02917 C 0.39809 -0.03009 0.39844 -0.03102 0.39931 -0.03194 C 0.39983 -0.03264 0.4007 -0.0331 0.40122 -0.0338 C 0.40226 -0.03472 0.40313 -0.03565 0.40399 -0.0368 C 0.40469 -0.03773 0.40521 -0.03889 0.4059 -0.03958 C 0.4066 -0.04028 0.40729 -0.04074 0.40799 -0.04167 C 0.40938 -0.04375 0.41129 -0.04583 0.4125 -0.04838 C 0.41406 -0.05162 0.41632 -0.05671 0.41771 -0.05903 C 0.41945 -0.06157 0.42014 -0.06204 0.42118 -0.06481 C 0.42205 -0.06736 0.42274 -0.07037 0.42379 -0.07268 C 0.42431 -0.07361 0.42465 -0.07454 0.42518 -0.07546 C 0.42552 -0.07639 0.42552 -0.07755 0.4257 -0.07847 C 0.42604 -0.07963 0.42674 -0.08055 0.42709 -0.08148 C 0.43038 -0.09005 0.42656 -0.08125 0.42986 -0.08819 C 0.43212 -0.09884 0.4283 -0.08264 0.43177 -0.09398 C 0.43229 -0.09583 0.43229 -0.09815 0.43299 -0.09977 C 0.43351 -0.10069 0.43403 -0.10162 0.43438 -0.10278 C 0.43507 -0.10463 0.43542 -0.10671 0.43559 -0.10833 C 0.43594 -0.11018 0.43594 -0.1118 0.43646 -0.11343 C 0.43663 -0.11458 0.43733 -0.11551 0.43768 -0.1162 C 0.43924 -0.12546 0.43715 -0.11412 0.43959 -0.125 C 0.44045 -0.12801 0.44045 -0.13079 0.44097 -0.13356 C 0.44115 -0.13472 0.44149 -0.13565 0.44167 -0.13657 C 0.44202 -0.13958 0.44202 -0.14236 0.44219 -0.14537 C 0.44254 -0.14907 0.44271 -0.15255 0.44306 -0.15602 C 0.44306 -0.15718 0.4434 -0.1581 0.44358 -0.1588 C 0.4441 -0.16157 0.44445 -0.16412 0.44497 -0.1669 C 0.44549 -0.16898 0.44601 -0.17106 0.44618 -0.17361 C 0.4467 -0.17639 0.44653 -0.18009 0.44757 -0.18333 C 0.44792 -0.18426 0.44861 -0.18495 0.44879 -0.18611 C 0.44931 -0.18796 0.44948 -0.19028 0.45018 -0.1919 C 0.45122 -0.19375 0.45243 -0.19537 0.45295 -0.19768 C 0.45313 -0.19861 0.45313 -0.19977 0.45365 -0.20069 C 0.45469 -0.20347 0.4559 -0.20509 0.45747 -0.20741 C 0.45938 -0.21528 0.45677 -0.20602 0.46024 -0.21111 C 0.46545 -0.21898 0.46024 -0.21597 0.46493 -0.21805 C 0.46545 -0.21875 0.46615 -0.21944 0.46684 -0.21991 C 0.46806 -0.22083 0.47066 -0.22199 0.47066 -0.22176 C 0.47639 -0.22731 0.46927 -0.22083 0.47465 -0.225 C 0.47552 -0.22546 0.47604 -0.22639 0.47674 -0.22685 C 0.47726 -0.22731 0.47761 -0.22731 0.47813 -0.22731 L 0.48021 -0.22731 L 0.48021 -0.22708 " pathEditMode="relative" rAng="0" ptsTypes="AAAAAAAAAAAAAAAAAAAAAAAAAAAAAAAAAAAAAAAAAAAAAAAAAAAAAAAAAA">
                                      <p:cBhvr>
                                        <p:cTn id="26" dur="2000" fill="hold"/>
                                        <p:tgtEl>
                                          <p:spTgt spid="74"/>
                                        </p:tgtEl>
                                        <p:attrNameLst>
                                          <p:attrName>ppt_x</p:attrName>
                                          <p:attrName>ppt_y</p:attrName>
                                        </p:attrNameLst>
                                      </p:cBhvr>
                                      <p:rCtr x="24010" y="-11181"/>
                                    </p:animMotion>
                                  </p:childTnLst>
                                </p:cTn>
                              </p:par>
                              <p:par>
                                <p:cTn id="27" presetID="1" presetClass="entr" presetSubtype="0" fill="hold" grpId="0" nodeType="withEffect">
                                  <p:stCondLst>
                                    <p:cond delay="0"/>
                                  </p:stCondLst>
                                  <p:childTnLst>
                                    <p:set>
                                      <p:cBhvr>
                                        <p:cTn id="28" dur="1" fill="hold">
                                          <p:stCondLst>
                                            <p:cond delay="0"/>
                                          </p:stCondLst>
                                        </p:cTn>
                                        <p:tgtEl>
                                          <p:spTgt spid="85"/>
                                        </p:tgtEl>
                                        <p:attrNameLst>
                                          <p:attrName>style.visibility</p:attrName>
                                        </p:attrNameLst>
                                      </p:cBhvr>
                                      <p:to>
                                        <p:strVal val="visible"/>
                                      </p:to>
                                    </p:set>
                                  </p:childTnLst>
                                </p:cTn>
                              </p:par>
                              <p:par>
                                <p:cTn id="29" presetID="0" presetClass="path" presetSubtype="0" accel="50000" decel="50000" fill="hold" grpId="1" nodeType="withEffect">
                                  <p:stCondLst>
                                    <p:cond delay="0"/>
                                  </p:stCondLst>
                                  <p:childTnLst>
                                    <p:animMotion origin="layout" path="M 1.66667E-6 -0.00092 L 1.66667E-6 -0.00069 C 0.00312 -0.00023 0.01059 0.00093 0.01354 0.00116 L 0.06979 0.00209 L 0.13802 0.00301 L 0.36423 0.00209 C 0.3651 0.00209 0.36597 0.00185 0.36684 0.00116 C 0.37378 -0.00486 0.36458 0.00023 0.37083 -0.00277 C 0.37778 -0.00949 0.36719 0.0007 0.37535 -0.00671 C 0.37934 -0.00995 0.37899 -0.01018 0.38212 -0.01365 C 0.38264 -0.01412 0.38351 -0.01458 0.38403 -0.01527 C 0.38455 -0.01643 0.38489 -0.01759 0.38542 -0.01828 C 0.38628 -0.01921 0.38715 -0.01944 0.38802 -0.02037 C 0.38941 -0.02152 0.39062 -0.02268 0.39201 -0.02407 C 0.39271 -0.02477 0.3934 -0.02523 0.3941 -0.02615 C 0.39514 -0.02731 0.39618 -0.0287 0.39722 -0.03009 C 0.39809 -0.03102 0.39844 -0.03194 0.3993 -0.03287 C 0.39982 -0.03356 0.40069 -0.03402 0.40121 -0.03472 C 0.40226 -0.03565 0.40312 -0.03657 0.40399 -0.03773 C 0.40469 -0.03865 0.40521 -0.03981 0.4059 -0.04051 C 0.4066 -0.0412 0.40729 -0.04166 0.40798 -0.04259 C 0.40937 -0.04467 0.41128 -0.04676 0.4125 -0.0493 C 0.41406 -0.05254 0.41632 -0.05764 0.41771 -0.05995 C 0.41944 -0.0625 0.42014 -0.06296 0.42118 -0.06574 C 0.42205 -0.06828 0.42274 -0.07129 0.42378 -0.07361 C 0.4243 -0.07453 0.42465 -0.07546 0.42517 -0.07639 C 0.42552 -0.07731 0.42552 -0.07847 0.42569 -0.0794 C 0.42604 -0.08055 0.42673 -0.08148 0.42708 -0.0824 C 0.43038 -0.09097 0.42656 -0.08217 0.42986 -0.08912 C 0.43212 -0.09977 0.4283 -0.08356 0.43177 -0.0949 C 0.43229 -0.09676 0.43229 -0.09907 0.43298 -0.10069 C 0.43351 -0.10162 0.43403 -0.10254 0.43437 -0.1037 C 0.43507 -0.10555 0.43542 -0.10764 0.43559 -0.10926 C 0.43594 -0.11111 0.43594 -0.11273 0.43646 -0.11435 C 0.43663 -0.11551 0.43732 -0.11643 0.43767 -0.11713 C 0.43923 -0.12639 0.43715 -0.11504 0.43958 -0.12592 C 0.44045 -0.12893 0.44045 -0.13171 0.44097 -0.13449 C 0.44114 -0.13565 0.44149 -0.13657 0.44167 -0.1375 C 0.44201 -0.14051 0.44201 -0.14328 0.44219 -0.14629 C 0.44253 -0.15 0.44271 -0.15347 0.44305 -0.15694 C 0.44305 -0.1581 0.4434 -0.15902 0.44357 -0.15972 C 0.4441 -0.1625 0.44444 -0.16504 0.44496 -0.16782 C 0.44548 -0.1699 0.44601 -0.17199 0.44618 -0.17453 C 0.4467 -0.17731 0.44653 -0.18102 0.44757 -0.18426 C 0.44792 -0.18518 0.44861 -0.18588 0.44878 -0.18703 C 0.4493 -0.18889 0.44948 -0.1912 0.45017 -0.19282 C 0.45121 -0.19467 0.45243 -0.19629 0.45295 -0.19861 C 0.45312 -0.19953 0.45312 -0.20069 0.45364 -0.20162 C 0.45469 -0.2044 0.4559 -0.20602 0.45746 -0.20833 C 0.45937 -0.2162 0.45677 -0.20694 0.46024 -0.21203 C 0.46545 -0.2199 0.46024 -0.2169 0.46493 -0.21898 C 0.46545 -0.21967 0.46614 -0.22037 0.46684 -0.22083 C 0.46805 -0.22176 0.47066 -0.22291 0.47066 -0.22268 C 0.47639 -0.22824 0.46927 -0.22176 0.47465 -0.22592 C 0.47552 -0.22639 0.47604 -0.22731 0.47673 -0.22777 C 0.47726 -0.22824 0.4776 -0.22824 0.47812 -0.22824 L 0.48021 -0.22824 L 0.48021 -0.22801 " pathEditMode="relative" rAng="0" ptsTypes="AAAAAAAAAAAAAAAAAAAAAAAAAAAAAAAAAAAAAAAAAAAAAAAAAAAAAAAAAA">
                                      <p:cBhvr>
                                        <p:cTn id="30" dur="2000" fill="hold"/>
                                        <p:tgtEl>
                                          <p:spTgt spid="85"/>
                                        </p:tgtEl>
                                        <p:attrNameLst>
                                          <p:attrName>ppt_x</p:attrName>
                                          <p:attrName>ppt_y</p:attrName>
                                        </p:attrNameLst>
                                      </p:cBhvr>
                                      <p:rCtr x="24010" y="-11181"/>
                                    </p:animMotion>
                                  </p:childTnLst>
                                </p:cTn>
                              </p:par>
                              <p:par>
                                <p:cTn id="31" presetID="1" presetClass="entr" presetSubtype="0" fill="hold" grpId="0" nodeType="withEffect">
                                  <p:stCondLst>
                                    <p:cond delay="0"/>
                                  </p:stCondLst>
                                  <p:childTnLst>
                                    <p:set>
                                      <p:cBhvr>
                                        <p:cTn id="32" dur="1" fill="hold">
                                          <p:stCondLst>
                                            <p:cond delay="0"/>
                                          </p:stCondLst>
                                        </p:cTn>
                                        <p:tgtEl>
                                          <p:spTgt spid="91"/>
                                        </p:tgtEl>
                                        <p:attrNameLst>
                                          <p:attrName>style.visibility</p:attrName>
                                        </p:attrNameLst>
                                      </p:cBhvr>
                                      <p:to>
                                        <p:strVal val="visible"/>
                                      </p:to>
                                    </p:set>
                                  </p:childTnLst>
                                </p:cTn>
                              </p:par>
                              <p:par>
                                <p:cTn id="33" presetID="0" presetClass="path" presetSubtype="0" accel="50000" decel="50000" fill="hold" grpId="1" nodeType="withEffect">
                                  <p:stCondLst>
                                    <p:cond delay="0"/>
                                  </p:stCondLst>
                                  <p:childTnLst>
                                    <p:animMotion origin="layout" path="M -5.55556E-7 -4.81481E-6 L -5.55556E-7 0.00024 C 0.00313 0.0007 0.01059 0.00186 0.01354 0.00209 L 0.06979 0.00301 L 0.13802 0.00394 L 0.36424 0.00301 C 0.3651 0.00301 0.36597 0.00278 0.36684 0.00209 C 0.37379 -0.00393 0.36458 0.00116 0.37083 -0.00185 C 0.37778 -0.00856 0.36719 0.00163 0.37535 -0.00578 C 0.37934 -0.00902 0.37899 -0.00925 0.38212 -0.01273 C 0.38264 -0.01319 0.38351 -0.01365 0.38403 -0.01435 C 0.38455 -0.0155 0.3849 -0.01666 0.38542 -0.01736 C 0.38629 -0.01828 0.38715 -0.01851 0.38802 -0.01944 C 0.38941 -0.0206 0.39063 -0.02175 0.39201 -0.02314 C 0.39271 -0.02384 0.3934 -0.0243 0.3941 -0.02523 C 0.39514 -0.02638 0.39618 -0.02777 0.39722 -0.02916 C 0.39809 -0.03009 0.39844 -0.03101 0.39931 -0.03194 C 0.39983 -0.03263 0.4007 -0.0331 0.40122 -0.03379 C 0.40226 -0.03472 0.40313 -0.03564 0.40399 -0.0368 C 0.40469 -0.03773 0.40521 -0.03888 0.4059 -0.03958 C 0.4066 -0.04027 0.40729 -0.04074 0.40799 -0.04166 C 0.40938 -0.04375 0.41129 -0.04583 0.4125 -0.04837 C 0.41406 -0.05162 0.41632 -0.05671 0.41771 -0.05902 C 0.41945 -0.06157 0.42014 -0.06203 0.42118 -0.06481 C 0.42205 -0.06736 0.42274 -0.07037 0.42379 -0.07268 C 0.42431 -0.07361 0.42465 -0.07453 0.42517 -0.07546 C 0.42552 -0.07638 0.42552 -0.07754 0.4257 -0.07847 C 0.42604 -0.07962 0.42674 -0.08055 0.42708 -0.08148 C 0.43038 -0.09004 0.42656 -0.08125 0.42986 -0.08819 C 0.43212 -0.09884 0.4283 -0.08263 0.43177 -0.09398 C 0.43229 -0.09583 0.43229 -0.09814 0.43299 -0.09976 C 0.43351 -0.10069 0.43403 -0.10162 0.43438 -0.10277 C 0.43507 -0.10462 0.43542 -0.10671 0.43559 -0.10833 C 0.43594 -0.11018 0.43594 -0.1118 0.43646 -0.11342 C 0.43663 -0.11458 0.43733 -0.1155 0.43767 -0.1162 C 0.43924 -0.12546 0.43715 -0.11412 0.43958 -0.125 C 0.44045 -0.128 0.44045 -0.13078 0.44097 -0.13356 C 0.44115 -0.13472 0.44149 -0.13564 0.44167 -0.13657 C 0.44201 -0.13958 0.44201 -0.14236 0.44219 -0.14537 C 0.44254 -0.14907 0.44271 -0.15254 0.44306 -0.15601 C 0.44306 -0.15717 0.4434 -0.1581 0.44358 -0.15879 C 0.4441 -0.16157 0.44445 -0.16412 0.44497 -0.16689 C 0.44549 -0.16898 0.44601 -0.17106 0.44618 -0.17361 C 0.4467 -0.17638 0.44653 -0.18009 0.44757 -0.18333 C 0.44792 -0.18425 0.44861 -0.18495 0.44879 -0.18611 C 0.44931 -0.18796 0.44948 -0.19027 0.45017 -0.19189 C 0.45122 -0.19375 0.45243 -0.19537 0.45295 -0.19768 C 0.45313 -0.19861 0.45313 -0.19976 0.45365 -0.20069 C 0.45469 -0.20347 0.4559 -0.20509 0.45747 -0.2074 C 0.45938 -0.21527 0.45677 -0.20601 0.46024 -0.21111 C 0.46545 -0.21898 0.46024 -0.21597 0.46493 -0.21805 C 0.46545 -0.21875 0.46615 -0.21944 0.46684 -0.2199 C 0.46806 -0.22083 0.47066 -0.22199 0.47066 -0.22175 C 0.47639 -0.22731 0.46927 -0.22083 0.47465 -0.225 C 0.47552 -0.22546 0.47604 -0.22638 0.47674 -0.22685 C 0.47726 -0.22731 0.4776 -0.22731 0.47813 -0.22731 L 0.48021 -0.22731 L 0.48021 -0.22708 " pathEditMode="relative" rAng="0" ptsTypes="AAAAAAAAAAAAAAAAAAAAAAAAAAAAAAAAAAAAAAAAAAAAAAAAAAAAAAAAAA">
                                      <p:cBhvr>
                                        <p:cTn id="34" dur="2000" fill="hold"/>
                                        <p:tgtEl>
                                          <p:spTgt spid="91"/>
                                        </p:tgtEl>
                                        <p:attrNameLst>
                                          <p:attrName>ppt_x</p:attrName>
                                          <p:attrName>ppt_y</p:attrName>
                                        </p:attrNameLst>
                                      </p:cBhvr>
                                      <p:rCtr x="24010" y="-11181"/>
                                    </p:animMotion>
                                  </p:childTnLst>
                                </p:cTn>
                              </p:par>
                              <p:par>
                                <p:cTn id="35" presetID="1" presetClass="entr" presetSubtype="0" fill="hold" grpId="0" nodeType="withEffect">
                                  <p:stCondLst>
                                    <p:cond delay="0"/>
                                  </p:stCondLst>
                                  <p:childTnLst>
                                    <p:set>
                                      <p:cBhvr>
                                        <p:cTn id="36" dur="1" fill="hold">
                                          <p:stCondLst>
                                            <p:cond delay="0"/>
                                          </p:stCondLst>
                                        </p:cTn>
                                        <p:tgtEl>
                                          <p:spTgt spid="92"/>
                                        </p:tgtEl>
                                        <p:attrNameLst>
                                          <p:attrName>style.visibility</p:attrName>
                                        </p:attrNameLst>
                                      </p:cBhvr>
                                      <p:to>
                                        <p:strVal val="visible"/>
                                      </p:to>
                                    </p:set>
                                  </p:childTnLst>
                                </p:cTn>
                              </p:par>
                              <p:par>
                                <p:cTn id="37" presetID="0" presetClass="path" presetSubtype="0" accel="50000" decel="50000" fill="hold" grpId="1" nodeType="withEffect">
                                  <p:stCondLst>
                                    <p:cond delay="0"/>
                                  </p:stCondLst>
                                  <p:childTnLst>
                                    <p:animMotion origin="layout" path="M -5.55556E-7 -2.96296E-6 L -5.55556E-7 0.00023 C 0.00313 0.0007 0.01059 0.00185 0.01354 0.00209 L 0.06979 0.00301 L 0.13802 0.00394 L 0.36424 0.00301 C 0.3651 0.00301 0.36597 0.00278 0.36684 0.00209 C 0.37379 -0.00393 0.36458 0.00116 0.37083 -0.00185 C 0.37778 -0.00856 0.36719 0.00162 0.37535 -0.00578 C 0.37934 -0.00902 0.37899 -0.00926 0.38212 -0.01273 C 0.38264 -0.01319 0.38351 -0.01365 0.38403 -0.01435 C 0.38455 -0.01551 0.3849 -0.01666 0.38542 -0.01736 C 0.38629 -0.01828 0.38715 -0.01852 0.38802 -0.01944 C 0.38941 -0.0206 0.39063 -0.02176 0.39201 -0.02315 C 0.39271 -0.02384 0.3934 -0.0243 0.3941 -0.02523 C 0.39514 -0.02639 0.39618 -0.02777 0.39722 -0.02916 C 0.39809 -0.03009 0.39844 -0.03102 0.39931 -0.03194 C 0.39983 -0.03264 0.4007 -0.0331 0.40122 -0.03379 C 0.40226 -0.03472 0.40313 -0.03565 0.40399 -0.0368 C 0.40469 -0.03773 0.40521 -0.03889 0.4059 -0.03958 C 0.4066 -0.04027 0.40729 -0.04074 0.40799 -0.04166 C 0.40938 -0.04375 0.41129 -0.04583 0.4125 -0.04838 C 0.41406 -0.05162 0.41632 -0.05671 0.41771 -0.05902 C 0.41945 -0.06157 0.42014 -0.06203 0.42118 -0.06481 C 0.42205 -0.06736 0.42274 -0.07037 0.42379 -0.07268 C 0.42431 -0.07361 0.42465 -0.07453 0.42517 -0.07546 C 0.42552 -0.07639 0.42552 -0.07754 0.4257 -0.07847 C 0.42604 -0.07963 0.42674 -0.08055 0.42708 -0.08148 C 0.43038 -0.09004 0.42656 -0.08125 0.42986 -0.08819 C 0.43212 -0.09884 0.4283 -0.08264 0.43177 -0.09398 C 0.43229 -0.09583 0.43229 -0.09815 0.43299 -0.09977 C 0.43351 -0.10069 0.43403 -0.10162 0.43438 -0.10277 C 0.43507 -0.10463 0.43542 -0.10671 0.43559 -0.10833 C 0.43594 -0.11018 0.43594 -0.1118 0.43646 -0.11342 C 0.43663 -0.11458 0.43733 -0.11551 0.43767 -0.1162 C 0.43924 -0.12546 0.43715 -0.11412 0.43958 -0.125 C 0.44045 -0.12801 0.44045 -0.13078 0.44097 -0.13356 C 0.44115 -0.13472 0.44149 -0.13565 0.44167 -0.13657 C 0.44201 -0.13958 0.44201 -0.14236 0.44219 -0.14537 C 0.44254 -0.14907 0.44271 -0.15254 0.44306 -0.15602 C 0.44306 -0.15717 0.4434 -0.1581 0.44358 -0.15879 C 0.4441 -0.16157 0.44445 -0.16412 0.44497 -0.1669 C 0.44549 -0.16898 0.44601 -0.17106 0.44618 -0.17361 C 0.4467 -0.17639 0.44653 -0.18009 0.44757 -0.18333 C 0.44792 -0.18426 0.44861 -0.18495 0.44879 -0.18611 C 0.44931 -0.18796 0.44948 -0.19027 0.45017 -0.1919 C 0.45122 -0.19375 0.45243 -0.19537 0.45295 -0.19768 C 0.45313 -0.19861 0.45313 -0.19977 0.45365 -0.20069 C 0.45469 -0.20347 0.4559 -0.20509 0.45747 -0.2074 C 0.45938 -0.21527 0.45677 -0.20602 0.46024 -0.21111 C 0.46545 -0.21898 0.46024 -0.21597 0.46493 -0.21805 C 0.46545 -0.21875 0.46615 -0.21944 0.46684 -0.2199 C 0.46806 -0.22083 0.47066 -0.22199 0.47066 -0.22176 C 0.47639 -0.22731 0.46927 -0.22083 0.47465 -0.225 C 0.47552 -0.22546 0.47604 -0.22639 0.47674 -0.22685 C 0.47726 -0.22731 0.4776 -0.22731 0.47813 -0.22731 L 0.48021 -0.22731 L 0.48021 -0.22708 " pathEditMode="relative" rAng="0" ptsTypes="AAAAAAAAAAAAAAAAAAAAAAAAAAAAAAAAAAAAAAAAAAAAAAAAAAAAAAAAAA">
                                      <p:cBhvr>
                                        <p:cTn id="38" dur="2000" fill="hold"/>
                                        <p:tgtEl>
                                          <p:spTgt spid="92"/>
                                        </p:tgtEl>
                                        <p:attrNameLst>
                                          <p:attrName>ppt_x</p:attrName>
                                          <p:attrName>ppt_y</p:attrName>
                                        </p:attrNameLst>
                                      </p:cBhvr>
                                      <p:rCtr x="24010" y="-11181"/>
                                    </p:animMotion>
                                  </p:childTnLst>
                                </p:cTn>
                              </p:par>
                              <p:par>
                                <p:cTn id="39" presetID="1" presetClass="entr" presetSubtype="0" fill="hold" grpId="0" nodeType="withEffect">
                                  <p:stCondLst>
                                    <p:cond delay="0"/>
                                  </p:stCondLst>
                                  <p:childTnLst>
                                    <p:set>
                                      <p:cBhvr>
                                        <p:cTn id="40" dur="1" fill="hold">
                                          <p:stCondLst>
                                            <p:cond delay="0"/>
                                          </p:stCondLst>
                                        </p:cTn>
                                        <p:tgtEl>
                                          <p:spTgt spid="93"/>
                                        </p:tgtEl>
                                        <p:attrNameLst>
                                          <p:attrName>style.visibility</p:attrName>
                                        </p:attrNameLst>
                                      </p:cBhvr>
                                      <p:to>
                                        <p:strVal val="visible"/>
                                      </p:to>
                                    </p:set>
                                  </p:childTnLst>
                                </p:cTn>
                              </p:par>
                              <p:par>
                                <p:cTn id="41" presetID="0" presetClass="path" presetSubtype="0" accel="50000" decel="50000" fill="hold" grpId="1" nodeType="withEffect">
                                  <p:stCondLst>
                                    <p:cond delay="0"/>
                                  </p:stCondLst>
                                  <p:childTnLst>
                                    <p:animMotion origin="layout" path="M -3.33333E-6 -0.00301 L -3.33333E-6 -0.00278 C 0.00313 -0.00231 0.01059 -0.00116 0.01355 -0.00092 L 0.0698 -1.11111E-6 L 0.13802 0.00093 L 0.36424 -1.11111E-6 C 0.36511 -1.11111E-6 0.36598 -0.00023 0.36684 -0.00092 C 0.37379 -0.00694 0.36459 -0.00185 0.37084 -0.00486 C 0.37778 -0.01157 0.36719 -0.00139 0.37535 -0.0088 C 0.37934 -0.01204 0.379 -0.01227 0.38212 -0.01574 C 0.38264 -0.0162 0.38351 -0.01667 0.38403 -0.01736 C 0.38455 -0.01852 0.3849 -0.01967 0.38542 -0.02037 C 0.38629 -0.0213 0.38716 -0.02153 0.38802 -0.02245 C 0.38941 -0.02361 0.39063 -0.02477 0.39202 -0.02616 C 0.39271 -0.02685 0.39341 -0.02731 0.3941 -0.02824 C 0.39514 -0.0294 0.39618 -0.03079 0.39723 -0.03217 C 0.39809 -0.0331 0.39844 -0.03403 0.39931 -0.03495 C 0.39983 -0.03565 0.4007 -0.03611 0.40122 -0.0368 C 0.40226 -0.03773 0.40313 -0.03866 0.404 -0.03981 C 0.40469 -0.04074 0.40521 -0.0419 0.40591 -0.04259 C 0.4066 -0.04329 0.4073 -0.04375 0.40799 -0.04467 C 0.40938 -0.04676 0.41129 -0.04884 0.4125 -0.05139 C 0.41407 -0.05463 0.41632 -0.05972 0.41771 -0.06204 C 0.41945 -0.06458 0.42014 -0.06505 0.42118 -0.06782 C 0.42205 -0.07037 0.42275 -0.07338 0.42379 -0.07569 C 0.42431 -0.07662 0.42466 -0.07755 0.42518 -0.07847 C 0.42552 -0.0794 0.42552 -0.08055 0.4257 -0.08148 C 0.42605 -0.08264 0.42674 -0.08356 0.42709 -0.08449 C 0.43039 -0.09305 0.42657 -0.08426 0.42986 -0.0912 C 0.43212 -0.10185 0.4283 -0.08565 0.43177 -0.09699 C 0.4323 -0.09884 0.4323 -0.10116 0.43299 -0.10278 C 0.43351 -0.1037 0.43403 -0.10463 0.43438 -0.10579 C 0.43507 -0.10764 0.43542 -0.10972 0.43559 -0.11134 C 0.43594 -0.11319 0.43594 -0.11481 0.43646 -0.11643 C 0.43664 -0.11759 0.43733 -0.11852 0.43768 -0.11921 C 0.43924 -0.12847 0.43716 -0.11713 0.43959 -0.12801 C 0.44045 -0.13102 0.44045 -0.1338 0.44098 -0.13657 C 0.44115 -0.13773 0.4415 -0.13866 0.44167 -0.13958 C 0.44202 -0.14259 0.44202 -0.14537 0.44219 -0.14838 C 0.44254 -0.15208 0.44271 -0.15555 0.44306 -0.15903 C 0.44306 -0.16018 0.44341 -0.16111 0.44358 -0.1618 C 0.4441 -0.16458 0.44445 -0.16713 0.44497 -0.16991 C 0.44549 -0.17199 0.44601 -0.17407 0.44618 -0.17662 C 0.4467 -0.1794 0.44653 -0.1831 0.44757 -0.18634 C 0.44792 -0.18727 0.44861 -0.18796 0.44879 -0.18912 C 0.44931 -0.19097 0.44948 -0.19329 0.45018 -0.19491 C 0.45122 -0.19676 0.45243 -0.19838 0.45295 -0.20069 C 0.45313 -0.20162 0.45313 -0.20278 0.45365 -0.2037 C 0.45469 -0.20648 0.45591 -0.2081 0.45747 -0.21042 C 0.45938 -0.21829 0.45677 -0.20903 0.46025 -0.21412 C 0.46545 -0.22199 0.46025 -0.21898 0.46493 -0.22106 C 0.46545 -0.22176 0.46615 -0.22245 0.46684 -0.22292 C 0.46806 -0.22384 0.47066 -0.225 0.47066 -0.22477 C 0.47639 -0.23032 0.46927 -0.22384 0.47466 -0.22801 C 0.47552 -0.22847 0.47605 -0.2294 0.47674 -0.22986 C 0.47726 -0.23032 0.47761 -0.23032 0.47813 -0.23032 L 0.48021 -0.23032 L 0.48021 -0.23009 " pathEditMode="relative" rAng="0" ptsTypes="AAAAAAAAAAAAAAAAAAAAAAAAAAAAAAAAAAAAAAAAAAAAAAAAAAAAAAAAAA">
                                      <p:cBhvr>
                                        <p:cTn id="42" dur="2000" fill="hold"/>
                                        <p:tgtEl>
                                          <p:spTgt spid="93"/>
                                        </p:tgtEl>
                                        <p:attrNameLst>
                                          <p:attrName>ppt_x</p:attrName>
                                          <p:attrName>ppt_y</p:attrName>
                                        </p:attrNameLst>
                                      </p:cBhvr>
                                      <p:rCtr x="24010" y="-11181"/>
                                    </p:animMotion>
                                  </p:childTnLst>
                                </p:cTn>
                              </p:par>
                              <p:par>
                                <p:cTn id="43" presetID="1" presetClass="entr" presetSubtype="0" fill="hold" grpId="0" nodeType="withEffect">
                                  <p:stCondLst>
                                    <p:cond delay="0"/>
                                  </p:stCondLst>
                                  <p:childTnLst>
                                    <p:set>
                                      <p:cBhvr>
                                        <p:cTn id="44" dur="1" fill="hold">
                                          <p:stCondLst>
                                            <p:cond delay="0"/>
                                          </p:stCondLst>
                                        </p:cTn>
                                        <p:tgtEl>
                                          <p:spTgt spid="94"/>
                                        </p:tgtEl>
                                        <p:attrNameLst>
                                          <p:attrName>style.visibility</p:attrName>
                                        </p:attrNameLst>
                                      </p:cBhvr>
                                      <p:to>
                                        <p:strVal val="visible"/>
                                      </p:to>
                                    </p:set>
                                  </p:childTnLst>
                                </p:cTn>
                              </p:par>
                              <p:par>
                                <p:cTn id="45" presetID="0" presetClass="path" presetSubtype="0" accel="50000" decel="50000" fill="hold" grpId="1" nodeType="withEffect">
                                  <p:stCondLst>
                                    <p:cond delay="0"/>
                                  </p:stCondLst>
                                  <p:childTnLst>
                                    <p:animMotion origin="layout" path="M -2.77778E-6 1.48148E-6 L -2.77778E-6 0.00023 C 0.00313 0.00069 0.01059 0.00185 0.01354 0.00208 L 0.06979 0.00301 L 0.13802 0.00393 L 0.36424 0.00301 C 0.36511 0.00301 0.36598 0.00278 0.36684 0.00208 C 0.37379 -0.00394 0.36459 0.00116 0.37084 -0.00185 C 0.37778 -0.00857 0.36719 0.00162 0.37535 -0.00579 C 0.37934 -0.00903 0.379 -0.00926 0.38212 -0.01273 C 0.38264 -0.0132 0.38351 -0.01366 0.38403 -0.01435 C 0.38455 -0.01551 0.3849 -0.01667 0.38542 -0.01736 C 0.38629 -0.01829 0.38716 -0.01852 0.38802 -0.01945 C 0.38941 -0.0206 0.39063 -0.02176 0.39202 -0.02315 C 0.39271 -0.02384 0.39341 -0.02431 0.3941 -0.02523 C 0.39514 -0.02639 0.39618 -0.02778 0.39723 -0.02917 C 0.39809 -0.03009 0.39844 -0.03102 0.39931 -0.03195 C 0.39983 -0.03264 0.4007 -0.0331 0.40122 -0.0338 C 0.40226 -0.03472 0.40313 -0.03565 0.404 -0.03681 C 0.40469 -0.03773 0.40521 -0.03889 0.40591 -0.03958 C 0.4066 -0.04028 0.40729 -0.04074 0.40799 -0.04167 C 0.40938 -0.04375 0.41129 -0.04583 0.4125 -0.04838 C 0.41407 -0.05162 0.41632 -0.05671 0.41771 -0.05903 C 0.41945 -0.06158 0.42014 -0.06204 0.42118 -0.06482 C 0.42205 -0.06736 0.42275 -0.07037 0.42379 -0.07269 C 0.42431 -0.07361 0.42466 -0.07454 0.42518 -0.07546 C 0.42552 -0.07639 0.42552 -0.07755 0.4257 -0.07847 C 0.42604 -0.07963 0.42674 -0.08056 0.42709 -0.08148 C 0.43038 -0.09005 0.42657 -0.08125 0.42986 -0.0882 C 0.43212 -0.09884 0.4283 -0.08264 0.43177 -0.09398 C 0.43229 -0.09583 0.43229 -0.09815 0.43299 -0.09977 C 0.43351 -0.1007 0.43403 -0.10162 0.43438 -0.10278 C 0.43507 -0.10463 0.43542 -0.10671 0.43559 -0.10833 C 0.43594 -0.11019 0.43594 -0.11181 0.43646 -0.11343 C 0.43663 -0.11458 0.43733 -0.11551 0.43768 -0.11621 C 0.43924 -0.12546 0.43716 -0.11412 0.43959 -0.125 C 0.44045 -0.12801 0.44045 -0.13079 0.44098 -0.13357 C 0.44115 -0.13472 0.4415 -0.13565 0.44167 -0.13658 C 0.44202 -0.13958 0.44202 -0.14236 0.44219 -0.14537 C 0.44254 -0.14908 0.44271 -0.15255 0.44306 -0.15602 C 0.44306 -0.15718 0.44341 -0.1581 0.44358 -0.1588 C 0.4441 -0.16158 0.44445 -0.16412 0.44497 -0.1669 C 0.44549 -0.16898 0.44601 -0.17107 0.44618 -0.17361 C 0.4467 -0.17639 0.44653 -0.18009 0.44757 -0.18333 C 0.44792 -0.18426 0.44861 -0.18496 0.44879 -0.18611 C 0.44931 -0.18796 0.44948 -0.19028 0.45018 -0.1919 C 0.45122 -0.19375 0.45243 -0.19537 0.45295 -0.19769 C 0.45313 -0.19861 0.45313 -0.19977 0.45365 -0.2007 C 0.45469 -0.20347 0.45591 -0.20509 0.45747 -0.20741 C 0.45938 -0.21528 0.45677 -0.20602 0.46025 -0.21111 C 0.46545 -0.21898 0.46025 -0.21597 0.46493 -0.21806 C 0.46545 -0.21875 0.46615 -0.21945 0.46684 -0.21991 C 0.46806 -0.22083 0.47066 -0.22199 0.47066 -0.22176 C 0.47639 -0.22732 0.46927 -0.22083 0.47466 -0.225 C 0.47552 -0.22546 0.47604 -0.22639 0.47674 -0.22685 C 0.47726 -0.22732 0.47761 -0.22732 0.47813 -0.22732 L 0.48021 -0.22732 L 0.48021 -0.22708 " pathEditMode="relative" rAng="0" ptsTypes="AAAAAAAAAAAAAAAAAAAAAAAAAAAAAAAAAAAAAAAAAAAAAAAAAAAAAAAAAA">
                                      <p:cBhvr>
                                        <p:cTn id="46" dur="2000" fill="hold"/>
                                        <p:tgtEl>
                                          <p:spTgt spid="94"/>
                                        </p:tgtEl>
                                        <p:attrNameLst>
                                          <p:attrName>ppt_x</p:attrName>
                                          <p:attrName>ppt_y</p:attrName>
                                        </p:attrNameLst>
                                      </p:cBhvr>
                                      <p:rCtr x="24010" y="-11181"/>
                                    </p:animMotion>
                                  </p:childTnLst>
                                </p:cTn>
                              </p:par>
                              <p:par>
                                <p:cTn id="47" presetID="1" presetClass="entr" presetSubtype="0" fill="hold" grpId="0" nodeType="withEffect">
                                  <p:stCondLst>
                                    <p:cond delay="0"/>
                                  </p:stCondLst>
                                  <p:childTnLst>
                                    <p:set>
                                      <p:cBhvr>
                                        <p:cTn id="48" dur="1" fill="hold">
                                          <p:stCondLst>
                                            <p:cond delay="0"/>
                                          </p:stCondLst>
                                        </p:cTn>
                                        <p:tgtEl>
                                          <p:spTgt spid="95"/>
                                        </p:tgtEl>
                                        <p:attrNameLst>
                                          <p:attrName>style.visibility</p:attrName>
                                        </p:attrNameLst>
                                      </p:cBhvr>
                                      <p:to>
                                        <p:strVal val="visible"/>
                                      </p:to>
                                    </p:set>
                                  </p:childTnLst>
                                </p:cTn>
                              </p:par>
                              <p:par>
                                <p:cTn id="49" presetID="0" presetClass="path" presetSubtype="0" accel="50000" decel="50000" fill="hold" grpId="1" nodeType="withEffect">
                                  <p:stCondLst>
                                    <p:cond delay="0"/>
                                  </p:stCondLst>
                                  <p:childTnLst>
                                    <p:animMotion origin="layout" path="M 2.77778E-6 -2.22222E-6 L 2.77778E-6 0.00023 C 0.00312 0.0007 0.01059 0.00185 0.01354 0.00209 L 0.06979 0.00301 L 0.13802 0.00394 L 0.36423 0.00301 C 0.3651 0.00301 0.36597 0.00278 0.36684 0.00209 C 0.37378 -0.00393 0.36458 0.00116 0.37083 -0.00185 C 0.37778 -0.00856 0.36718 0.00162 0.37534 -0.00578 C 0.37934 -0.00903 0.37899 -0.00926 0.38212 -0.01273 C 0.38264 -0.01319 0.3835 -0.01366 0.38403 -0.01435 C 0.38455 -0.01551 0.38489 -0.01666 0.38541 -0.01736 C 0.38628 -0.01828 0.38715 -0.01852 0.38802 -0.01944 C 0.38941 -0.0206 0.39062 -0.02176 0.39201 -0.02315 C 0.39271 -0.02384 0.3934 -0.0243 0.39409 -0.02523 C 0.39514 -0.02639 0.39618 -0.02778 0.39722 -0.02916 C 0.39809 -0.03009 0.39843 -0.03102 0.3993 -0.03194 C 0.39982 -0.03264 0.40069 -0.0331 0.40121 -0.03379 C 0.40225 -0.03472 0.40312 -0.03565 0.40399 -0.0368 C 0.40468 -0.03773 0.40521 -0.03889 0.4059 -0.03958 C 0.40659 -0.04028 0.40729 -0.04074 0.40798 -0.04166 C 0.40937 -0.04375 0.41128 -0.04583 0.4125 -0.04838 C 0.41406 -0.05162 0.41632 -0.05671 0.41771 -0.05903 C 0.41944 -0.06157 0.42014 -0.06203 0.42118 -0.06481 C 0.42205 -0.06736 0.42274 -0.07037 0.42378 -0.07268 C 0.4243 -0.07361 0.42465 -0.07453 0.42517 -0.07546 C 0.42552 -0.07639 0.42552 -0.07754 0.42569 -0.07847 C 0.42604 -0.07963 0.42673 -0.08055 0.42708 -0.08148 C 0.43038 -0.09004 0.42656 -0.08125 0.42986 -0.08819 C 0.43212 -0.09884 0.4283 -0.08264 0.43177 -0.09398 C 0.43229 -0.09583 0.43229 -0.09815 0.43298 -0.09977 C 0.4335 -0.10069 0.43403 -0.10162 0.43437 -0.10278 C 0.43507 -0.10463 0.43541 -0.10671 0.43559 -0.10833 C 0.43593 -0.11018 0.43593 -0.1118 0.43646 -0.11342 C 0.43663 -0.11458 0.43732 -0.11551 0.43767 -0.1162 C 0.43923 -0.12546 0.43715 -0.11412 0.43958 -0.125 C 0.44045 -0.12801 0.44045 -0.13078 0.44097 -0.13356 C 0.44114 -0.13472 0.44149 -0.13565 0.44166 -0.13657 C 0.44201 -0.13958 0.44201 -0.14236 0.44218 -0.14537 C 0.44253 -0.14907 0.44271 -0.15254 0.44305 -0.15602 C 0.44305 -0.15717 0.4434 -0.1581 0.44357 -0.15879 C 0.44409 -0.16157 0.44444 -0.16412 0.44496 -0.1669 C 0.44548 -0.16898 0.446 -0.17106 0.44618 -0.17361 C 0.4467 -0.17639 0.44653 -0.18009 0.44757 -0.18333 C 0.44791 -0.18426 0.44861 -0.18495 0.44878 -0.18611 C 0.4493 -0.18796 0.44948 -0.19028 0.45017 -0.1919 C 0.45121 -0.19375 0.45243 -0.19537 0.45295 -0.19768 C 0.45312 -0.19861 0.45312 -0.19977 0.45364 -0.20069 C 0.45468 -0.20347 0.4559 -0.20509 0.45746 -0.20741 C 0.45937 -0.21528 0.45677 -0.20602 0.46024 -0.21111 C 0.46545 -0.21898 0.46024 -0.21597 0.46493 -0.21805 C 0.46545 -0.21875 0.46614 -0.21944 0.46684 -0.21991 C 0.46805 -0.22083 0.47066 -0.22199 0.47066 -0.22176 C 0.47639 -0.22731 0.46927 -0.22083 0.47465 -0.225 C 0.47552 -0.22546 0.47604 -0.22639 0.47673 -0.22685 C 0.47725 -0.22731 0.4776 -0.22731 0.47812 -0.22731 L 0.48021 -0.22731 L 0.48021 -0.22708 " pathEditMode="relative" rAng="0" ptsTypes="AAAAAAAAAAAAAAAAAAAAAAAAAAAAAAAAAAAAAAAAAAAAAAAAAAAAAAAAAA">
                                      <p:cBhvr>
                                        <p:cTn id="50" dur="2000" fill="hold"/>
                                        <p:tgtEl>
                                          <p:spTgt spid="95"/>
                                        </p:tgtEl>
                                        <p:attrNameLst>
                                          <p:attrName>ppt_x</p:attrName>
                                          <p:attrName>ppt_y</p:attrName>
                                        </p:attrNameLst>
                                      </p:cBhvr>
                                      <p:rCtr x="24010" y="-11181"/>
                                    </p:animMotion>
                                  </p:childTnLst>
                                </p:cTn>
                              </p:par>
                              <p:par>
                                <p:cTn id="51" presetID="1" presetClass="entr" presetSubtype="0" fill="hold" grpId="0" nodeType="withEffect">
                                  <p:stCondLst>
                                    <p:cond delay="0"/>
                                  </p:stCondLst>
                                  <p:childTnLst>
                                    <p:set>
                                      <p:cBhvr>
                                        <p:cTn id="52" dur="1" fill="hold">
                                          <p:stCondLst>
                                            <p:cond delay="0"/>
                                          </p:stCondLst>
                                        </p:cTn>
                                        <p:tgtEl>
                                          <p:spTgt spid="96"/>
                                        </p:tgtEl>
                                        <p:attrNameLst>
                                          <p:attrName>style.visibility</p:attrName>
                                        </p:attrNameLst>
                                      </p:cBhvr>
                                      <p:to>
                                        <p:strVal val="visible"/>
                                      </p:to>
                                    </p:set>
                                  </p:childTnLst>
                                </p:cTn>
                              </p:par>
                              <p:par>
                                <p:cTn id="53" presetID="0" presetClass="path" presetSubtype="0" accel="50000" decel="50000" fill="hold" grpId="1" nodeType="withEffect">
                                  <p:stCondLst>
                                    <p:cond delay="0"/>
                                  </p:stCondLst>
                                  <p:childTnLst>
                                    <p:animMotion origin="layout" path="M 3.33333E-6 4.44444E-6 L 3.33333E-6 0.00023 C 0.00312 0.00069 0.01059 0.00185 0.01354 0.00208 L 0.06979 0.003 L 0.13802 0.00393 L 0.36423 0.003 C 0.3651 0.003 0.36597 0.00277 0.36684 0.00208 C 0.37378 -0.00394 0.36458 0.00115 0.37083 -0.00186 C 0.37777 -0.00857 0.36718 0.00162 0.37534 -0.00579 C 0.37934 -0.00903 0.37899 -0.00926 0.38211 -0.01274 C 0.38264 -0.0132 0.3835 -0.01366 0.38402 -0.01436 C 0.38455 -0.01551 0.38489 -0.01667 0.38541 -0.01737 C 0.38628 -0.01829 0.38715 -0.01852 0.38802 -0.01945 C 0.38941 -0.02061 0.39062 -0.02176 0.39201 -0.02315 C 0.39271 -0.02385 0.3934 -0.02431 0.39409 -0.02524 C 0.39514 -0.02639 0.39618 -0.02778 0.39722 -0.02917 C 0.39809 -0.0301 0.39843 -0.03102 0.3993 -0.03195 C 0.39982 -0.03264 0.40069 -0.03311 0.40121 -0.0338 C 0.40225 -0.03473 0.40312 -0.03565 0.40399 -0.03681 C 0.40468 -0.03774 0.40521 -0.03889 0.4059 -0.03959 C 0.40659 -0.04028 0.40729 -0.04075 0.40798 -0.04167 C 0.40937 -0.04375 0.41128 -0.04584 0.4125 -0.04838 C 0.41406 -0.05162 0.41632 -0.05672 0.41771 -0.05903 C 0.41944 -0.06158 0.42014 -0.06204 0.42118 -0.06482 C 0.42205 -0.06737 0.42274 -0.07037 0.42378 -0.07269 C 0.4243 -0.07362 0.42465 -0.07454 0.42517 -0.07547 C 0.42552 -0.07639 0.42552 -0.07755 0.42569 -0.07848 C 0.42604 -0.07963 0.42673 -0.08056 0.42708 -0.08149 C 0.43038 -0.09005 0.42656 -0.08125 0.42986 -0.0882 C 0.43211 -0.09885 0.4283 -0.08264 0.43177 -0.09399 C 0.43229 -0.09584 0.43229 -0.09815 0.43298 -0.09977 C 0.4335 -0.1007 0.43402 -0.10162 0.43437 -0.10278 C 0.43507 -0.10463 0.43541 -0.10672 0.43559 -0.10834 C 0.43593 -0.11019 0.43593 -0.11181 0.43646 -0.11343 C 0.43663 -0.11459 0.43732 -0.11551 0.43767 -0.11621 C 0.43923 -0.12547 0.43715 -0.11412 0.43958 -0.125 C 0.44045 -0.12801 0.44045 -0.13079 0.44097 -0.13357 C 0.44114 -0.13473 0.44149 -0.13565 0.44166 -0.13658 C 0.44201 -0.13959 0.44201 -0.14237 0.44218 -0.14537 C 0.44253 -0.14908 0.44271 -0.15255 0.44305 -0.15602 C 0.44305 -0.15718 0.4434 -0.15811 0.44357 -0.1588 C 0.44409 -0.16158 0.44444 -0.16412 0.44496 -0.1669 C 0.44548 -0.16899 0.446 -0.17107 0.44618 -0.17362 C 0.4467 -0.17639 0.44652 -0.1801 0.44757 -0.18334 C 0.44791 -0.18426 0.44861 -0.18496 0.44878 -0.18612 C 0.4493 -0.18797 0.44948 -0.19028 0.45017 -0.1919 C 0.45121 -0.19375 0.45243 -0.19537 0.45295 -0.19769 C 0.45312 -0.19862 0.45312 -0.19977 0.45364 -0.2007 C 0.45468 -0.20348 0.4559 -0.2051 0.45746 -0.20741 C 0.45937 -0.21528 0.45677 -0.20602 0.46024 -0.21112 C 0.46545 -0.21899 0.46024 -0.21598 0.46493 -0.21806 C 0.46545 -0.21875 0.46614 -0.21945 0.46684 -0.21991 C 0.46805 -0.22084 0.47066 -0.222 0.47066 -0.22176 C 0.47639 -0.22732 0.46927 -0.22084 0.47465 -0.225 C 0.47552 -0.22547 0.47604 -0.22639 0.47673 -0.22686 C 0.47725 -0.22732 0.4776 -0.22732 0.47812 -0.22732 L 0.48021 -0.22732 L 0.48021 -0.22709 " pathEditMode="relative" rAng="0" ptsTypes="AAAAAAAAAAAAAAAAAAAAAAAAAAAAAAAAAAAAAAAAAAAAAAAAAAAAAAAAAA">
                                      <p:cBhvr>
                                        <p:cTn id="54" dur="2000" fill="hold"/>
                                        <p:tgtEl>
                                          <p:spTgt spid="96"/>
                                        </p:tgtEl>
                                        <p:attrNameLst>
                                          <p:attrName>ppt_x</p:attrName>
                                          <p:attrName>ppt_y</p:attrName>
                                        </p:attrNameLst>
                                      </p:cBhvr>
                                      <p:rCtr x="24010" y="-11181"/>
                                    </p:animMotion>
                                  </p:childTnLst>
                                </p:cTn>
                              </p:par>
                              <p:par>
                                <p:cTn id="55" presetID="1" presetClass="entr" presetSubtype="0" fill="hold" grpId="0" nodeType="withEffect">
                                  <p:stCondLst>
                                    <p:cond delay="0"/>
                                  </p:stCondLst>
                                  <p:childTnLst>
                                    <p:set>
                                      <p:cBhvr>
                                        <p:cTn id="56" dur="1" fill="hold">
                                          <p:stCondLst>
                                            <p:cond delay="0"/>
                                          </p:stCondLst>
                                        </p:cTn>
                                        <p:tgtEl>
                                          <p:spTgt spid="97"/>
                                        </p:tgtEl>
                                        <p:attrNameLst>
                                          <p:attrName>style.visibility</p:attrName>
                                        </p:attrNameLst>
                                      </p:cBhvr>
                                      <p:to>
                                        <p:strVal val="visible"/>
                                      </p:to>
                                    </p:set>
                                  </p:childTnLst>
                                </p:cTn>
                              </p:par>
                              <p:par>
                                <p:cTn id="57" presetID="0" presetClass="path" presetSubtype="0" accel="50000" decel="50000" fill="hold" grpId="1" nodeType="withEffect">
                                  <p:stCondLst>
                                    <p:cond delay="0"/>
                                  </p:stCondLst>
                                  <p:childTnLst>
                                    <p:animMotion origin="layout" path="M -3.33333E-6 -7.40741E-7 L -3.33333E-6 0.00023 C 0.00313 0.0007 0.01059 0.00185 0.01355 0.00208 L 0.0698 0.00301 L 0.13802 0.00394 L 0.36424 0.00301 C 0.36511 0.00301 0.36598 0.00278 0.36684 0.00208 C 0.37379 -0.00393 0.36459 0.00116 0.37084 -0.00185 C 0.37778 -0.00856 0.36719 0.00162 0.37535 -0.00579 C 0.37934 -0.00903 0.379 -0.00926 0.38212 -0.01273 C 0.38264 -0.01319 0.38351 -0.01366 0.38403 -0.01435 C 0.38455 -0.01551 0.3849 -0.01667 0.38542 -0.01736 C 0.38629 -0.01829 0.38716 -0.01852 0.38802 -0.01944 C 0.38941 -0.0206 0.39063 -0.02176 0.39202 -0.02315 C 0.39271 -0.02384 0.39341 -0.0243 0.3941 -0.02523 C 0.39514 -0.02639 0.39618 -0.02778 0.39723 -0.02917 C 0.39809 -0.03009 0.39844 -0.03102 0.39931 -0.03194 C 0.39983 -0.03264 0.4007 -0.0331 0.40122 -0.0338 C 0.40226 -0.03472 0.40313 -0.03565 0.404 -0.0368 C 0.40469 -0.03773 0.40521 -0.03889 0.40591 -0.03958 C 0.4066 -0.04028 0.4073 -0.04074 0.40799 -0.04167 C 0.40938 -0.04375 0.41129 -0.04583 0.4125 -0.04838 C 0.41407 -0.05162 0.41632 -0.05671 0.41771 -0.05903 C 0.41945 -0.06157 0.42014 -0.06204 0.42118 -0.06481 C 0.42205 -0.06736 0.42275 -0.07037 0.42379 -0.07268 C 0.42431 -0.07361 0.42466 -0.07454 0.42518 -0.07546 C 0.42552 -0.07639 0.42552 -0.07755 0.4257 -0.07847 C 0.42605 -0.07963 0.42674 -0.08055 0.42709 -0.08148 C 0.43039 -0.09005 0.42657 -0.08125 0.42986 -0.08819 C 0.43212 -0.09884 0.4283 -0.08264 0.43177 -0.09398 C 0.4323 -0.09583 0.4323 -0.09815 0.43299 -0.09977 C 0.43351 -0.10069 0.43403 -0.10162 0.43438 -0.10278 C 0.43507 -0.10463 0.43542 -0.10671 0.43559 -0.10833 C 0.43594 -0.11018 0.43594 -0.1118 0.43646 -0.11343 C 0.43664 -0.11458 0.43733 -0.11551 0.43768 -0.1162 C 0.43924 -0.12546 0.43716 -0.11412 0.43959 -0.125 C 0.44045 -0.12801 0.44045 -0.13079 0.44098 -0.13356 C 0.44115 -0.13472 0.4415 -0.13565 0.44167 -0.13657 C 0.44202 -0.13958 0.44202 -0.14236 0.44219 -0.14537 C 0.44254 -0.14907 0.44271 -0.15255 0.44306 -0.15602 C 0.44306 -0.15718 0.44341 -0.1581 0.44358 -0.1588 C 0.4441 -0.16157 0.44445 -0.16412 0.44497 -0.1669 C 0.44549 -0.16898 0.44601 -0.17106 0.44618 -0.17361 C 0.4467 -0.17639 0.44653 -0.18009 0.44757 -0.18333 C 0.44792 -0.18426 0.44861 -0.18495 0.44879 -0.18611 C 0.44931 -0.18796 0.44948 -0.19028 0.45018 -0.1919 C 0.45122 -0.19375 0.45243 -0.19537 0.45295 -0.19768 C 0.45313 -0.19861 0.45313 -0.19977 0.45365 -0.20069 C 0.45469 -0.20347 0.45591 -0.20509 0.45747 -0.20741 C 0.45938 -0.21528 0.45677 -0.20602 0.46025 -0.21111 C 0.46545 -0.21898 0.46025 -0.21597 0.46493 -0.21805 C 0.46545 -0.21875 0.46615 -0.21944 0.46684 -0.21991 C 0.46806 -0.22083 0.47066 -0.22199 0.47066 -0.22176 C 0.47639 -0.22731 0.46927 -0.22083 0.47466 -0.225 C 0.47552 -0.22546 0.47605 -0.22639 0.47674 -0.22685 C 0.47726 -0.22731 0.47761 -0.22731 0.47813 -0.22731 L 0.48021 -0.22731 L 0.48021 -0.22708 " pathEditMode="relative" rAng="0" ptsTypes="AAAAAAAAAAAAAAAAAAAAAAAAAAAAAAAAAAAAAAAAAAAAAAAAAAAAAAAAAA">
                                      <p:cBhvr>
                                        <p:cTn id="58" dur="2000" fill="hold"/>
                                        <p:tgtEl>
                                          <p:spTgt spid="97"/>
                                        </p:tgtEl>
                                        <p:attrNameLst>
                                          <p:attrName>ppt_x</p:attrName>
                                          <p:attrName>ppt_y</p:attrName>
                                        </p:attrNameLst>
                                      </p:cBhvr>
                                      <p:rCtr x="24010" y="-11181"/>
                                    </p:animMotion>
                                  </p:childTnLst>
                                </p:cTn>
                              </p:par>
                              <p:par>
                                <p:cTn id="59" presetID="1" presetClass="entr" presetSubtype="0" fill="hold" grpId="0" nodeType="withEffect">
                                  <p:stCondLst>
                                    <p:cond delay="0"/>
                                  </p:stCondLst>
                                  <p:childTnLst>
                                    <p:set>
                                      <p:cBhvr>
                                        <p:cTn id="60" dur="1" fill="hold">
                                          <p:stCondLst>
                                            <p:cond delay="0"/>
                                          </p:stCondLst>
                                        </p:cTn>
                                        <p:tgtEl>
                                          <p:spTgt spid="98"/>
                                        </p:tgtEl>
                                        <p:attrNameLst>
                                          <p:attrName>style.visibility</p:attrName>
                                        </p:attrNameLst>
                                      </p:cBhvr>
                                      <p:to>
                                        <p:strVal val="visible"/>
                                      </p:to>
                                    </p:set>
                                  </p:childTnLst>
                                </p:cTn>
                              </p:par>
                              <p:par>
                                <p:cTn id="61" presetID="0" presetClass="path" presetSubtype="0" accel="50000" decel="50000" fill="hold" grpId="1" nodeType="withEffect">
                                  <p:stCondLst>
                                    <p:cond delay="0"/>
                                  </p:stCondLst>
                                  <p:childTnLst>
                                    <p:animMotion origin="layout" path="M -3.88889E-6 2.59259E-6 L -3.88889E-6 0.00023 C 0.00313 0.00069 0.01059 0.00185 0.01355 0.00208 L 0.0698 0.00301 L 0.13802 0.00393 L 0.36424 0.00301 C 0.36511 0.00301 0.36598 0.00278 0.36684 0.00208 C 0.37379 -0.00394 0.36459 0.00115 0.37084 -0.00185 C 0.37778 -0.00857 0.36719 0.00162 0.37535 -0.00579 C 0.37934 -0.00903 0.379 -0.00926 0.38212 -0.01273 C 0.38264 -0.0132 0.38351 -0.01366 0.38403 -0.01435 C 0.38455 -0.01551 0.3849 -0.01667 0.38542 -0.01736 C 0.38629 -0.01829 0.38716 -0.01852 0.38802 -0.01945 C 0.38941 -0.0206 0.39063 -0.02176 0.39202 -0.02315 C 0.39271 -0.02385 0.39341 -0.02431 0.3941 -0.02523 C 0.39514 -0.02639 0.39618 -0.02778 0.39723 -0.02917 C 0.39809 -0.0301 0.39844 -0.03102 0.39931 -0.03195 C 0.39983 -0.03264 0.4007 -0.0331 0.40122 -0.0338 C 0.40226 -0.03472 0.40313 -0.03565 0.404 -0.03681 C 0.40469 -0.03773 0.40521 -0.03889 0.40591 -0.03959 C 0.4066 -0.04028 0.4073 -0.04074 0.40799 -0.04167 C 0.40938 -0.04375 0.41129 -0.04584 0.4125 -0.04838 C 0.41407 -0.05162 0.41632 -0.05672 0.41771 -0.05903 C 0.41945 -0.06158 0.42014 -0.06204 0.42118 -0.06482 C 0.42205 -0.06736 0.42275 -0.07037 0.42379 -0.07269 C 0.42431 -0.07361 0.42466 -0.07454 0.42518 -0.07547 C 0.42552 -0.07639 0.42552 -0.07755 0.4257 -0.07847 C 0.42605 -0.07963 0.42674 -0.08056 0.42709 -0.08148 C 0.43039 -0.09005 0.42657 -0.08125 0.42987 -0.0882 C 0.43212 -0.09885 0.4283 -0.08264 0.43177 -0.09398 C 0.4323 -0.09584 0.4323 -0.09815 0.43299 -0.09977 C 0.43351 -0.1007 0.43403 -0.10162 0.43438 -0.10278 C 0.43507 -0.10463 0.43542 -0.10672 0.43559 -0.10834 C 0.43594 -0.11019 0.43594 -0.11181 0.43646 -0.11343 C 0.43664 -0.11459 0.43733 -0.11551 0.43768 -0.11621 C 0.43924 -0.12547 0.43716 -0.11412 0.43959 -0.125 C 0.44046 -0.12801 0.44046 -0.13079 0.44098 -0.13357 C 0.44115 -0.13472 0.4415 -0.13565 0.44167 -0.13658 C 0.44202 -0.13959 0.44202 -0.14236 0.44219 -0.14537 C 0.44254 -0.14908 0.44271 -0.15255 0.44306 -0.15602 C 0.44306 -0.15718 0.44341 -0.1581 0.44358 -0.1588 C 0.4441 -0.16158 0.44445 -0.16412 0.44497 -0.1669 C 0.44549 -0.16898 0.44601 -0.17107 0.44618 -0.17361 C 0.44671 -0.17639 0.44653 -0.1801 0.44757 -0.18334 C 0.44792 -0.18426 0.44862 -0.18496 0.44879 -0.18611 C 0.44931 -0.18797 0.44948 -0.19028 0.45018 -0.1919 C 0.45122 -0.19375 0.45243 -0.19537 0.45296 -0.19769 C 0.45313 -0.19861 0.45313 -0.19977 0.45365 -0.2007 C 0.45469 -0.20347 0.45591 -0.2051 0.45747 -0.20741 C 0.45938 -0.21528 0.45677 -0.20602 0.46025 -0.21111 C 0.46546 -0.21898 0.46025 -0.21597 0.46493 -0.21806 C 0.46546 -0.21875 0.46615 -0.21945 0.46684 -0.21991 C 0.46806 -0.22084 0.47066 -0.22199 0.47066 -0.22176 C 0.47639 -0.22732 0.46927 -0.22084 0.47466 -0.225 C 0.47552 -0.22547 0.47605 -0.22639 0.47674 -0.22685 C 0.47726 -0.22732 0.47761 -0.22732 0.47813 -0.22732 L 0.48021 -0.22732 L 0.48021 -0.22709 " pathEditMode="relative" rAng="0" ptsTypes="AAAAAAAAAAAAAAAAAAAAAAAAAAAAAAAAAAAAAAAAAAAAAAAAAAAAAAAAAA">
                                      <p:cBhvr>
                                        <p:cTn id="62" dur="2000" fill="hold"/>
                                        <p:tgtEl>
                                          <p:spTgt spid="98"/>
                                        </p:tgtEl>
                                        <p:attrNameLst>
                                          <p:attrName>ppt_x</p:attrName>
                                          <p:attrName>ppt_y</p:attrName>
                                        </p:attrNameLst>
                                      </p:cBhvr>
                                      <p:rCtr x="24010" y="-11181"/>
                                    </p:animMotion>
                                  </p:childTnLst>
                                </p:cTn>
                              </p:par>
                              <p:par>
                                <p:cTn id="63" presetID="1" presetClass="entr" presetSubtype="0" fill="hold" grpId="0" nodeType="withEffect">
                                  <p:stCondLst>
                                    <p:cond delay="0"/>
                                  </p:stCondLst>
                                  <p:childTnLst>
                                    <p:set>
                                      <p:cBhvr>
                                        <p:cTn id="64" dur="1" fill="hold">
                                          <p:stCondLst>
                                            <p:cond delay="0"/>
                                          </p:stCondLst>
                                        </p:cTn>
                                        <p:tgtEl>
                                          <p:spTgt spid="99"/>
                                        </p:tgtEl>
                                        <p:attrNameLst>
                                          <p:attrName>style.visibility</p:attrName>
                                        </p:attrNameLst>
                                      </p:cBhvr>
                                      <p:to>
                                        <p:strVal val="visible"/>
                                      </p:to>
                                    </p:set>
                                  </p:childTnLst>
                                </p:cTn>
                              </p:par>
                              <p:par>
                                <p:cTn id="65" presetID="0" presetClass="path" presetSubtype="0" accel="50000" decel="50000" fill="hold" grpId="1" nodeType="withEffect">
                                  <p:stCondLst>
                                    <p:cond delay="0"/>
                                  </p:stCondLst>
                                  <p:childTnLst>
                                    <p:animMotion origin="layout" path="M 5.55556E-7 2.96296E-6 L 5.55556E-7 0.00023 C 0.00312 0.00069 0.01059 0.00185 0.01354 0.00208 L 0.06979 0.00301 L 0.13802 0.00393 L 0.36424 0.00301 C 0.3651 0.00301 0.36597 0.00277 0.36684 0.00208 C 0.37378 -0.00394 0.36458 0.00115 0.37083 -0.00185 C 0.37778 -0.00857 0.36719 0.00162 0.37535 -0.00579 C 0.37934 -0.00903 0.37899 -0.00926 0.38212 -0.01273 C 0.38264 -0.0132 0.38351 -0.01366 0.38403 -0.01435 C 0.38455 -0.01551 0.3849 -0.01667 0.38542 -0.01736 C 0.38628 -0.01829 0.38715 -0.01852 0.38802 -0.01945 C 0.38941 -0.0206 0.39062 -0.02176 0.39201 -0.02315 C 0.39271 -0.02385 0.3934 -0.02431 0.3941 -0.02523 C 0.39514 -0.02639 0.39618 -0.02778 0.39722 -0.02917 C 0.39809 -0.0301 0.39844 -0.03102 0.39931 -0.03195 C 0.39983 -0.03264 0.40069 -0.0331 0.40121 -0.0338 C 0.40226 -0.03473 0.40312 -0.03565 0.40399 -0.03681 C 0.40469 -0.03773 0.40521 -0.03889 0.4059 -0.03959 C 0.4066 -0.04028 0.40729 -0.04074 0.40799 -0.04167 C 0.40937 -0.04375 0.41128 -0.04584 0.4125 -0.04838 C 0.41406 -0.05162 0.41632 -0.05672 0.41771 -0.05903 C 0.41944 -0.06158 0.42014 -0.06204 0.42118 -0.06482 C 0.42205 -0.06736 0.42274 -0.07037 0.42378 -0.07269 C 0.42431 -0.07361 0.42465 -0.07454 0.42517 -0.07547 C 0.42552 -0.07639 0.42552 -0.07755 0.42569 -0.07848 C 0.42604 -0.07963 0.42674 -0.08056 0.42708 -0.08148 C 0.43038 -0.09005 0.42656 -0.08125 0.42986 -0.0882 C 0.43212 -0.09885 0.4283 -0.08264 0.43177 -0.09398 C 0.43229 -0.09584 0.43229 -0.09815 0.43299 -0.09977 C 0.43351 -0.1007 0.43403 -0.10162 0.43437 -0.10278 C 0.43507 -0.10463 0.43542 -0.10672 0.43559 -0.10834 C 0.43594 -0.11019 0.43594 -0.11181 0.43646 -0.11343 C 0.43663 -0.11459 0.43733 -0.11551 0.43767 -0.11621 C 0.43924 -0.12547 0.43715 -0.11412 0.43958 -0.125 C 0.44045 -0.12801 0.44045 -0.13079 0.44097 -0.13357 C 0.44115 -0.13473 0.44149 -0.13565 0.44167 -0.13658 C 0.44201 -0.13959 0.44201 -0.14236 0.44219 -0.14537 C 0.44253 -0.14908 0.44271 -0.15255 0.44306 -0.15602 C 0.44306 -0.15718 0.4434 -0.1581 0.44358 -0.1588 C 0.4441 -0.16158 0.44444 -0.16412 0.44496 -0.1669 C 0.44549 -0.16898 0.44601 -0.17107 0.44618 -0.17361 C 0.4467 -0.17639 0.44653 -0.1801 0.44757 -0.18334 C 0.44792 -0.18426 0.44861 -0.18496 0.44878 -0.18611 C 0.44931 -0.18797 0.44948 -0.19028 0.45017 -0.1919 C 0.45121 -0.19375 0.45243 -0.19537 0.45295 -0.19769 C 0.45312 -0.19861 0.45312 -0.19977 0.45365 -0.2007 C 0.45469 -0.20348 0.4559 -0.2051 0.45746 -0.20741 C 0.45937 -0.21528 0.45677 -0.20602 0.46024 -0.21111 C 0.46545 -0.21898 0.46024 -0.21598 0.46493 -0.21806 C 0.46545 -0.21875 0.46615 -0.21945 0.46684 -0.21991 C 0.46806 -0.22084 0.47066 -0.22199 0.47066 -0.22176 C 0.47639 -0.22732 0.46927 -0.22084 0.47465 -0.225 C 0.47552 -0.22547 0.47604 -0.22639 0.47674 -0.22685 C 0.47726 -0.22732 0.4776 -0.22732 0.47812 -0.22732 L 0.48021 -0.22732 L 0.48021 -0.22709 " pathEditMode="relative" rAng="0" ptsTypes="AAAAAAAAAAAAAAAAAAAAAAAAAAAAAAAAAAAAAAAAAAAAAAAAAAAAAAAAAA">
                                      <p:cBhvr>
                                        <p:cTn id="66" dur="2000" fill="hold"/>
                                        <p:tgtEl>
                                          <p:spTgt spid="99"/>
                                        </p:tgtEl>
                                        <p:attrNameLst>
                                          <p:attrName>ppt_x</p:attrName>
                                          <p:attrName>ppt_y</p:attrName>
                                        </p:attrNameLst>
                                      </p:cBhvr>
                                      <p:rCtr x="24010" y="-11181"/>
                                    </p:animMotion>
                                  </p:childTnLst>
                                </p:cTn>
                              </p:par>
                            </p:childTnLst>
                          </p:cTn>
                        </p:par>
                        <p:par>
                          <p:cTn id="67" fill="hold">
                            <p:stCondLst>
                              <p:cond delay="2000"/>
                            </p:stCondLst>
                            <p:childTnLst>
                              <p:par>
                                <p:cTn id="68" presetID="1" presetClass="entr" presetSubtype="0" fill="hold" nodeType="afterEffect">
                                  <p:stCondLst>
                                    <p:cond delay="0"/>
                                  </p:stCondLst>
                                  <p:childTnLst>
                                    <p:set>
                                      <p:cBhvr>
                                        <p:cTn id="69"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62" grpId="0"/>
      <p:bldP spid="74" grpId="0" animBg="1"/>
      <p:bldP spid="74" grpId="1" animBg="1"/>
      <p:bldP spid="85" grpId="0" animBg="1"/>
      <p:bldP spid="85" grpId="1" animBg="1"/>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smtClean="0"/>
              <a:t>Public Health Standard</a:t>
            </a:r>
            <a:endParaRPr lang="en-US" sz="4000" dirty="0"/>
          </a:p>
        </p:txBody>
      </p:sp>
      <p:sp>
        <p:nvSpPr>
          <p:cNvPr id="3" name="Text Placeholder 2"/>
          <p:cNvSpPr>
            <a:spLocks noGrp="1"/>
          </p:cNvSpPr>
          <p:nvPr>
            <p:ph type="body" idx="1"/>
          </p:nvPr>
        </p:nvSpPr>
        <p:spPr>
          <a:xfrm>
            <a:off x="381000" y="1828800"/>
            <a:ext cx="5867400" cy="4437779"/>
          </a:xfrm>
        </p:spPr>
        <p:txBody>
          <a:bodyPr/>
          <a:lstStyle/>
          <a:p>
            <a:pPr marL="228600" indent="0" algn="ctr"/>
            <a:r>
              <a:rPr lang="en-US" sz="2800" b="1" dirty="0" smtClean="0">
                <a:solidFill>
                  <a:schemeClr val="accent5">
                    <a:lumMod val="75000"/>
                  </a:schemeClr>
                </a:solidFill>
              </a:rPr>
              <a:t>2014 U.S. Surgeon General’s Report notes importance of public health standard.</a:t>
            </a:r>
          </a:p>
          <a:p>
            <a:endParaRPr lang="en-US" sz="2400" dirty="0" smtClean="0"/>
          </a:p>
          <a:p>
            <a:pPr algn="ctr"/>
            <a:r>
              <a:rPr lang="en-US" sz="2400" dirty="0" smtClean="0"/>
              <a:t>Clean air- free of both smoke and ENDS aerosol – satisfies the </a:t>
            </a:r>
            <a:r>
              <a:rPr lang="en-US" sz="2400" b="1" dirty="0" smtClean="0"/>
              <a:t>public health standard </a:t>
            </a:r>
            <a:r>
              <a:rPr lang="en-US" sz="2400" dirty="0" smtClean="0"/>
              <a:t>because it protects the health of bystanders, prevents tobacco use initiation among youth, and encourages complete smoking cessation.</a:t>
            </a:r>
            <a:endParaRPr lang="en-US" sz="2400"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553200" y="2438400"/>
            <a:ext cx="2120168" cy="26502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08400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76"/>
          <p:cNvSpPr txBox="1">
            <a:spLocks noGrp="1"/>
          </p:cNvSpPr>
          <p:nvPr>
            <p:ph type="title"/>
          </p:nvPr>
        </p:nvSpPr>
        <p:spPr>
          <a:xfrm>
            <a:off x="539270" y="461021"/>
            <a:ext cx="8200692" cy="496200"/>
          </a:xfrm>
          <a:prstGeom prst="rect">
            <a:avLst/>
          </a:prstGeom>
          <a:noFill/>
          <a:ln>
            <a:noFill/>
          </a:ln>
        </p:spPr>
        <p:txBody>
          <a:bodyPr spcFirstLastPara="1" wrap="square" lIns="0" tIns="0" rIns="0" bIns="0" anchor="t" anchorCtr="0">
            <a:noAutofit/>
          </a:bodyPr>
          <a:lstStyle/>
          <a:p>
            <a:pPr marL="0" lvl="0" indent="0" algn="ctr">
              <a:spcBef>
                <a:spcPts val="0"/>
              </a:spcBef>
              <a:spcAft>
                <a:spcPts val="0"/>
              </a:spcAft>
              <a:buNone/>
            </a:pPr>
            <a:r>
              <a:rPr lang="en-US" sz="4000" dirty="0"/>
              <a:t>Implications for Community </a:t>
            </a:r>
            <a:r>
              <a:rPr lang="en-US" sz="4000" dirty="0" smtClean="0"/>
              <a:t>Work</a:t>
            </a:r>
            <a:endParaRPr sz="4000" dirty="0"/>
          </a:p>
        </p:txBody>
      </p:sp>
      <p:graphicFrame>
        <p:nvGraphicFramePr>
          <p:cNvPr id="2" name="Diagram 1"/>
          <p:cNvGraphicFramePr/>
          <p:nvPr>
            <p:extLst>
              <p:ext uri="{D42A27DB-BD31-4B8C-83A1-F6EECF244321}">
                <p14:modId xmlns:p14="http://schemas.microsoft.com/office/powerpoint/2010/main" val="795801365"/>
              </p:ext>
            </p:extLst>
          </p:nvPr>
        </p:nvGraphicFramePr>
        <p:xfrm>
          <a:off x="-331230" y="1524000"/>
          <a:ext cx="6655829" cy="47607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26" name="Google Shape;626;p76"/>
          <p:cNvPicPr preferRelativeResize="0"/>
          <p:nvPr/>
        </p:nvPicPr>
        <p:blipFill>
          <a:blip r:embed="rId8">
            <a:alphaModFix/>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5791200" y="2057400"/>
            <a:ext cx="2704400" cy="34949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2133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smtClean="0"/>
              <a:t>Call to Action: What can you do?</a:t>
            </a:r>
            <a:endParaRPr lang="en-US" sz="4000" dirty="0"/>
          </a:p>
        </p:txBody>
      </p:sp>
      <p:graphicFrame>
        <p:nvGraphicFramePr>
          <p:cNvPr id="6" name="Diagram 5"/>
          <p:cNvGraphicFramePr/>
          <p:nvPr>
            <p:extLst>
              <p:ext uri="{D42A27DB-BD31-4B8C-83A1-F6EECF244321}">
                <p14:modId xmlns:p14="http://schemas.microsoft.com/office/powerpoint/2010/main" val="128058852"/>
              </p:ext>
            </p:extLst>
          </p:nvPr>
        </p:nvGraphicFramePr>
        <p:xfrm>
          <a:off x="457200" y="1676400"/>
          <a:ext cx="5791200"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stretch>
            <a:fillRect/>
          </a:stretch>
        </p:blipFill>
        <p:spPr>
          <a:xfrm>
            <a:off x="6221104" y="2438400"/>
            <a:ext cx="2971800" cy="2963236"/>
          </a:xfrm>
          <a:prstGeom prst="rect">
            <a:avLst/>
          </a:prstGeom>
          <a:ln>
            <a:noFill/>
          </a:ln>
          <a:effectLst>
            <a:softEdge rad="112500"/>
          </a:effectLst>
        </p:spPr>
      </p:pic>
    </p:spTree>
    <p:extLst>
      <p:ext uri="{BB962C8B-B14F-4D97-AF65-F5344CB8AC3E}">
        <p14:creationId xmlns:p14="http://schemas.microsoft.com/office/powerpoint/2010/main" val="31854777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886968"/>
          </a:xfrm>
        </p:spPr>
        <p:txBody>
          <a:bodyPr/>
          <a:lstStyle/>
          <a:p>
            <a:r>
              <a:rPr lang="en-US" dirty="0" smtClean="0"/>
              <a:t>Your Arkansas Resource</a:t>
            </a:r>
            <a:endParaRPr lang="en-US" dirty="0"/>
          </a:p>
        </p:txBody>
      </p:sp>
      <p:sp>
        <p:nvSpPr>
          <p:cNvPr id="5" name="TextBox 4"/>
          <p:cNvSpPr txBox="1"/>
          <p:nvPr/>
        </p:nvSpPr>
        <p:spPr>
          <a:xfrm>
            <a:off x="685800" y="3733800"/>
            <a:ext cx="8153400" cy="1938992"/>
          </a:xfrm>
          <a:prstGeom prst="rect">
            <a:avLst/>
          </a:prstGeom>
          <a:noFill/>
        </p:spPr>
        <p:txBody>
          <a:bodyPr wrap="square" rtlCol="0">
            <a:spAutoFit/>
          </a:bodyPr>
          <a:lstStyle/>
          <a:p>
            <a:pPr marL="285750" indent="-285750">
              <a:buFont typeface="Wingdings" panose="05000000000000000000" pitchFamily="2" charset="2"/>
              <a:buChar char="Ø"/>
            </a:pPr>
            <a:r>
              <a:rPr lang="en-US" sz="2400" b="1" dirty="0" smtClean="0">
                <a:latin typeface="Century Gothic" panose="020B0502020202020204" pitchFamily="34" charset="0"/>
              </a:rPr>
              <a:t>Quit tobacco or nicotine</a:t>
            </a:r>
          </a:p>
          <a:p>
            <a:endParaRPr lang="en-US" sz="2400" b="1" dirty="0" smtClean="0">
              <a:latin typeface="Century Gothic" panose="020B0502020202020204" pitchFamily="34" charset="0"/>
            </a:endParaRPr>
          </a:p>
          <a:p>
            <a:pPr marL="285750" indent="-285750">
              <a:buFont typeface="Wingdings" panose="05000000000000000000" pitchFamily="2" charset="2"/>
              <a:buChar char="Ø"/>
            </a:pPr>
            <a:r>
              <a:rPr lang="en-US" sz="2400" b="1" dirty="0" smtClean="0">
                <a:latin typeface="Century Gothic" panose="020B0502020202020204" pitchFamily="34" charset="0"/>
              </a:rPr>
              <a:t>Manage your diabetes</a:t>
            </a:r>
          </a:p>
          <a:p>
            <a:endParaRPr lang="en-US" sz="2400" b="1" dirty="0" smtClean="0">
              <a:latin typeface="Century Gothic" panose="020B0502020202020204" pitchFamily="34" charset="0"/>
            </a:endParaRPr>
          </a:p>
          <a:p>
            <a:pPr marL="285750" indent="-285750">
              <a:buFont typeface="Wingdings" panose="05000000000000000000" pitchFamily="2" charset="2"/>
              <a:buChar char="Ø"/>
            </a:pPr>
            <a:r>
              <a:rPr lang="en-US" sz="2400" b="1" dirty="0" smtClean="0">
                <a:latin typeface="Century Gothic" panose="020B0502020202020204" pitchFamily="34" charset="0"/>
              </a:rPr>
              <a:t>Manage your high blood pressure</a:t>
            </a:r>
            <a:endParaRPr lang="en-US" sz="2400" b="1" dirty="0">
              <a:latin typeface="Century Gothic" panose="020B0502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758746"/>
            <a:ext cx="5696564" cy="1898854"/>
          </a:xfrm>
          <a:prstGeom prst="rect">
            <a:avLst/>
          </a:prstGeom>
        </p:spPr>
      </p:pic>
    </p:spTree>
    <p:extLst>
      <p:ext uri="{BB962C8B-B14F-4D97-AF65-F5344CB8AC3E}">
        <p14:creationId xmlns:p14="http://schemas.microsoft.com/office/powerpoint/2010/main" val="29688258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656"/>
        <p:cNvGrpSpPr/>
        <p:nvPr/>
      </p:nvGrpSpPr>
      <p:grpSpPr>
        <a:xfrm>
          <a:off x="0" y="0"/>
          <a:ext cx="0" cy="0"/>
          <a:chOff x="0" y="0"/>
          <a:chExt cx="0" cy="0"/>
        </a:xfrm>
      </p:grpSpPr>
      <p:sp>
        <p:nvSpPr>
          <p:cNvPr id="2" name="TextBox 1"/>
          <p:cNvSpPr txBox="1"/>
          <p:nvPr/>
        </p:nvSpPr>
        <p:spPr>
          <a:xfrm>
            <a:off x="-152400" y="6019800"/>
            <a:ext cx="9525000" cy="1066800"/>
          </a:xfrm>
          <a:prstGeom prst="rect">
            <a:avLst/>
          </a:prstGeom>
          <a:solidFill>
            <a:schemeClr val="tx1"/>
          </a:solidFill>
        </p:spPr>
        <p:txBody>
          <a:bodyPr wrap="square" rtlCol="0">
            <a:spAutoFit/>
          </a:bodyPr>
          <a:lstStyle/>
          <a:p>
            <a:endParaRPr lang="en-US" dirty="0"/>
          </a:p>
        </p:txBody>
      </p:sp>
      <p:sp>
        <p:nvSpPr>
          <p:cNvPr id="4" name="TextBox 3"/>
          <p:cNvSpPr txBox="1"/>
          <p:nvPr/>
        </p:nvSpPr>
        <p:spPr>
          <a:xfrm>
            <a:off x="-152400" y="0"/>
            <a:ext cx="9525000" cy="1066800"/>
          </a:xfrm>
          <a:prstGeom prst="rect">
            <a:avLst/>
          </a:prstGeom>
          <a:solidFill>
            <a:schemeClr val="tx1"/>
          </a:solidFill>
        </p:spPr>
        <p:txBody>
          <a:bodyPr wrap="square" rtlCol="0">
            <a:spAutoFit/>
          </a:bodyPr>
          <a:lstStyle/>
          <a:p>
            <a:endParaRPr lang="en-US" dirty="0"/>
          </a:p>
        </p:txBody>
      </p:sp>
      <p:pic>
        <p:nvPicPr>
          <p:cNvPr id="657" name="Google Shape;657;p81"/>
          <p:cNvPicPr preferRelativeResize="0"/>
          <p:nvPr/>
        </p:nvPicPr>
        <p:blipFill rotWithShape="1">
          <a:blip r:embed="rId3">
            <a:alphaModFix/>
          </a:blip>
          <a:srcRect b="12222"/>
          <a:stretch/>
        </p:blipFill>
        <p:spPr>
          <a:xfrm>
            <a:off x="-152400" y="304800"/>
            <a:ext cx="9525000" cy="6342321"/>
          </a:xfrm>
          <a:prstGeom prst="rect">
            <a:avLst/>
          </a:prstGeom>
          <a:noFill/>
          <a:ln>
            <a:noFill/>
          </a:ln>
        </p:spPr>
      </p:pic>
    </p:spTree>
    <p:extLst>
      <p:ext uri="{BB962C8B-B14F-4D97-AF65-F5344CB8AC3E}">
        <p14:creationId xmlns:p14="http://schemas.microsoft.com/office/powerpoint/2010/main" val="1927214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smtClean="0"/>
              <a:t>References:</a:t>
            </a:r>
            <a:endParaRPr lang="en-US" sz="4000" dirty="0"/>
          </a:p>
        </p:txBody>
      </p:sp>
      <p:sp>
        <p:nvSpPr>
          <p:cNvPr id="3" name="Subtitle 2"/>
          <p:cNvSpPr>
            <a:spLocks noGrp="1"/>
          </p:cNvSpPr>
          <p:nvPr>
            <p:ph type="body" idx="1"/>
          </p:nvPr>
        </p:nvSpPr>
        <p:spPr/>
        <p:txBody>
          <a:bodyPr/>
          <a:lstStyle/>
          <a:p>
            <a:pPr algn="l">
              <a:buSzPct val="100000"/>
              <a:buFont typeface="+mj-lt"/>
              <a:buAutoNum type="arabicPeriod"/>
            </a:pPr>
            <a:r>
              <a:rPr lang="en-US" sz="1100" dirty="0">
                <a:solidFill>
                  <a:schemeClr val="tx1"/>
                </a:solidFill>
              </a:rPr>
              <a:t>Photo obtained from juul.com 8/20/18</a:t>
            </a:r>
          </a:p>
          <a:p>
            <a:pPr algn="l">
              <a:buSzPct val="100000"/>
              <a:buFont typeface="+mj-lt"/>
              <a:buAutoNum type="arabicPeriod"/>
            </a:pPr>
            <a:r>
              <a:rPr lang="en-US" sz="1100" dirty="0">
                <a:solidFill>
                  <a:schemeClr val="tx1"/>
                </a:solidFill>
              </a:rPr>
              <a:t>Photo obtained from kahoot.com </a:t>
            </a:r>
            <a:r>
              <a:rPr lang="en-US" sz="1100" dirty="0" smtClean="0">
                <a:solidFill>
                  <a:schemeClr val="tx1"/>
                </a:solidFill>
              </a:rPr>
              <a:t>8/20/18</a:t>
            </a:r>
          </a:p>
          <a:p>
            <a:pPr algn="l">
              <a:buSzPct val="100000"/>
              <a:buFont typeface="+mj-lt"/>
              <a:buAutoNum type="arabicPeriod"/>
            </a:pPr>
            <a:r>
              <a:rPr lang="en-US" sz="1100" dirty="0">
                <a:solidFill>
                  <a:schemeClr val="tx1"/>
                </a:solidFill>
              </a:rPr>
              <a:t>Photo obtained from cdc.gov </a:t>
            </a:r>
            <a:r>
              <a:rPr lang="en-US" sz="1100" dirty="0" smtClean="0">
                <a:solidFill>
                  <a:schemeClr val="tx1"/>
                </a:solidFill>
              </a:rPr>
              <a:t>8/20/18</a:t>
            </a:r>
          </a:p>
          <a:p>
            <a:pPr algn="l">
              <a:buSzPct val="100000"/>
              <a:buFont typeface="+mj-lt"/>
              <a:buAutoNum type="arabicPeriod"/>
            </a:pPr>
            <a:r>
              <a:rPr lang="en-US" sz="1100" dirty="0" smtClean="0">
                <a:solidFill>
                  <a:schemeClr val="tx1"/>
                </a:solidFill>
              </a:rPr>
              <a:t>Image </a:t>
            </a:r>
            <a:r>
              <a:rPr lang="en-US" sz="1100" dirty="0">
                <a:solidFill>
                  <a:schemeClr val="tx1"/>
                </a:solidFill>
              </a:rPr>
              <a:t>Credit: Dr. Gideon St. Helen </a:t>
            </a:r>
            <a:r>
              <a:rPr lang="en-US" sz="1100" dirty="0" smtClean="0">
                <a:solidFill>
                  <a:schemeClr val="tx1"/>
                </a:solidFill>
              </a:rPr>
              <a:t>8/20/18</a:t>
            </a:r>
            <a:endParaRPr lang="en-US" sz="1100" dirty="0">
              <a:solidFill>
                <a:schemeClr val="tx1"/>
              </a:solidFill>
            </a:endParaRPr>
          </a:p>
          <a:p>
            <a:pPr algn="l">
              <a:buSzPct val="100000"/>
              <a:buFont typeface="+mj-lt"/>
              <a:buAutoNum type="arabicPeriod"/>
            </a:pPr>
            <a:r>
              <a:rPr lang="en-US" sz="1100" dirty="0">
                <a:solidFill>
                  <a:schemeClr val="tx1"/>
                </a:solidFill>
              </a:rPr>
              <a:t>Photo obtained from cdc.gov 8/20/18</a:t>
            </a:r>
          </a:p>
          <a:p>
            <a:pPr algn="l">
              <a:buSzPct val="100000"/>
              <a:buFont typeface="+mj-lt"/>
              <a:buAutoNum type="arabicPeriod"/>
            </a:pPr>
            <a:r>
              <a:rPr lang="en-US" sz="1100" dirty="0">
                <a:solidFill>
                  <a:schemeClr val="tx1"/>
                </a:solidFill>
              </a:rPr>
              <a:t>Image credit: </a:t>
            </a:r>
            <a:r>
              <a:rPr lang="en-US" sz="1100" dirty="0" err="1">
                <a:solidFill>
                  <a:schemeClr val="tx1"/>
                </a:solidFill>
              </a:rPr>
              <a:t>Joleen</a:t>
            </a:r>
            <a:r>
              <a:rPr lang="en-US" sz="1100" dirty="0">
                <a:solidFill>
                  <a:schemeClr val="tx1"/>
                </a:solidFill>
              </a:rPr>
              <a:t> Rodgers “Tobacco Products and Objectives” Obtained 8/20/18</a:t>
            </a:r>
          </a:p>
          <a:p>
            <a:pPr algn="l">
              <a:buSzPct val="100000"/>
              <a:buFont typeface="+mj-lt"/>
              <a:buAutoNum type="arabicPeriod"/>
            </a:pPr>
            <a:r>
              <a:rPr lang="en-US" sz="1100" dirty="0">
                <a:solidFill>
                  <a:schemeClr val="tx1"/>
                </a:solidFill>
                <a:hlinkClick r:id="rId3"/>
              </a:rPr>
              <a:t>https://</a:t>
            </a:r>
            <a:r>
              <a:rPr lang="en-US" sz="1100" dirty="0" smtClean="0">
                <a:solidFill>
                  <a:schemeClr val="tx1"/>
                </a:solidFill>
                <a:hlinkClick r:id="rId3"/>
              </a:rPr>
              <a:t>www.ncbi.nlm.nih.gov/pubmed/29059261</a:t>
            </a:r>
            <a:r>
              <a:rPr lang="en-US" sz="1100" dirty="0" smtClean="0">
                <a:solidFill>
                  <a:schemeClr val="tx1"/>
                </a:solidFill>
              </a:rPr>
              <a:t> </a:t>
            </a:r>
          </a:p>
          <a:p>
            <a:pPr algn="l">
              <a:buSzPct val="100000"/>
              <a:buFont typeface="+mj-lt"/>
              <a:buAutoNum type="arabicPeriod"/>
            </a:pPr>
            <a:r>
              <a:rPr lang="en-US" sz="1100" dirty="0">
                <a:solidFill>
                  <a:schemeClr val="tx1"/>
                </a:solidFill>
              </a:rPr>
              <a:t>Image credit: tobaccopreventiontoolkit.stanford.edu</a:t>
            </a:r>
            <a:r>
              <a:rPr lang="en-US" sz="1100" dirty="0" smtClean="0">
                <a:solidFill>
                  <a:schemeClr val="tx1"/>
                </a:solidFill>
              </a:rPr>
              <a:t>. </a:t>
            </a:r>
            <a:r>
              <a:rPr lang="en-US" sz="1100" dirty="0">
                <a:solidFill>
                  <a:schemeClr val="tx1"/>
                </a:solidFill>
              </a:rPr>
              <a:t>Obtained 8/20/18</a:t>
            </a:r>
          </a:p>
          <a:p>
            <a:pPr algn="l">
              <a:buSzPct val="100000"/>
              <a:buFont typeface="+mj-lt"/>
              <a:buAutoNum type="arabicPeriod"/>
            </a:pPr>
            <a:r>
              <a:rPr lang="en-US" sz="1100" dirty="0">
                <a:solidFill>
                  <a:schemeClr val="tx1"/>
                </a:solidFill>
              </a:rPr>
              <a:t>Image Credit: </a:t>
            </a:r>
            <a:r>
              <a:rPr lang="en-US" sz="1100" dirty="0">
                <a:solidFill>
                  <a:schemeClr val="tx1"/>
                </a:solidFill>
                <a:hlinkClick r:id="rId4"/>
              </a:rPr>
              <a:t>http://</a:t>
            </a:r>
            <a:r>
              <a:rPr lang="en-US" sz="1100" dirty="0" smtClean="0">
                <a:solidFill>
                  <a:schemeClr val="tx1"/>
                </a:solidFill>
                <a:hlinkClick r:id="rId4"/>
              </a:rPr>
              <a:t>sphweb.bumc.bu.edu/otlt/mph-modules/exposureassessment/expRoute.png</a:t>
            </a:r>
            <a:r>
              <a:rPr lang="en-US" sz="1100" dirty="0" smtClean="0">
                <a:solidFill>
                  <a:schemeClr val="tx1"/>
                </a:solidFill>
              </a:rPr>
              <a:t> </a:t>
            </a:r>
            <a:endParaRPr lang="en-US" sz="1100" dirty="0">
              <a:solidFill>
                <a:schemeClr val="tx1"/>
              </a:solidFill>
            </a:endParaRPr>
          </a:p>
          <a:p>
            <a:pPr algn="l">
              <a:buSzPct val="100000"/>
              <a:buFont typeface="+mj-lt"/>
              <a:buAutoNum type="arabicPeriod"/>
            </a:pPr>
            <a:r>
              <a:rPr lang="en-US" sz="1100" dirty="0">
                <a:solidFill>
                  <a:schemeClr val="tx1"/>
                </a:solidFill>
              </a:rPr>
              <a:t>Photo obtained from pinterest.com on 8/20/18</a:t>
            </a:r>
          </a:p>
          <a:p>
            <a:pPr algn="l">
              <a:buSzPct val="100000"/>
              <a:buFont typeface="+mj-lt"/>
              <a:buAutoNum type="arabicPeriod"/>
            </a:pPr>
            <a:r>
              <a:rPr lang="pt-BR" sz="1100" dirty="0">
                <a:solidFill>
                  <a:schemeClr val="tx1"/>
                </a:solidFill>
              </a:rPr>
              <a:t>Image Credit: via http://clipart-library.com/clipart/2052401.htm</a:t>
            </a:r>
          </a:p>
          <a:p>
            <a:pPr algn="l">
              <a:buSzPct val="100000"/>
              <a:buFont typeface="+mj-lt"/>
              <a:buAutoNum type="arabicPeriod"/>
            </a:pPr>
            <a:r>
              <a:rPr lang="en-US" sz="1100" dirty="0">
                <a:solidFill>
                  <a:schemeClr val="tx1"/>
                </a:solidFill>
              </a:rPr>
              <a:t>Photo obtained from smeharbinger.net on 8/20/18</a:t>
            </a:r>
          </a:p>
          <a:p>
            <a:pPr algn="l">
              <a:buSzPct val="100000"/>
              <a:buFont typeface="+mj-lt"/>
              <a:buAutoNum type="arabicPeriod"/>
            </a:pPr>
            <a:r>
              <a:rPr lang="en-US" sz="1100" dirty="0">
                <a:solidFill>
                  <a:schemeClr val="tx1"/>
                </a:solidFill>
              </a:rPr>
              <a:t>Source: Nielsen Total US </a:t>
            </a:r>
            <a:r>
              <a:rPr lang="en-US" sz="1100" dirty="0" err="1">
                <a:solidFill>
                  <a:schemeClr val="tx1"/>
                </a:solidFill>
              </a:rPr>
              <a:t>xAOC</a:t>
            </a:r>
            <a:r>
              <a:rPr lang="en-US" sz="1100" dirty="0">
                <a:solidFill>
                  <a:schemeClr val="tx1"/>
                </a:solidFill>
              </a:rPr>
              <a:t>/Convenience Database &amp; Wells Fargo Securities, LLC</a:t>
            </a:r>
          </a:p>
          <a:p>
            <a:pPr algn="l">
              <a:buSzPct val="100000"/>
              <a:buFont typeface="+mj-lt"/>
              <a:buAutoNum type="arabicPeriod"/>
            </a:pPr>
            <a:r>
              <a:rPr lang="en-US" sz="1100" dirty="0">
                <a:solidFill>
                  <a:schemeClr val="tx1"/>
                </a:solidFill>
              </a:rPr>
              <a:t>Photo obtained from juul.com 8/20/18 (</a:t>
            </a:r>
            <a:r>
              <a:rPr lang="en-US" sz="1100" dirty="0" err="1">
                <a:solidFill>
                  <a:schemeClr val="tx1"/>
                </a:solidFill>
              </a:rPr>
              <a:t>juul</a:t>
            </a:r>
            <a:r>
              <a:rPr lang="en-US" sz="1100" dirty="0">
                <a:solidFill>
                  <a:schemeClr val="tx1"/>
                </a:solidFill>
              </a:rPr>
              <a:t> starter kit)</a:t>
            </a:r>
          </a:p>
          <a:p>
            <a:pPr algn="l">
              <a:buSzPct val="100000"/>
              <a:buFont typeface="+mj-lt"/>
              <a:buAutoNum type="arabicPeriod"/>
            </a:pPr>
            <a:r>
              <a:rPr lang="en-US" sz="1100" dirty="0">
                <a:solidFill>
                  <a:schemeClr val="tx1"/>
                </a:solidFill>
              </a:rPr>
              <a:t>Photo obtained from </a:t>
            </a:r>
            <a:r>
              <a:rPr lang="en-US" sz="1100" dirty="0" smtClean="0">
                <a:solidFill>
                  <a:schemeClr val="tx1"/>
                </a:solidFill>
              </a:rPr>
              <a:t>vapeinthebox.com  </a:t>
            </a:r>
            <a:r>
              <a:rPr lang="en-US" sz="1100" dirty="0">
                <a:solidFill>
                  <a:schemeClr val="tx1"/>
                </a:solidFill>
              </a:rPr>
              <a:t>8/20/18  (juul pod</a:t>
            </a:r>
          </a:p>
          <a:p>
            <a:pPr algn="l">
              <a:buSzPct val="100000"/>
              <a:buFont typeface="+mj-lt"/>
              <a:buAutoNum type="arabicPeriod"/>
            </a:pPr>
            <a:r>
              <a:rPr lang="en-US" sz="1100" dirty="0">
                <a:solidFill>
                  <a:schemeClr val="tx1"/>
                </a:solidFill>
              </a:rPr>
              <a:t>Source: Stanford Tobacco Prevention Toolkit</a:t>
            </a:r>
          </a:p>
          <a:p>
            <a:pPr algn="l">
              <a:buSzPct val="100000"/>
              <a:buFont typeface="+mj-lt"/>
              <a:buAutoNum type="arabicPeriod"/>
            </a:pPr>
            <a:r>
              <a:rPr lang="en-US" sz="1100" dirty="0">
                <a:solidFill>
                  <a:schemeClr val="tx1"/>
                </a:solidFill>
              </a:rPr>
              <a:t>Photo obtained from maxejuice.com on 8/20/18</a:t>
            </a:r>
          </a:p>
          <a:p>
            <a:pPr algn="l">
              <a:buSzPct val="100000"/>
              <a:buFont typeface="+mj-lt"/>
              <a:buAutoNum type="arabicPeriod"/>
            </a:pPr>
            <a:r>
              <a:rPr lang="en-US" sz="1100" dirty="0">
                <a:solidFill>
                  <a:schemeClr val="tx1"/>
                </a:solidFill>
              </a:rPr>
              <a:t>Photo obtained from vapegodshop.com on 8/20/18</a:t>
            </a:r>
          </a:p>
          <a:p>
            <a:pPr algn="l">
              <a:buSzPct val="100000"/>
              <a:buFont typeface="+mj-lt"/>
              <a:buAutoNum type="arabicPeriod"/>
            </a:pPr>
            <a:r>
              <a:rPr lang="en-US" sz="1100" dirty="0">
                <a:solidFill>
                  <a:schemeClr val="tx1"/>
                </a:solidFill>
              </a:rPr>
              <a:t>Reference: </a:t>
            </a:r>
            <a:r>
              <a:rPr lang="en-US" sz="1100" dirty="0">
                <a:solidFill>
                  <a:schemeClr val="tx1"/>
                </a:solidFill>
                <a:hlinkClick r:id="rId5"/>
              </a:rPr>
              <a:t>https://</a:t>
            </a:r>
            <a:r>
              <a:rPr lang="en-US" sz="1100" dirty="0" smtClean="0">
                <a:solidFill>
                  <a:schemeClr val="tx1"/>
                </a:solidFill>
                <a:hlinkClick r:id="rId5"/>
              </a:rPr>
              <a:t>www.prnewswire.com/news-releases/pax-labs-inc-granted-us-patent-for-nicotine-salt-e-cigarette-300196459.html</a:t>
            </a:r>
            <a:r>
              <a:rPr lang="en-US" sz="1100" dirty="0" smtClean="0">
                <a:solidFill>
                  <a:schemeClr val="tx1"/>
                </a:solidFill>
              </a:rPr>
              <a:t> </a:t>
            </a:r>
            <a:endParaRPr lang="en-US" sz="1100" dirty="0">
              <a:solidFill>
                <a:schemeClr val="tx1"/>
              </a:solidFill>
            </a:endParaRPr>
          </a:p>
          <a:p>
            <a:pPr algn="l">
              <a:buSzPct val="100000"/>
              <a:buFont typeface="+mj-lt"/>
              <a:buAutoNum type="arabicPeriod"/>
            </a:pPr>
            <a:r>
              <a:rPr lang="en-US" sz="1100" dirty="0">
                <a:solidFill>
                  <a:schemeClr val="tx1"/>
                </a:solidFill>
              </a:rPr>
              <a:t>Graph: </a:t>
            </a:r>
            <a:r>
              <a:rPr lang="en-US" sz="1100" dirty="0">
                <a:solidFill>
                  <a:schemeClr val="tx1"/>
                </a:solidFill>
                <a:hlinkClick r:id="rId6"/>
              </a:rPr>
              <a:t>https://www.engadget.com/2015/06/03/pax-labs-juul-e-cigarette</a:t>
            </a:r>
            <a:r>
              <a:rPr lang="en-US" sz="1100" dirty="0" smtClean="0">
                <a:solidFill>
                  <a:schemeClr val="tx1"/>
                </a:solidFill>
                <a:hlinkClick r:id="rId6"/>
              </a:rPr>
              <a:t>/</a:t>
            </a:r>
            <a:r>
              <a:rPr lang="en-US" sz="1100" dirty="0" smtClean="0">
                <a:solidFill>
                  <a:schemeClr val="tx1"/>
                </a:solidFill>
              </a:rPr>
              <a:t> </a:t>
            </a:r>
            <a:endParaRPr lang="en-US" sz="1100" dirty="0">
              <a:solidFill>
                <a:schemeClr val="tx1"/>
              </a:solidFill>
            </a:endParaRPr>
          </a:p>
          <a:p>
            <a:pPr algn="l">
              <a:buSzPct val="100000"/>
              <a:buFont typeface="+mj-lt"/>
              <a:buAutoNum type="arabicPeriod"/>
            </a:pPr>
            <a:r>
              <a:rPr lang="en-US" sz="1100" dirty="0">
                <a:solidFill>
                  <a:schemeClr val="tx1"/>
                </a:solidFill>
              </a:rPr>
              <a:t>Photo obtained from indiamart.com on 8/20/18</a:t>
            </a:r>
          </a:p>
          <a:p>
            <a:pPr algn="l">
              <a:buSzPct val="100000"/>
              <a:buFont typeface="+mj-lt"/>
              <a:buAutoNum type="arabicPeriod"/>
            </a:pPr>
            <a:r>
              <a:rPr lang="en-US" sz="1100" dirty="0">
                <a:solidFill>
                  <a:schemeClr val="tx1"/>
                </a:solidFill>
              </a:rPr>
              <a:t>Images:</a:t>
            </a:r>
          </a:p>
          <a:p>
            <a:pPr marL="627063" lvl="1" indent="-112713" algn="l">
              <a:buSzPct val="50000"/>
              <a:buFont typeface="Arial" panose="020B0604020202020204" pitchFamily="34" charset="0"/>
              <a:buChar char="•"/>
            </a:pPr>
            <a:r>
              <a:rPr lang="en-US" sz="1100" dirty="0" smtClean="0">
                <a:solidFill>
                  <a:schemeClr val="tx1"/>
                </a:solidFill>
                <a:hlinkClick r:id="rId7"/>
              </a:rPr>
              <a:t>https</a:t>
            </a:r>
            <a:r>
              <a:rPr lang="en-US" sz="1100" dirty="0">
                <a:solidFill>
                  <a:schemeClr val="tx1"/>
                </a:solidFill>
                <a:hlinkClick r:id="rId7"/>
              </a:rPr>
              <a:t>://</a:t>
            </a:r>
            <a:r>
              <a:rPr lang="en-US" sz="1100" dirty="0" smtClean="0">
                <a:solidFill>
                  <a:schemeClr val="tx1"/>
                </a:solidFill>
                <a:hlinkClick r:id="rId7"/>
              </a:rPr>
              <a:t>jwnutritional.com/manufacturing/services/sports-nutrition/</a:t>
            </a:r>
            <a:endParaRPr lang="en-US" sz="1100" dirty="0" smtClean="0">
              <a:solidFill>
                <a:schemeClr val="tx1"/>
              </a:solidFill>
            </a:endParaRPr>
          </a:p>
          <a:p>
            <a:pPr marL="627063" lvl="1" indent="-112713" algn="l">
              <a:buSzPct val="50000"/>
              <a:buFont typeface="Arial" panose="020B0604020202020204" pitchFamily="34" charset="0"/>
              <a:buChar char="•"/>
            </a:pPr>
            <a:r>
              <a:rPr lang="en-US" sz="1100" dirty="0" smtClean="0">
                <a:solidFill>
                  <a:schemeClr val="tx1"/>
                </a:solidFill>
                <a:hlinkClick r:id="rId8"/>
              </a:rPr>
              <a:t>https</a:t>
            </a:r>
            <a:r>
              <a:rPr lang="en-US" sz="1100" dirty="0">
                <a:solidFill>
                  <a:schemeClr val="tx1"/>
                </a:solidFill>
                <a:hlinkClick r:id="rId8"/>
              </a:rPr>
              <a:t>://</a:t>
            </a:r>
            <a:r>
              <a:rPr lang="en-US" sz="1100" dirty="0" smtClean="0">
                <a:solidFill>
                  <a:schemeClr val="tx1"/>
                </a:solidFill>
                <a:hlinkClick r:id="rId8"/>
              </a:rPr>
              <a:t>www.pinterest.com/pin/572097958890170701/</a:t>
            </a:r>
            <a:endParaRPr lang="en-US" sz="1100" dirty="0" smtClean="0">
              <a:solidFill>
                <a:schemeClr val="tx1"/>
              </a:solidFill>
            </a:endParaRPr>
          </a:p>
          <a:p>
            <a:pPr marL="627063" lvl="1" indent="-112713" algn="l">
              <a:buSzPct val="50000"/>
              <a:buFont typeface="Arial" panose="020B0604020202020204" pitchFamily="34" charset="0"/>
              <a:buChar char="•"/>
            </a:pPr>
            <a:r>
              <a:rPr lang="en-US" sz="1100" dirty="0" smtClean="0">
                <a:solidFill>
                  <a:schemeClr val="tx1"/>
                </a:solidFill>
                <a:hlinkClick r:id="rId9"/>
              </a:rPr>
              <a:t>http</a:t>
            </a:r>
            <a:r>
              <a:rPr lang="en-US" sz="1100" dirty="0">
                <a:solidFill>
                  <a:schemeClr val="tx1"/>
                </a:solidFill>
                <a:hlinkClick r:id="rId9"/>
              </a:rPr>
              <a:t>://</a:t>
            </a:r>
            <a:r>
              <a:rPr lang="en-US" sz="1100" dirty="0" smtClean="0">
                <a:solidFill>
                  <a:schemeClr val="tx1"/>
                </a:solidFill>
                <a:hlinkClick r:id="rId9"/>
              </a:rPr>
              <a:t>chittagongit.com/icon/stressed-icon-25.html</a:t>
            </a:r>
            <a:endParaRPr lang="en-US" sz="1100" dirty="0" smtClean="0">
              <a:solidFill>
                <a:schemeClr val="tx1"/>
              </a:solidFill>
            </a:endParaRPr>
          </a:p>
          <a:p>
            <a:pPr marL="627063" lvl="1" indent="-112713" algn="l">
              <a:buSzPct val="50000"/>
              <a:buFont typeface="Arial" panose="020B0604020202020204" pitchFamily="34" charset="0"/>
              <a:buChar char="•"/>
            </a:pPr>
            <a:r>
              <a:rPr lang="en-US" sz="1100" dirty="0" smtClean="0">
                <a:solidFill>
                  <a:schemeClr val="tx1"/>
                </a:solidFill>
                <a:hlinkClick r:id="rId10"/>
              </a:rPr>
              <a:t>http</a:t>
            </a:r>
            <a:r>
              <a:rPr lang="en-US" sz="1100" dirty="0">
                <a:solidFill>
                  <a:schemeClr val="tx1"/>
                </a:solidFill>
                <a:hlinkClick r:id="rId10"/>
              </a:rPr>
              <a:t>://</a:t>
            </a:r>
            <a:r>
              <a:rPr lang="en-US" sz="1100" dirty="0" smtClean="0">
                <a:solidFill>
                  <a:schemeClr val="tx1"/>
                </a:solidFill>
                <a:hlinkClick r:id="rId10"/>
              </a:rPr>
              <a:t>www.businessinsurance.com/article/20140616/NEWS06/140619851/Risk-managers-must-help-board-members-keep-proper-risk-focus-Panel</a:t>
            </a:r>
            <a:endParaRPr lang="en-US" sz="1100" dirty="0" smtClean="0">
              <a:solidFill>
                <a:schemeClr val="tx1"/>
              </a:solidFill>
            </a:endParaRPr>
          </a:p>
          <a:p>
            <a:pPr marL="627063" lvl="1" indent="-112713" algn="l">
              <a:buSzPct val="50000"/>
              <a:buFont typeface="Arial" panose="020B0604020202020204" pitchFamily="34" charset="0"/>
              <a:buChar char="•"/>
            </a:pPr>
            <a:r>
              <a:rPr lang="en-US" sz="1100" dirty="0" smtClean="0">
                <a:solidFill>
                  <a:schemeClr val="tx1"/>
                </a:solidFill>
                <a:hlinkClick r:id="rId11"/>
              </a:rPr>
              <a:t>http</a:t>
            </a:r>
            <a:r>
              <a:rPr lang="en-US" sz="1100" dirty="0">
                <a:solidFill>
                  <a:schemeClr val="tx1"/>
                </a:solidFill>
                <a:hlinkClick r:id="rId11"/>
              </a:rPr>
              <a:t>://</a:t>
            </a:r>
            <a:r>
              <a:rPr lang="en-US" sz="1100" dirty="0" smtClean="0">
                <a:solidFill>
                  <a:schemeClr val="tx1"/>
                </a:solidFill>
                <a:hlinkClick r:id="rId11"/>
              </a:rPr>
              <a:t>www.tjrr.jus.br/images/ascom2017/08ago/matria_sge_metas.jpg</a:t>
            </a:r>
            <a:endParaRPr lang="en-US" sz="1100" dirty="0" smtClean="0">
              <a:solidFill>
                <a:schemeClr val="tx1"/>
              </a:solidFill>
            </a:endParaRPr>
          </a:p>
          <a:p>
            <a:pPr marL="627063" lvl="1" indent="-112713" algn="l">
              <a:buSzPct val="50000"/>
              <a:buFont typeface="Arial" panose="020B0604020202020204" pitchFamily="34" charset="0"/>
              <a:buChar char="•"/>
            </a:pPr>
            <a:r>
              <a:rPr lang="en-US" sz="1100" dirty="0" smtClean="0">
                <a:solidFill>
                  <a:schemeClr val="tx1"/>
                </a:solidFill>
                <a:hlinkClick r:id="rId12"/>
              </a:rPr>
              <a:t>https://www.mhlg.org/archives/other-mental-health-addiction-issues/</a:t>
            </a:r>
            <a:r>
              <a:rPr lang="en-US" sz="1100" dirty="0" smtClean="0">
                <a:solidFill>
                  <a:schemeClr val="tx1"/>
                </a:solidFill>
              </a:rPr>
              <a:t> </a:t>
            </a:r>
          </a:p>
          <a:p>
            <a:pPr marL="571500" indent="-342900" algn="l">
              <a:buAutoNum type="arabicPeriod"/>
            </a:pPr>
            <a:endParaRPr lang="en-US" sz="1600" dirty="0" smtClean="0">
              <a:solidFill>
                <a:schemeClr val="tx1"/>
              </a:solidFill>
            </a:endParaRPr>
          </a:p>
          <a:p>
            <a:pPr marL="228600" algn="l"/>
            <a:r>
              <a:rPr lang="en-US" sz="1600" dirty="0" smtClean="0">
                <a:solidFill>
                  <a:schemeClr val="tx1"/>
                </a:solidFill>
              </a:rPr>
              <a:t> </a:t>
            </a:r>
          </a:p>
          <a:p>
            <a:pPr marL="571500" indent="-342900" algn="l">
              <a:buAutoNum type="arabicPeriod"/>
            </a:pPr>
            <a:endParaRPr lang="en-US" dirty="0">
              <a:solidFill>
                <a:schemeClr val="tx1"/>
              </a:solidFill>
            </a:endParaRPr>
          </a:p>
          <a:p>
            <a:pPr marL="571500" indent="-342900" algn="l">
              <a:buAutoNum type="arabicPeriod"/>
            </a:pPr>
            <a:endParaRPr lang="en-US" dirty="0" smtClean="0">
              <a:solidFill>
                <a:schemeClr val="tx1"/>
              </a:solidFill>
            </a:endParaRPr>
          </a:p>
          <a:p>
            <a:pPr marL="571500" indent="-342900" algn="l">
              <a:buAutoNum type="arabicPeriod"/>
            </a:pPr>
            <a:endParaRPr lang="en-US" dirty="0" smtClean="0">
              <a:solidFill>
                <a:schemeClr val="tx1"/>
              </a:solidFill>
            </a:endParaRPr>
          </a:p>
          <a:p>
            <a:pPr marL="571500" indent="-342900" algn="l">
              <a:buAutoNum type="arabicPeriod"/>
            </a:pPr>
            <a:endParaRPr lang="en-US" dirty="0" smtClean="0">
              <a:solidFill>
                <a:schemeClr val="tx1"/>
              </a:solidFill>
            </a:endParaRPr>
          </a:p>
        </p:txBody>
      </p:sp>
    </p:spTree>
    <p:extLst>
      <p:ext uri="{BB962C8B-B14F-4D97-AF65-F5344CB8AC3E}">
        <p14:creationId xmlns:p14="http://schemas.microsoft.com/office/powerpoint/2010/main" val="10912915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0"/>
          <p:cNvSpPr txBox="1">
            <a:spLocks noGrp="1"/>
          </p:cNvSpPr>
          <p:nvPr>
            <p:ph type="title"/>
          </p:nvPr>
        </p:nvSpPr>
        <p:spPr>
          <a:xfrm>
            <a:off x="0" y="457200"/>
            <a:ext cx="9144000" cy="496284"/>
          </a:xfrm>
          <a:prstGeom prst="rect">
            <a:avLst/>
          </a:prstGeom>
          <a:noFill/>
          <a:ln>
            <a:noFill/>
          </a:ln>
        </p:spPr>
        <p:txBody>
          <a:bodyPr spcFirstLastPara="1" wrap="square" lIns="0" tIns="0" rIns="0" bIns="0" anchor="t" anchorCtr="0">
            <a:noAutofit/>
          </a:bodyPr>
          <a:lstStyle/>
          <a:p>
            <a:pPr marL="0" lvl="0" indent="0" algn="ctr">
              <a:spcBef>
                <a:spcPts val="0"/>
              </a:spcBef>
              <a:spcAft>
                <a:spcPts val="0"/>
              </a:spcAft>
              <a:buNone/>
            </a:pPr>
            <a:r>
              <a:rPr lang="en-US" sz="4000" dirty="0" smtClean="0"/>
              <a:t>What is Vaping</a:t>
            </a:r>
            <a:endParaRPr sz="4000" dirty="0"/>
          </a:p>
        </p:txBody>
      </p:sp>
      <p:sp>
        <p:nvSpPr>
          <p:cNvPr id="87" name="Google Shape;87;p10"/>
          <p:cNvSpPr txBox="1">
            <a:spLocks noGrp="1"/>
          </p:cNvSpPr>
          <p:nvPr>
            <p:ph type="body" idx="1"/>
          </p:nvPr>
        </p:nvSpPr>
        <p:spPr>
          <a:xfrm>
            <a:off x="1409047" y="2756259"/>
            <a:ext cx="6535927" cy="1242060"/>
          </a:xfrm>
          <a:prstGeom prst="rect">
            <a:avLst/>
          </a:prstGeom>
          <a:noFill/>
          <a:ln>
            <a:noFill/>
          </a:ln>
        </p:spPr>
        <p:txBody>
          <a:bodyPr spcFirstLastPara="1" wrap="square" lIns="0" tIns="0" rIns="0" bIns="0" anchor="t" anchorCtr="0">
            <a:noAutofit/>
          </a:bodyPr>
          <a:lstStyle/>
          <a:p>
            <a:pPr marL="0" lvl="0" indent="0"/>
            <a:r>
              <a:rPr lang="en-US" sz="3200" dirty="0"/>
              <a:t>The act of inhaling and exhaling aerosol, often referred to as “vapor”, which is produced by an e-cigarette or similar </a:t>
            </a:r>
            <a:r>
              <a:rPr lang="en-US" sz="3200" dirty="0" smtClean="0"/>
              <a:t>device.</a:t>
            </a:r>
            <a:r>
              <a:rPr lang="en-US" sz="3200" baseline="30000" dirty="0"/>
              <a:t> </a:t>
            </a:r>
            <a:r>
              <a:rPr lang="en-US" sz="3200" baseline="30000" dirty="0" smtClean="0"/>
              <a:t>4 </a:t>
            </a:r>
            <a:endParaRPr sz="3200" dirty="0"/>
          </a:p>
        </p:txBody>
      </p:sp>
      <p:sp>
        <p:nvSpPr>
          <p:cNvPr id="9" name="TextBox 8"/>
          <p:cNvSpPr txBox="1"/>
          <p:nvPr/>
        </p:nvSpPr>
        <p:spPr>
          <a:xfrm>
            <a:off x="981022" y="1946572"/>
            <a:ext cx="3112478" cy="707886"/>
          </a:xfrm>
          <a:prstGeom prst="rect">
            <a:avLst/>
          </a:prstGeom>
          <a:noFill/>
        </p:spPr>
        <p:txBody>
          <a:bodyPr wrap="square" rtlCol="0">
            <a:spAutoFit/>
          </a:bodyPr>
          <a:lstStyle/>
          <a:p>
            <a:r>
              <a:rPr lang="en-US" sz="4000" b="1" dirty="0" smtClean="0">
                <a:latin typeface="Century Gothic" panose="020B0502020202020204" pitchFamily="34" charset="0"/>
              </a:rPr>
              <a:t>Vaping:</a:t>
            </a:r>
            <a:endParaRPr lang="en-US" sz="4000" b="1" dirty="0">
              <a:latin typeface="Century Gothic" panose="020B0502020202020204" pitchFamily="34" charset="0"/>
            </a:endParaRPr>
          </a:p>
        </p:txBody>
      </p:sp>
    </p:spTree>
    <p:extLst>
      <p:ext uri="{BB962C8B-B14F-4D97-AF65-F5344CB8AC3E}">
        <p14:creationId xmlns:p14="http://schemas.microsoft.com/office/powerpoint/2010/main" val="969012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5111" r="2334" b="1915"/>
          <a:stretch/>
        </p:blipFill>
        <p:spPr>
          <a:xfrm>
            <a:off x="80562" y="1905000"/>
            <a:ext cx="9058889" cy="3678290"/>
          </a:xfrm>
          <a:prstGeom prst="rect">
            <a:avLst/>
          </a:prstGeom>
        </p:spPr>
      </p:pic>
      <p:sp>
        <p:nvSpPr>
          <p:cNvPr id="3" name="TextBox 2"/>
          <p:cNvSpPr txBox="1"/>
          <p:nvPr/>
        </p:nvSpPr>
        <p:spPr>
          <a:xfrm>
            <a:off x="1" y="379379"/>
            <a:ext cx="9144000" cy="707886"/>
          </a:xfrm>
          <a:prstGeom prst="rect">
            <a:avLst/>
          </a:prstGeom>
          <a:noFill/>
        </p:spPr>
        <p:txBody>
          <a:bodyPr wrap="square" rtlCol="0">
            <a:spAutoFit/>
          </a:bodyPr>
          <a:lstStyle/>
          <a:p>
            <a:pPr algn="ctr"/>
            <a:r>
              <a:rPr lang="en-US" sz="4000" dirty="0" smtClean="0">
                <a:latin typeface="Century Gothic" panose="020B0502020202020204" pitchFamily="34" charset="0"/>
              </a:rPr>
              <a:t>What’s in aerosol?</a:t>
            </a:r>
            <a:endParaRPr lang="en-US" sz="4000" dirty="0">
              <a:latin typeface="Century Gothic" panose="020B0502020202020204" pitchFamily="34" charset="0"/>
            </a:endParaRPr>
          </a:p>
        </p:txBody>
      </p:sp>
      <p:sp>
        <p:nvSpPr>
          <p:cNvPr id="4" name="TextBox 3"/>
          <p:cNvSpPr txBox="1"/>
          <p:nvPr/>
        </p:nvSpPr>
        <p:spPr>
          <a:xfrm>
            <a:off x="7848600" y="6558049"/>
            <a:ext cx="2057399" cy="276999"/>
          </a:xfrm>
          <a:prstGeom prst="rect">
            <a:avLst/>
          </a:prstGeom>
          <a:noFill/>
        </p:spPr>
        <p:txBody>
          <a:bodyPr wrap="square" rtlCol="0">
            <a:spAutoFit/>
          </a:bodyPr>
          <a:lstStyle/>
          <a:p>
            <a:r>
              <a:rPr lang="en-US" sz="1200" dirty="0" smtClean="0"/>
              <a:t>Source:  CDC</a:t>
            </a:r>
            <a:endParaRPr lang="en-US" sz="1200" dirty="0"/>
          </a:p>
        </p:txBody>
      </p:sp>
    </p:spTree>
    <p:extLst>
      <p:ext uri="{BB962C8B-B14F-4D97-AF65-F5344CB8AC3E}">
        <p14:creationId xmlns:p14="http://schemas.microsoft.com/office/powerpoint/2010/main" val="3607486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47"/>
          <p:cNvSpPr txBox="1">
            <a:spLocks noGrp="1"/>
          </p:cNvSpPr>
          <p:nvPr>
            <p:ph type="title"/>
          </p:nvPr>
        </p:nvSpPr>
        <p:spPr>
          <a:xfrm>
            <a:off x="193790" y="457200"/>
            <a:ext cx="8756418" cy="496284"/>
          </a:xfrm>
          <a:prstGeom prst="rect">
            <a:avLst/>
          </a:prstGeom>
          <a:noFill/>
          <a:ln>
            <a:noFill/>
          </a:ln>
        </p:spPr>
        <p:txBody>
          <a:bodyPr spcFirstLastPara="1" wrap="square" lIns="0" tIns="0" rIns="0" bIns="0" anchor="t" anchorCtr="0">
            <a:noAutofit/>
          </a:bodyPr>
          <a:lstStyle/>
          <a:p>
            <a:pPr marL="0" lvl="0" indent="0" algn="ctr">
              <a:spcBef>
                <a:spcPts val="0"/>
              </a:spcBef>
              <a:spcAft>
                <a:spcPts val="0"/>
              </a:spcAft>
              <a:buNone/>
            </a:pPr>
            <a:r>
              <a:rPr lang="en-US" sz="4000" dirty="0" smtClean="0"/>
              <a:t>Effects of Nicotine</a:t>
            </a:r>
            <a:endParaRPr sz="4000" dirty="0"/>
          </a:p>
        </p:txBody>
      </p:sp>
      <p:pic>
        <p:nvPicPr>
          <p:cNvPr id="2" name="Picture 1"/>
          <p:cNvPicPr>
            <a:picLocks noChangeAspect="1"/>
          </p:cNvPicPr>
          <p:nvPr/>
        </p:nvPicPr>
        <p:blipFill>
          <a:blip r:embed="rId3"/>
          <a:stretch>
            <a:fillRect/>
          </a:stretch>
        </p:blipFill>
        <p:spPr>
          <a:xfrm>
            <a:off x="2966113" y="1465312"/>
            <a:ext cx="2895600" cy="4718457"/>
          </a:xfrm>
          <a:prstGeom prst="rect">
            <a:avLst/>
          </a:prstGeom>
        </p:spPr>
      </p:pic>
      <p:sp>
        <p:nvSpPr>
          <p:cNvPr id="3" name="TextBox 2"/>
          <p:cNvSpPr txBox="1"/>
          <p:nvPr/>
        </p:nvSpPr>
        <p:spPr>
          <a:xfrm>
            <a:off x="5867400" y="1752600"/>
            <a:ext cx="3082808" cy="1323439"/>
          </a:xfrm>
          <a:prstGeom prst="rect">
            <a:avLst/>
          </a:prstGeom>
          <a:noFill/>
        </p:spPr>
        <p:txBody>
          <a:bodyPr wrap="square" rtlCol="0">
            <a:spAutoFit/>
          </a:bodyPr>
          <a:lstStyle/>
          <a:p>
            <a:r>
              <a:rPr lang="en-US" sz="2400" b="1" u="sng" dirty="0" smtClean="0"/>
              <a:t>Nervous system</a:t>
            </a:r>
          </a:p>
          <a:p>
            <a:pPr marL="285750" indent="-285750">
              <a:buFont typeface="Arial" panose="020B0604020202020204" pitchFamily="34" charset="0"/>
              <a:buChar char="•"/>
            </a:pPr>
            <a:r>
              <a:rPr lang="en-US" sz="1400" dirty="0" smtClean="0"/>
              <a:t>Increases activity level</a:t>
            </a:r>
          </a:p>
          <a:p>
            <a:pPr marL="285750" indent="-285750">
              <a:buFont typeface="Arial" panose="020B0604020202020204" pitchFamily="34" charset="0"/>
              <a:buChar char="•"/>
            </a:pPr>
            <a:r>
              <a:rPr lang="en-US" sz="1400" dirty="0" smtClean="0"/>
              <a:t>Mimics neurotransmitters</a:t>
            </a:r>
          </a:p>
          <a:p>
            <a:pPr marL="285750" indent="-285750">
              <a:buFont typeface="Arial" panose="020B0604020202020204" pitchFamily="34" charset="0"/>
              <a:buChar char="•"/>
            </a:pPr>
            <a:r>
              <a:rPr lang="en-US" sz="1400" dirty="0" smtClean="0"/>
              <a:t>Decreases reflex actions</a:t>
            </a:r>
          </a:p>
          <a:p>
            <a:pPr marL="285750" indent="-285750">
              <a:buFont typeface="Arial" panose="020B0604020202020204" pitchFamily="34" charset="0"/>
              <a:buChar char="•"/>
            </a:pPr>
            <a:r>
              <a:rPr lang="en-US" sz="1400" dirty="0" smtClean="0"/>
              <a:t>Activates brain’s “Reward Pathway”</a:t>
            </a:r>
            <a:endParaRPr lang="en-US" sz="1400" dirty="0"/>
          </a:p>
        </p:txBody>
      </p:sp>
      <p:cxnSp>
        <p:nvCxnSpPr>
          <p:cNvPr id="5" name="Straight Connector 4"/>
          <p:cNvCxnSpPr/>
          <p:nvPr/>
        </p:nvCxnSpPr>
        <p:spPr>
          <a:xfrm flipH="1">
            <a:off x="4800600" y="2133600"/>
            <a:ext cx="1295400" cy="0"/>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6019800" y="3366195"/>
            <a:ext cx="2971800" cy="1908215"/>
          </a:xfrm>
          <a:prstGeom prst="rect">
            <a:avLst/>
          </a:prstGeom>
          <a:noFill/>
        </p:spPr>
        <p:txBody>
          <a:bodyPr wrap="square" rtlCol="0">
            <a:spAutoFit/>
          </a:bodyPr>
          <a:lstStyle/>
          <a:p>
            <a:r>
              <a:rPr lang="en-US" sz="2400" b="1" u="sng" dirty="0" smtClean="0"/>
              <a:t>Cardiovascular System</a:t>
            </a:r>
          </a:p>
          <a:p>
            <a:pPr marL="285750" indent="-285750">
              <a:buFont typeface="Arial" panose="020B0604020202020204" pitchFamily="34" charset="0"/>
              <a:buChar char="•"/>
            </a:pPr>
            <a:r>
              <a:rPr lang="en-US" sz="1400" dirty="0" smtClean="0"/>
              <a:t>Increases heart rate &amp; forces contractions</a:t>
            </a:r>
          </a:p>
          <a:p>
            <a:pPr marL="285750" indent="-285750">
              <a:buFont typeface="Arial" panose="020B0604020202020204" pitchFamily="34" charset="0"/>
              <a:buChar char="•"/>
            </a:pPr>
            <a:r>
              <a:rPr lang="en-US" sz="1400" dirty="0" smtClean="0"/>
              <a:t>Increases blood pressure</a:t>
            </a:r>
          </a:p>
          <a:p>
            <a:pPr marL="285750" indent="-285750">
              <a:buFont typeface="Arial" panose="020B0604020202020204" pitchFamily="34" charset="0"/>
              <a:buChar char="•"/>
            </a:pPr>
            <a:r>
              <a:rPr lang="en-US" sz="1400" dirty="0" smtClean="0"/>
              <a:t>Reduces blood flow to skin</a:t>
            </a:r>
          </a:p>
          <a:p>
            <a:pPr marL="285750" indent="-285750">
              <a:buFont typeface="Arial" panose="020B0604020202020204" pitchFamily="34" charset="0"/>
              <a:buChar char="•"/>
            </a:pPr>
            <a:r>
              <a:rPr lang="en-US" sz="1400" dirty="0" smtClean="0"/>
              <a:t>Increases risk of blood clot</a:t>
            </a:r>
            <a:endParaRPr lang="en-US" sz="1400" dirty="0"/>
          </a:p>
        </p:txBody>
      </p:sp>
      <p:cxnSp>
        <p:nvCxnSpPr>
          <p:cNvPr id="10" name="Straight Connector 9"/>
          <p:cNvCxnSpPr/>
          <p:nvPr/>
        </p:nvCxnSpPr>
        <p:spPr>
          <a:xfrm flipH="1" flipV="1">
            <a:off x="4648200" y="3581400"/>
            <a:ext cx="1447800" cy="162927"/>
          </a:xfrm>
          <a:prstGeom prst="line">
            <a:avLst/>
          </a:prstGeom>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612892" y="1924745"/>
            <a:ext cx="2667000" cy="1538883"/>
          </a:xfrm>
          <a:prstGeom prst="rect">
            <a:avLst/>
          </a:prstGeom>
          <a:noFill/>
        </p:spPr>
        <p:txBody>
          <a:bodyPr wrap="square" rtlCol="0">
            <a:spAutoFit/>
          </a:bodyPr>
          <a:lstStyle/>
          <a:p>
            <a:r>
              <a:rPr lang="en-US" sz="2400" b="1" u="sng" dirty="0" smtClean="0"/>
              <a:t>Respiratory System</a:t>
            </a:r>
          </a:p>
          <a:p>
            <a:pPr marL="285750" indent="-285750">
              <a:buFont typeface="Arial" panose="020B0604020202020204" pitchFamily="34" charset="0"/>
              <a:buChar char="•"/>
            </a:pPr>
            <a:r>
              <a:rPr lang="en-US" sz="1400" dirty="0" smtClean="0"/>
              <a:t>Increases mucus production</a:t>
            </a:r>
          </a:p>
          <a:p>
            <a:pPr marL="285750" indent="-285750">
              <a:buFont typeface="Arial" panose="020B0604020202020204" pitchFamily="34" charset="0"/>
              <a:buChar char="•"/>
            </a:pPr>
            <a:r>
              <a:rPr lang="en-US" sz="1400" dirty="0" smtClean="0"/>
              <a:t>Decreases muscle action in the lungs’ airways</a:t>
            </a:r>
          </a:p>
          <a:p>
            <a:pPr marL="285750" indent="-285750">
              <a:buFont typeface="Arial" panose="020B0604020202020204" pitchFamily="34" charset="0"/>
              <a:buChar char="•"/>
            </a:pPr>
            <a:r>
              <a:rPr lang="en-US" sz="1400" dirty="0" smtClean="0"/>
              <a:t>Causes breathing to become more shallow.</a:t>
            </a:r>
            <a:endParaRPr lang="en-US" sz="1400" dirty="0"/>
          </a:p>
        </p:txBody>
      </p:sp>
      <p:cxnSp>
        <p:nvCxnSpPr>
          <p:cNvPr id="13" name="Straight Connector 12"/>
          <p:cNvCxnSpPr/>
          <p:nvPr/>
        </p:nvCxnSpPr>
        <p:spPr>
          <a:xfrm>
            <a:off x="3124200" y="2283207"/>
            <a:ext cx="914400" cy="1298193"/>
          </a:xfrm>
          <a:prstGeom prst="line">
            <a:avLst/>
          </a:prstGeom>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381000" y="3942314"/>
            <a:ext cx="2590800" cy="1538883"/>
          </a:xfrm>
          <a:prstGeom prst="rect">
            <a:avLst/>
          </a:prstGeom>
          <a:noFill/>
        </p:spPr>
        <p:txBody>
          <a:bodyPr wrap="square" rtlCol="0">
            <a:spAutoFit/>
          </a:bodyPr>
          <a:lstStyle/>
          <a:p>
            <a:r>
              <a:rPr lang="en-US" sz="2400" b="1" u="sng" dirty="0" smtClean="0"/>
              <a:t>Digestive System</a:t>
            </a:r>
          </a:p>
          <a:p>
            <a:pPr marL="285750" indent="-285750">
              <a:buFont typeface="Arial" panose="020B0604020202020204" pitchFamily="34" charset="0"/>
              <a:buChar char="•"/>
            </a:pPr>
            <a:r>
              <a:rPr lang="en-US" sz="1400" dirty="0" smtClean="0"/>
              <a:t>Increases saliva production</a:t>
            </a:r>
          </a:p>
          <a:p>
            <a:pPr marL="285750" indent="-285750">
              <a:buFont typeface="Arial" panose="020B0604020202020204" pitchFamily="34" charset="0"/>
              <a:buChar char="•"/>
            </a:pPr>
            <a:r>
              <a:rPr lang="en-US" sz="1400" dirty="0" smtClean="0"/>
              <a:t>Decreases the amount of insulin released from the pancreas</a:t>
            </a:r>
          </a:p>
          <a:p>
            <a:pPr marL="285750" indent="-285750">
              <a:buFont typeface="Arial" panose="020B0604020202020204" pitchFamily="34" charset="0"/>
              <a:buChar char="•"/>
            </a:pPr>
            <a:r>
              <a:rPr lang="en-US" sz="1400" dirty="0" smtClean="0"/>
              <a:t>Increases bowel activity</a:t>
            </a:r>
            <a:endParaRPr lang="en-US" sz="1400" dirty="0"/>
          </a:p>
        </p:txBody>
      </p:sp>
      <p:cxnSp>
        <p:nvCxnSpPr>
          <p:cNvPr id="19" name="Straight Connector 18"/>
          <p:cNvCxnSpPr/>
          <p:nvPr/>
        </p:nvCxnSpPr>
        <p:spPr>
          <a:xfrm>
            <a:off x="2661313" y="4320302"/>
            <a:ext cx="1767386" cy="845354"/>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2590800" y="4320302"/>
            <a:ext cx="2057400" cy="245254"/>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9922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66"/>
          <p:cNvSpPr txBox="1">
            <a:spLocks noGrp="1"/>
          </p:cNvSpPr>
          <p:nvPr>
            <p:ph type="title"/>
          </p:nvPr>
        </p:nvSpPr>
        <p:spPr>
          <a:xfrm>
            <a:off x="193790" y="461009"/>
            <a:ext cx="8756418" cy="496284"/>
          </a:xfrm>
          <a:prstGeom prst="rect">
            <a:avLst/>
          </a:prstGeom>
          <a:noFill/>
          <a:ln>
            <a:noFill/>
          </a:ln>
        </p:spPr>
        <p:txBody>
          <a:bodyPr spcFirstLastPara="1" wrap="square" lIns="0" tIns="0" rIns="0" bIns="0" anchor="t" anchorCtr="0">
            <a:noAutofit/>
          </a:bodyPr>
          <a:lstStyle/>
          <a:p>
            <a:pPr marL="0" lvl="0" indent="0" algn="ctr">
              <a:spcBef>
                <a:spcPts val="0"/>
              </a:spcBef>
              <a:spcAft>
                <a:spcPts val="0"/>
              </a:spcAft>
              <a:buNone/>
            </a:pPr>
            <a:r>
              <a:rPr lang="en-US" sz="4000" dirty="0"/>
              <a:t>Nicotine: The Gateway Drug</a:t>
            </a:r>
            <a:endParaRPr sz="4000" dirty="0"/>
          </a:p>
        </p:txBody>
      </p:sp>
      <p:pic>
        <p:nvPicPr>
          <p:cNvPr id="544" name="Google Shape;544;p66"/>
          <p:cNvPicPr preferRelativeResize="0"/>
          <p:nvPr/>
        </p:nvPicPr>
        <p:blipFill rotWithShape="1">
          <a:blip r:embed="rId3">
            <a:alphaModFix/>
          </a:blip>
          <a:srcRect l="7812" t="30476" r="27616" b="19370"/>
          <a:stretch/>
        </p:blipFill>
        <p:spPr>
          <a:xfrm>
            <a:off x="0" y="1506050"/>
            <a:ext cx="6334699" cy="2834596"/>
          </a:xfrm>
          <a:prstGeom prst="rect">
            <a:avLst/>
          </a:prstGeom>
          <a:noFill/>
          <a:ln>
            <a:noFill/>
          </a:ln>
        </p:spPr>
      </p:pic>
      <p:sp>
        <p:nvSpPr>
          <p:cNvPr id="545" name="Google Shape;545;p66"/>
          <p:cNvSpPr txBox="1"/>
          <p:nvPr/>
        </p:nvSpPr>
        <p:spPr>
          <a:xfrm>
            <a:off x="2590800" y="4495800"/>
            <a:ext cx="6067277" cy="1658956"/>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spcBef>
                <a:spcPts val="0"/>
              </a:spcBef>
              <a:spcAft>
                <a:spcPts val="0"/>
              </a:spcAft>
              <a:buNone/>
            </a:pPr>
            <a:r>
              <a:rPr lang="en-US" sz="2400" b="1" dirty="0"/>
              <a:t>Conclusion:</a:t>
            </a:r>
            <a:r>
              <a:rPr lang="en-US" sz="2400" dirty="0"/>
              <a:t> Youth who use e-cigarettes/vape pens with higher nicotine concentrations are likely to experience an increase in subsequent intensity of smoking and vaping.</a:t>
            </a:r>
            <a:endParaRPr sz="2400" dirty="0"/>
          </a:p>
        </p:txBody>
      </p:sp>
    </p:spTree>
    <p:extLst>
      <p:ext uri="{BB962C8B-B14F-4D97-AF65-F5344CB8AC3E}">
        <p14:creationId xmlns:p14="http://schemas.microsoft.com/office/powerpoint/2010/main" val="3114178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5"/>
                                        </p:tgtEl>
                                        <p:attrNameLst>
                                          <p:attrName>style.visibility</p:attrName>
                                        </p:attrNameLst>
                                      </p:cBhvr>
                                      <p:to>
                                        <p:strVal val="visible"/>
                                      </p:to>
                                    </p:set>
                                    <p:animEffect transition="in" filter="fade">
                                      <p:cBhvr>
                                        <p:cTn id="7" dur="500"/>
                                        <p:tgtEl>
                                          <p:spTgt spid="5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81"/>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708037">
            <a:off x="8002796" y="3108108"/>
            <a:ext cx="1043830" cy="1043830"/>
          </a:xfrm>
          <a:prstGeom prst="rect">
            <a:avLst/>
          </a:prstGeom>
        </p:spPr>
      </p:pic>
      <p:pic>
        <p:nvPicPr>
          <p:cNvPr id="81" name="Picture 80"/>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708037">
            <a:off x="7524840" y="2928935"/>
            <a:ext cx="1043830" cy="1043830"/>
          </a:xfrm>
          <a:prstGeom prst="rect">
            <a:avLst/>
          </a:prstGeom>
        </p:spPr>
      </p:pic>
      <p:sp>
        <p:nvSpPr>
          <p:cNvPr id="3" name="Shape 189"/>
          <p:cNvSpPr/>
          <p:nvPr/>
        </p:nvSpPr>
        <p:spPr>
          <a:xfrm>
            <a:off x="81321" y="331278"/>
            <a:ext cx="9135071" cy="626133"/>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lvl="0" algn="ctr">
              <a:defRPr sz="1800"/>
            </a:pPr>
            <a:r>
              <a:rPr lang="en-US" sz="3600" dirty="0">
                <a:latin typeface="Century Gothic" panose="020B0502020202020204" pitchFamily="34" charset="0"/>
                <a:ea typeface="Arial" charset="0"/>
                <a:cs typeface="Arial" charset="0"/>
                <a:sym typeface="Chalkboard"/>
              </a:rPr>
              <a:t>E-Cigarette/Vape Bridge to Cigarettes</a:t>
            </a:r>
            <a:endParaRPr sz="3600" dirty="0">
              <a:latin typeface="Century Gothic" panose="020B0502020202020204" pitchFamily="34" charset="0"/>
              <a:ea typeface="Arial" charset="0"/>
              <a:cs typeface="Arial" charset="0"/>
              <a:sym typeface="Chalkboard"/>
            </a:endParaRPr>
          </a:p>
        </p:txBody>
      </p:sp>
      <p:sp>
        <p:nvSpPr>
          <p:cNvPr id="17" name="Rectangle 16"/>
          <p:cNvSpPr/>
          <p:nvPr/>
        </p:nvSpPr>
        <p:spPr>
          <a:xfrm rot="7500000">
            <a:off x="514703" y="3937667"/>
            <a:ext cx="2766072" cy="429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39717" t="84340" r="1914" b="9115"/>
          <a:stretch/>
        </p:blipFill>
        <p:spPr>
          <a:xfrm rot="10800000" flipV="1">
            <a:off x="1850490" y="4793250"/>
            <a:ext cx="4901190" cy="157587"/>
          </a:xfrm>
          <a:prstGeom prst="rect">
            <a:avLst/>
          </a:prstGeom>
        </p:spPr>
      </p:pic>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l="27735" t="78832"/>
          <a:stretch/>
        </p:blipFill>
        <p:spPr>
          <a:xfrm rot="5400000">
            <a:off x="3959858" y="4268960"/>
            <a:ext cx="2512676" cy="346570"/>
          </a:xfrm>
          <a:prstGeom prst="rect">
            <a:avLst/>
          </a:prstGeom>
        </p:spPr>
      </p:pic>
      <p:pic>
        <p:nvPicPr>
          <p:cNvPr id="23" name="Picture 22"/>
          <p:cNvPicPr>
            <a:picLocks noChangeAspect="1"/>
          </p:cNvPicPr>
          <p:nvPr/>
        </p:nvPicPr>
        <p:blipFill rotWithShape="1">
          <a:blip r:embed="rId5" cstate="print">
            <a:extLst>
              <a:ext uri="{28A0092B-C50C-407E-A947-70E740481C1C}">
                <a14:useLocalDpi xmlns:a14="http://schemas.microsoft.com/office/drawing/2010/main" val="0"/>
              </a:ext>
            </a:extLst>
          </a:blip>
          <a:srcRect l="27735" t="78832"/>
          <a:stretch/>
        </p:blipFill>
        <p:spPr>
          <a:xfrm rot="5400000">
            <a:off x="2021756" y="4268960"/>
            <a:ext cx="2512676" cy="346570"/>
          </a:xfrm>
          <a:prstGeom prst="rect">
            <a:avLst/>
          </a:prstGeom>
        </p:spPr>
      </p:pic>
      <p:sp>
        <p:nvSpPr>
          <p:cNvPr id="26" name="Arc 25"/>
          <p:cNvSpPr/>
          <p:nvPr/>
        </p:nvSpPr>
        <p:spPr>
          <a:xfrm rot="5400000">
            <a:off x="1249701" y="2302840"/>
            <a:ext cx="1336952" cy="2475605"/>
          </a:xfrm>
          <a:prstGeom prst="arc">
            <a:avLst>
              <a:gd name="adj1" fmla="val 16200000"/>
              <a:gd name="adj2" fmla="val 153198"/>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66"/>
          </a:p>
        </p:txBody>
      </p:sp>
      <p:sp>
        <p:nvSpPr>
          <p:cNvPr id="27" name="Arc 26"/>
          <p:cNvSpPr/>
          <p:nvPr/>
        </p:nvSpPr>
        <p:spPr>
          <a:xfrm rot="16200000" flipH="1">
            <a:off x="5928999" y="2302634"/>
            <a:ext cx="1336952" cy="2475605"/>
          </a:xfrm>
          <a:prstGeom prst="arc">
            <a:avLst>
              <a:gd name="adj1" fmla="val 16200000"/>
              <a:gd name="adj2" fmla="val 574293"/>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66"/>
          </a:p>
        </p:txBody>
      </p:sp>
      <p:sp>
        <p:nvSpPr>
          <p:cNvPr id="33" name="Arc 32"/>
          <p:cNvSpPr/>
          <p:nvPr/>
        </p:nvSpPr>
        <p:spPr>
          <a:xfrm rot="5400000">
            <a:off x="3561614" y="2692379"/>
            <a:ext cx="1389773" cy="1696117"/>
          </a:xfrm>
          <a:prstGeom prst="arc">
            <a:avLst>
              <a:gd name="adj1" fmla="val 16200000"/>
              <a:gd name="adj2" fmla="val 5439592"/>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66"/>
          </a:p>
        </p:txBody>
      </p:sp>
      <p:cxnSp>
        <p:nvCxnSpPr>
          <p:cNvPr id="41" name="Straight Connector 40"/>
          <p:cNvCxnSpPr/>
          <p:nvPr/>
        </p:nvCxnSpPr>
        <p:spPr>
          <a:xfrm>
            <a:off x="2922052" y="3936000"/>
            <a:ext cx="0" cy="8572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600583" y="4096734"/>
            <a:ext cx="0" cy="69651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672146" y="4043156"/>
            <a:ext cx="0" cy="75009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047192" y="4208914"/>
            <a:ext cx="0" cy="58433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4475817" y="4208914"/>
            <a:ext cx="0" cy="58433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850864" y="4023427"/>
            <a:ext cx="0" cy="76982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279114" y="4203891"/>
            <a:ext cx="0" cy="58935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957646" y="4208914"/>
            <a:ext cx="0" cy="58433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5600958" y="3936000"/>
            <a:ext cx="0" cy="8572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922427" y="4096734"/>
            <a:ext cx="0" cy="696516"/>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F957AA07-D8C4-8945-B56C-1E49B87C4A56}"/>
              </a:ext>
            </a:extLst>
          </p:cNvPr>
          <p:cNvGrpSpPr/>
          <p:nvPr/>
        </p:nvGrpSpPr>
        <p:grpSpPr>
          <a:xfrm>
            <a:off x="3041856" y="4284440"/>
            <a:ext cx="181919" cy="556239"/>
            <a:chOff x="3255917" y="6847065"/>
            <a:chExt cx="258729" cy="791096"/>
          </a:xfrm>
        </p:grpSpPr>
        <p:sp>
          <p:nvSpPr>
            <p:cNvPr id="68" name="Oval 67">
              <a:extLst>
                <a:ext uri="{FF2B5EF4-FFF2-40B4-BE49-F238E27FC236}">
                  <a16:creationId xmlns:a16="http://schemas.microsoft.com/office/drawing/2014/main" id="{37D7B6E9-D683-E040-991B-B40B9607131D}"/>
                </a:ext>
              </a:extLst>
            </p:cNvPr>
            <p:cNvSpPr/>
            <p:nvPr/>
          </p:nvSpPr>
          <p:spPr>
            <a:xfrm>
              <a:off x="3316141" y="6847065"/>
              <a:ext cx="138282" cy="14944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p>
          </p:txBody>
        </p:sp>
        <p:sp>
          <p:nvSpPr>
            <p:cNvPr id="69" name="Round Same Side Corner Rectangle 68">
              <a:extLst>
                <a:ext uri="{FF2B5EF4-FFF2-40B4-BE49-F238E27FC236}">
                  <a16:creationId xmlns:a16="http://schemas.microsoft.com/office/drawing/2014/main" id="{07D4C5A3-75AB-8948-90F8-310C884F1C93}"/>
                </a:ext>
              </a:extLst>
            </p:cNvPr>
            <p:cNvSpPr/>
            <p:nvPr/>
          </p:nvSpPr>
          <p:spPr>
            <a:xfrm>
              <a:off x="3255917" y="7059081"/>
              <a:ext cx="258729" cy="579080"/>
            </a:xfrm>
            <a:prstGeom prst="round2SameRect">
              <a:avLst>
                <a:gd name="adj1" fmla="val 50000"/>
                <a:gd name="adj2" fmla="val 5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noFill/>
              </a:endParaRPr>
            </a:p>
          </p:txBody>
        </p:sp>
      </p:grpSp>
      <p:grpSp>
        <p:nvGrpSpPr>
          <p:cNvPr id="46" name="Group 45">
            <a:extLst>
              <a:ext uri="{FF2B5EF4-FFF2-40B4-BE49-F238E27FC236}">
                <a16:creationId xmlns:a16="http://schemas.microsoft.com/office/drawing/2014/main" id="{BE199E4F-40F1-6347-AFC1-E8469C576C9C}"/>
              </a:ext>
            </a:extLst>
          </p:cNvPr>
          <p:cNvGrpSpPr/>
          <p:nvPr/>
        </p:nvGrpSpPr>
        <p:grpSpPr>
          <a:xfrm>
            <a:off x="2347599" y="4284215"/>
            <a:ext cx="181919" cy="556239"/>
            <a:chOff x="3255917" y="6847065"/>
            <a:chExt cx="258729" cy="791096"/>
          </a:xfrm>
        </p:grpSpPr>
        <p:sp>
          <p:nvSpPr>
            <p:cNvPr id="48" name="Oval 47">
              <a:extLst>
                <a:ext uri="{FF2B5EF4-FFF2-40B4-BE49-F238E27FC236}">
                  <a16:creationId xmlns:a16="http://schemas.microsoft.com/office/drawing/2014/main" id="{CAD01E33-C38F-C44D-8956-6E6474E05C40}"/>
                </a:ext>
              </a:extLst>
            </p:cNvPr>
            <p:cNvSpPr/>
            <p:nvPr/>
          </p:nvSpPr>
          <p:spPr>
            <a:xfrm>
              <a:off x="3316141" y="6847065"/>
              <a:ext cx="138282" cy="14944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p>
          </p:txBody>
        </p:sp>
        <p:sp>
          <p:nvSpPr>
            <p:cNvPr id="51" name="Round Same Side Corner Rectangle 50">
              <a:extLst>
                <a:ext uri="{FF2B5EF4-FFF2-40B4-BE49-F238E27FC236}">
                  <a16:creationId xmlns:a16="http://schemas.microsoft.com/office/drawing/2014/main" id="{3D941EAA-0062-B549-91E3-888BDFDF45BF}"/>
                </a:ext>
              </a:extLst>
            </p:cNvPr>
            <p:cNvSpPr/>
            <p:nvPr/>
          </p:nvSpPr>
          <p:spPr>
            <a:xfrm>
              <a:off x="3255917" y="7059081"/>
              <a:ext cx="258729" cy="579080"/>
            </a:xfrm>
            <a:prstGeom prst="round2SameRect">
              <a:avLst>
                <a:gd name="adj1" fmla="val 50000"/>
                <a:gd name="adj2" fmla="val 5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noFill/>
              </a:endParaRPr>
            </a:p>
          </p:txBody>
        </p:sp>
      </p:grpSp>
      <p:grpSp>
        <p:nvGrpSpPr>
          <p:cNvPr id="52" name="Group 51">
            <a:extLst>
              <a:ext uri="{FF2B5EF4-FFF2-40B4-BE49-F238E27FC236}">
                <a16:creationId xmlns:a16="http://schemas.microsoft.com/office/drawing/2014/main" id="{E54D640E-824A-E54B-97D7-104D5E321820}"/>
              </a:ext>
            </a:extLst>
          </p:cNvPr>
          <p:cNvGrpSpPr/>
          <p:nvPr/>
        </p:nvGrpSpPr>
        <p:grpSpPr>
          <a:xfrm>
            <a:off x="2657666" y="4281625"/>
            <a:ext cx="181919" cy="556239"/>
            <a:chOff x="3255917" y="6847065"/>
            <a:chExt cx="258729" cy="791096"/>
          </a:xfrm>
        </p:grpSpPr>
        <p:sp>
          <p:nvSpPr>
            <p:cNvPr id="59" name="Oval 58">
              <a:extLst>
                <a:ext uri="{FF2B5EF4-FFF2-40B4-BE49-F238E27FC236}">
                  <a16:creationId xmlns:a16="http://schemas.microsoft.com/office/drawing/2014/main" id="{87489F48-802D-AE4F-A83A-A13CB629A599}"/>
                </a:ext>
              </a:extLst>
            </p:cNvPr>
            <p:cNvSpPr/>
            <p:nvPr/>
          </p:nvSpPr>
          <p:spPr>
            <a:xfrm>
              <a:off x="3316141" y="6847065"/>
              <a:ext cx="138282" cy="14944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p>
          </p:txBody>
        </p:sp>
        <p:sp>
          <p:nvSpPr>
            <p:cNvPr id="60" name="Round Same Side Corner Rectangle 59">
              <a:extLst>
                <a:ext uri="{FF2B5EF4-FFF2-40B4-BE49-F238E27FC236}">
                  <a16:creationId xmlns:a16="http://schemas.microsoft.com/office/drawing/2014/main" id="{547EC34A-987A-E748-8673-DD33974237DE}"/>
                </a:ext>
              </a:extLst>
            </p:cNvPr>
            <p:cNvSpPr/>
            <p:nvPr/>
          </p:nvSpPr>
          <p:spPr>
            <a:xfrm>
              <a:off x="3255917" y="7059081"/>
              <a:ext cx="258729" cy="579080"/>
            </a:xfrm>
            <a:prstGeom prst="round2SameRect">
              <a:avLst>
                <a:gd name="adj1" fmla="val 50000"/>
                <a:gd name="adj2" fmla="val 5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noFill/>
              </a:endParaRPr>
            </a:p>
          </p:txBody>
        </p:sp>
      </p:grpSp>
      <p:cxnSp>
        <p:nvCxnSpPr>
          <p:cNvPr id="57" name="Straight Connector 56"/>
          <p:cNvCxnSpPr/>
          <p:nvPr/>
        </p:nvCxnSpPr>
        <p:spPr>
          <a:xfrm>
            <a:off x="6243896" y="4203891"/>
            <a:ext cx="0" cy="589359"/>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F5372B61-6BDF-1F44-8039-EF70E33D2144}"/>
              </a:ext>
            </a:extLst>
          </p:cNvPr>
          <p:cNvGrpSpPr/>
          <p:nvPr/>
        </p:nvGrpSpPr>
        <p:grpSpPr>
          <a:xfrm>
            <a:off x="1900061" y="4284866"/>
            <a:ext cx="181919" cy="556239"/>
            <a:chOff x="3255917" y="6847065"/>
            <a:chExt cx="258729" cy="791096"/>
          </a:xfrm>
        </p:grpSpPr>
        <p:sp>
          <p:nvSpPr>
            <p:cNvPr id="62" name="Oval 61">
              <a:extLst>
                <a:ext uri="{FF2B5EF4-FFF2-40B4-BE49-F238E27FC236}">
                  <a16:creationId xmlns:a16="http://schemas.microsoft.com/office/drawing/2014/main" id="{AFEA77A5-0A94-294A-8451-7BB43E3322DB}"/>
                </a:ext>
              </a:extLst>
            </p:cNvPr>
            <p:cNvSpPr/>
            <p:nvPr/>
          </p:nvSpPr>
          <p:spPr>
            <a:xfrm>
              <a:off x="3316141" y="6847065"/>
              <a:ext cx="138282" cy="14944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p>
          </p:txBody>
        </p:sp>
        <p:sp>
          <p:nvSpPr>
            <p:cNvPr id="63" name="Round Same Side Corner Rectangle 62">
              <a:extLst>
                <a:ext uri="{FF2B5EF4-FFF2-40B4-BE49-F238E27FC236}">
                  <a16:creationId xmlns:a16="http://schemas.microsoft.com/office/drawing/2014/main" id="{384C02E3-E087-CE42-BF7A-CB86BB63BFE7}"/>
                </a:ext>
              </a:extLst>
            </p:cNvPr>
            <p:cNvSpPr/>
            <p:nvPr/>
          </p:nvSpPr>
          <p:spPr>
            <a:xfrm>
              <a:off x="3255917" y="7059081"/>
              <a:ext cx="258729" cy="579080"/>
            </a:xfrm>
            <a:prstGeom prst="round2SameRect">
              <a:avLst>
                <a:gd name="adj1" fmla="val 50000"/>
                <a:gd name="adj2" fmla="val 5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noFill/>
              </a:endParaRPr>
            </a:p>
          </p:txBody>
        </p:sp>
      </p:grpSp>
      <p:cxnSp>
        <p:nvCxnSpPr>
          <p:cNvPr id="58" name="Straight Connector 57"/>
          <p:cNvCxnSpPr/>
          <p:nvPr/>
        </p:nvCxnSpPr>
        <p:spPr>
          <a:xfrm>
            <a:off x="6565364" y="4208914"/>
            <a:ext cx="0" cy="584337"/>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E9929464-79B1-8E46-A4AD-1A1967B68655}"/>
              </a:ext>
            </a:extLst>
          </p:cNvPr>
          <p:cNvGrpSpPr/>
          <p:nvPr/>
        </p:nvGrpSpPr>
        <p:grpSpPr>
          <a:xfrm>
            <a:off x="2042398" y="4282327"/>
            <a:ext cx="181919" cy="556239"/>
            <a:chOff x="3255917" y="6847065"/>
            <a:chExt cx="258729" cy="791096"/>
          </a:xfrm>
        </p:grpSpPr>
        <p:sp>
          <p:nvSpPr>
            <p:cNvPr id="42" name="Oval 41">
              <a:extLst>
                <a:ext uri="{FF2B5EF4-FFF2-40B4-BE49-F238E27FC236}">
                  <a16:creationId xmlns:a16="http://schemas.microsoft.com/office/drawing/2014/main" id="{148D17C4-9C46-034E-91DD-1AAB8F7275A6}"/>
                </a:ext>
              </a:extLst>
            </p:cNvPr>
            <p:cNvSpPr/>
            <p:nvPr/>
          </p:nvSpPr>
          <p:spPr>
            <a:xfrm>
              <a:off x="3316141" y="6847065"/>
              <a:ext cx="138282" cy="14944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p>
          </p:txBody>
        </p:sp>
        <p:sp>
          <p:nvSpPr>
            <p:cNvPr id="44" name="Round Same Side Corner Rectangle 43">
              <a:extLst>
                <a:ext uri="{FF2B5EF4-FFF2-40B4-BE49-F238E27FC236}">
                  <a16:creationId xmlns:a16="http://schemas.microsoft.com/office/drawing/2014/main" id="{A7B3F75C-2330-6141-9231-D22ABC7768F6}"/>
                </a:ext>
              </a:extLst>
            </p:cNvPr>
            <p:cNvSpPr/>
            <p:nvPr/>
          </p:nvSpPr>
          <p:spPr>
            <a:xfrm>
              <a:off x="3255917" y="7059081"/>
              <a:ext cx="258729" cy="579080"/>
            </a:xfrm>
            <a:prstGeom prst="round2SameRect">
              <a:avLst>
                <a:gd name="adj1" fmla="val 50000"/>
                <a:gd name="adj2" fmla="val 5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noFill/>
              </a:endParaRPr>
            </a:p>
          </p:txBody>
        </p:sp>
      </p:grpSp>
      <p:grpSp>
        <p:nvGrpSpPr>
          <p:cNvPr id="64" name="Group 63">
            <a:extLst>
              <a:ext uri="{FF2B5EF4-FFF2-40B4-BE49-F238E27FC236}">
                <a16:creationId xmlns:a16="http://schemas.microsoft.com/office/drawing/2014/main" id="{B9D3DDA8-CB1D-D148-9DAE-68E82A1D6CB5}"/>
              </a:ext>
            </a:extLst>
          </p:cNvPr>
          <p:cNvGrpSpPr/>
          <p:nvPr/>
        </p:nvGrpSpPr>
        <p:grpSpPr>
          <a:xfrm>
            <a:off x="2197897" y="4281625"/>
            <a:ext cx="181919" cy="556239"/>
            <a:chOff x="3255917" y="6847065"/>
            <a:chExt cx="258729" cy="791096"/>
          </a:xfrm>
        </p:grpSpPr>
        <p:sp>
          <p:nvSpPr>
            <p:cNvPr id="65" name="Oval 64">
              <a:extLst>
                <a:ext uri="{FF2B5EF4-FFF2-40B4-BE49-F238E27FC236}">
                  <a16:creationId xmlns:a16="http://schemas.microsoft.com/office/drawing/2014/main" id="{4CEE09A7-4CC0-4C44-BCEA-AA3F89133C72}"/>
                </a:ext>
              </a:extLst>
            </p:cNvPr>
            <p:cNvSpPr/>
            <p:nvPr/>
          </p:nvSpPr>
          <p:spPr>
            <a:xfrm>
              <a:off x="3316141" y="6847065"/>
              <a:ext cx="138282" cy="14944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p>
          </p:txBody>
        </p:sp>
        <p:sp>
          <p:nvSpPr>
            <p:cNvPr id="66" name="Round Same Side Corner Rectangle 65">
              <a:extLst>
                <a:ext uri="{FF2B5EF4-FFF2-40B4-BE49-F238E27FC236}">
                  <a16:creationId xmlns:a16="http://schemas.microsoft.com/office/drawing/2014/main" id="{CFDB9073-BC71-304A-8A2B-03817F998557}"/>
                </a:ext>
              </a:extLst>
            </p:cNvPr>
            <p:cNvSpPr/>
            <p:nvPr/>
          </p:nvSpPr>
          <p:spPr>
            <a:xfrm>
              <a:off x="3255917" y="7059081"/>
              <a:ext cx="258729" cy="579080"/>
            </a:xfrm>
            <a:prstGeom prst="round2SameRect">
              <a:avLst>
                <a:gd name="adj1" fmla="val 50000"/>
                <a:gd name="adj2" fmla="val 5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a:noFill/>
              </a:endParaRPr>
            </a:p>
          </p:txBody>
        </p:sp>
      </p:grpSp>
      <p:pic>
        <p:nvPicPr>
          <p:cNvPr id="75" name="Picture 74"/>
          <p:cNvPicPr>
            <a:picLocks noChangeAspect="1"/>
          </p:cNvPicPr>
          <p:nvPr/>
        </p:nvPicPr>
        <p:blipFill rotWithShape="1">
          <a:blip r:embed="rId6"/>
          <a:srcRect l="16342" t="4494" r="16342" b="2941"/>
          <a:stretch/>
        </p:blipFill>
        <p:spPr>
          <a:xfrm>
            <a:off x="6727529" y="3185907"/>
            <a:ext cx="1224186" cy="2512677"/>
          </a:xfrm>
          <a:prstGeom prst="rect">
            <a:avLst/>
          </a:prstGeom>
        </p:spPr>
      </p:pic>
      <p:pic>
        <p:nvPicPr>
          <p:cNvPr id="76" name="Picture 75"/>
          <p:cNvPicPr>
            <a:picLocks noChangeAspect="1"/>
          </p:cNvPicPr>
          <p:nvPr/>
        </p:nvPicPr>
        <p:blipFill rotWithShape="1">
          <a:blip r:embed="rId6"/>
          <a:srcRect l="54703" t="5393" r="16342" b="35411"/>
          <a:stretch/>
        </p:blipFill>
        <p:spPr>
          <a:xfrm flipH="1">
            <a:off x="7881427" y="4091705"/>
            <a:ext cx="526569" cy="1606878"/>
          </a:xfrm>
          <a:prstGeom prst="rect">
            <a:avLst/>
          </a:prstGeom>
        </p:spPr>
      </p:pic>
      <p:pic>
        <p:nvPicPr>
          <p:cNvPr id="77" name="Picture 76"/>
          <p:cNvPicPr>
            <a:picLocks noChangeAspect="1"/>
          </p:cNvPicPr>
          <p:nvPr/>
        </p:nvPicPr>
        <p:blipFill rotWithShape="1">
          <a:blip r:embed="rId6"/>
          <a:srcRect l="45804" t="14362" r="26099" b="60585"/>
          <a:stretch/>
        </p:blipFill>
        <p:spPr>
          <a:xfrm>
            <a:off x="7442146" y="5013825"/>
            <a:ext cx="510961" cy="680041"/>
          </a:xfrm>
          <a:prstGeom prst="rect">
            <a:avLst/>
          </a:prstGeom>
        </p:spPr>
      </p:pic>
      <p:pic>
        <p:nvPicPr>
          <p:cNvPr id="78" name="Picture 77"/>
          <p:cNvPicPr>
            <a:picLocks noChangeAspect="1"/>
          </p:cNvPicPr>
          <p:nvPr/>
        </p:nvPicPr>
        <p:blipFill rotWithShape="1">
          <a:blip r:embed="rId6"/>
          <a:srcRect l="44623" t="12548" r="36683" b="59175"/>
          <a:stretch/>
        </p:blipFill>
        <p:spPr>
          <a:xfrm flipH="1">
            <a:off x="6627846" y="4931034"/>
            <a:ext cx="339967" cy="767550"/>
          </a:xfrm>
          <a:prstGeom prst="rect">
            <a:avLst/>
          </a:prstGeom>
        </p:spPr>
      </p:pic>
      <p:pic>
        <p:nvPicPr>
          <p:cNvPr id="79" name="Picture 78"/>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708037">
            <a:off x="5761361" y="2928870"/>
            <a:ext cx="1043830" cy="1043830"/>
          </a:xfrm>
          <a:prstGeom prst="rect">
            <a:avLst/>
          </a:prstGeom>
        </p:spPr>
      </p:pic>
      <p:pic>
        <p:nvPicPr>
          <p:cNvPr id="80" name="Picture 79"/>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708037">
            <a:off x="6306612" y="3031219"/>
            <a:ext cx="1043830" cy="1043830"/>
          </a:xfrm>
          <a:prstGeom prst="rect">
            <a:avLst/>
          </a:prstGeom>
        </p:spPr>
      </p:pic>
      <p:sp>
        <p:nvSpPr>
          <p:cNvPr id="84" name="Rectangle 83"/>
          <p:cNvSpPr/>
          <p:nvPr/>
        </p:nvSpPr>
        <p:spPr>
          <a:xfrm>
            <a:off x="1028819" y="4260719"/>
            <a:ext cx="475824" cy="14281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sp>
        <p:nvSpPr>
          <p:cNvPr id="85" name="Rectangle 84"/>
          <p:cNvSpPr/>
          <p:nvPr/>
        </p:nvSpPr>
        <p:spPr>
          <a:xfrm>
            <a:off x="1575667" y="3619913"/>
            <a:ext cx="264497" cy="20739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sp>
        <p:nvSpPr>
          <p:cNvPr id="86" name="Snip Same Side Corner Rectangle 85"/>
          <p:cNvSpPr/>
          <p:nvPr/>
        </p:nvSpPr>
        <p:spPr>
          <a:xfrm>
            <a:off x="638993" y="3529988"/>
            <a:ext cx="323433" cy="2159591"/>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sp>
        <p:nvSpPr>
          <p:cNvPr id="87" name="&quot;No&quot; Symbol 86"/>
          <p:cNvSpPr/>
          <p:nvPr/>
        </p:nvSpPr>
        <p:spPr>
          <a:xfrm>
            <a:off x="624691" y="3185907"/>
            <a:ext cx="351210" cy="340357"/>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solidFill>
                <a:schemeClr val="tx1"/>
              </a:solidFill>
            </a:endParaRPr>
          </a:p>
        </p:txBody>
      </p:sp>
      <p:sp>
        <p:nvSpPr>
          <p:cNvPr id="88" name="Snip Single Corner Rectangle 87"/>
          <p:cNvSpPr/>
          <p:nvPr/>
        </p:nvSpPr>
        <p:spPr>
          <a:xfrm>
            <a:off x="393868" y="4392876"/>
            <a:ext cx="140745" cy="1295960"/>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sp>
        <p:nvSpPr>
          <p:cNvPr id="101" name="&quot;No&quot; Symbol 100"/>
          <p:cNvSpPr/>
          <p:nvPr/>
        </p:nvSpPr>
        <p:spPr>
          <a:xfrm>
            <a:off x="1094848" y="5304687"/>
            <a:ext cx="351210" cy="340357"/>
          </a:xfrm>
          <a:prstGeom prst="noSmoking">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solidFill>
                <a:schemeClr val="tx1"/>
              </a:solidFill>
            </a:endParaRPr>
          </a:p>
        </p:txBody>
      </p:sp>
      <p:sp>
        <p:nvSpPr>
          <p:cNvPr id="102" name="&quot;No&quot; Symbol 101"/>
          <p:cNvSpPr/>
          <p:nvPr/>
        </p:nvSpPr>
        <p:spPr>
          <a:xfrm>
            <a:off x="1173795" y="4632813"/>
            <a:ext cx="199488" cy="218582"/>
          </a:xfrm>
          <a:prstGeom prst="noSmoking">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solidFill>
                <a:schemeClr val="tx1"/>
              </a:solidFill>
            </a:endParaRPr>
          </a:p>
        </p:txBody>
      </p:sp>
      <p:sp>
        <p:nvSpPr>
          <p:cNvPr id="103" name="&quot;No&quot; Symbol 102"/>
          <p:cNvSpPr/>
          <p:nvPr/>
        </p:nvSpPr>
        <p:spPr>
          <a:xfrm>
            <a:off x="1199261" y="4411532"/>
            <a:ext cx="139575" cy="130035"/>
          </a:xfrm>
          <a:prstGeom prst="noSmoking">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solidFill>
                <a:schemeClr val="tx1"/>
              </a:solidFill>
            </a:endParaRPr>
          </a:p>
        </p:txBody>
      </p:sp>
      <p:sp>
        <p:nvSpPr>
          <p:cNvPr id="104" name="&quot;No&quot; Symbol 103"/>
          <p:cNvSpPr/>
          <p:nvPr/>
        </p:nvSpPr>
        <p:spPr>
          <a:xfrm>
            <a:off x="1128298" y="4939262"/>
            <a:ext cx="285701" cy="276090"/>
          </a:xfrm>
          <a:prstGeom prst="noSmoking">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solidFill>
                <a:schemeClr val="tx1"/>
              </a:solidFill>
            </a:endParaRPr>
          </a:p>
        </p:txBody>
      </p:sp>
      <p:sp>
        <p:nvSpPr>
          <p:cNvPr id="4" name="Content Placeholder 2"/>
          <p:cNvSpPr txBox="1">
            <a:spLocks/>
          </p:cNvSpPr>
          <p:nvPr/>
        </p:nvSpPr>
        <p:spPr>
          <a:xfrm>
            <a:off x="0" y="1754772"/>
            <a:ext cx="9144000" cy="768115"/>
          </a:xfrm>
          <a:prstGeom prst="rect">
            <a:avLst/>
          </a:prstGeom>
        </p:spPr>
        <p:txBody>
          <a:bodyPr>
            <a:normAutofit fontScale="92500" lnSpcReduction="20000"/>
          </a:bodyPr>
          <a:lstStyle>
            <a:lvl1pPr marL="243860" indent="-243860" algn="l" defTabSz="975439" rtl="0" eaLnBrk="1" latinLnBrk="0" hangingPunct="1">
              <a:lnSpc>
                <a:spcPct val="90000"/>
              </a:lnSpc>
              <a:spcBef>
                <a:spcPts val="1067"/>
              </a:spcBef>
              <a:buFont typeface="Arial"/>
              <a:buChar char="•"/>
              <a:defRPr sz="2987" kern="1200">
                <a:solidFill>
                  <a:schemeClr val="tx1"/>
                </a:solidFill>
                <a:latin typeface="+mn-lt"/>
                <a:ea typeface="+mn-ea"/>
                <a:cs typeface="+mn-cs"/>
              </a:defRPr>
            </a:lvl1pPr>
            <a:lvl2pPr marL="731579" indent="-243860" algn="l" defTabSz="975439" rtl="0" eaLnBrk="1" latinLnBrk="0" hangingPunct="1">
              <a:lnSpc>
                <a:spcPct val="90000"/>
              </a:lnSpc>
              <a:spcBef>
                <a:spcPts val="533"/>
              </a:spcBef>
              <a:buFont typeface="Arial"/>
              <a:buChar char="•"/>
              <a:defRPr sz="2561" kern="1200">
                <a:solidFill>
                  <a:schemeClr val="tx1"/>
                </a:solidFill>
                <a:latin typeface="+mn-lt"/>
                <a:ea typeface="+mn-ea"/>
                <a:cs typeface="+mn-cs"/>
              </a:defRPr>
            </a:lvl2pPr>
            <a:lvl3pPr marL="1219299" indent="-243860" algn="l" defTabSz="975439" rtl="0" eaLnBrk="1" latinLnBrk="0" hangingPunct="1">
              <a:lnSpc>
                <a:spcPct val="90000"/>
              </a:lnSpc>
              <a:spcBef>
                <a:spcPts val="533"/>
              </a:spcBef>
              <a:buFont typeface="Arial"/>
              <a:buChar char="•"/>
              <a:defRPr sz="2133" kern="1200">
                <a:solidFill>
                  <a:schemeClr val="tx1"/>
                </a:solidFill>
                <a:latin typeface="+mn-lt"/>
                <a:ea typeface="+mn-ea"/>
                <a:cs typeface="+mn-cs"/>
              </a:defRPr>
            </a:lvl3pPr>
            <a:lvl4pPr marL="1707018" indent="-243860" algn="l" defTabSz="975439" rtl="0" eaLnBrk="1" latinLnBrk="0" hangingPunct="1">
              <a:lnSpc>
                <a:spcPct val="90000"/>
              </a:lnSpc>
              <a:spcBef>
                <a:spcPts val="533"/>
              </a:spcBef>
              <a:buFont typeface="Arial"/>
              <a:buChar char="•"/>
              <a:defRPr sz="1920" kern="1200">
                <a:solidFill>
                  <a:schemeClr val="tx1"/>
                </a:solidFill>
                <a:latin typeface="+mn-lt"/>
                <a:ea typeface="+mn-ea"/>
                <a:cs typeface="+mn-cs"/>
              </a:defRPr>
            </a:lvl4pPr>
            <a:lvl5pPr marL="2194739" indent="-243860" algn="l" defTabSz="975439" rtl="0" eaLnBrk="1" latinLnBrk="0" hangingPunct="1">
              <a:lnSpc>
                <a:spcPct val="90000"/>
              </a:lnSpc>
              <a:spcBef>
                <a:spcPts val="533"/>
              </a:spcBef>
              <a:buFont typeface="Arial"/>
              <a:buChar char="•"/>
              <a:defRPr sz="1920" kern="1200">
                <a:solidFill>
                  <a:schemeClr val="tx1"/>
                </a:solidFill>
                <a:latin typeface="+mn-lt"/>
                <a:ea typeface="+mn-ea"/>
                <a:cs typeface="+mn-cs"/>
              </a:defRPr>
            </a:lvl5pPr>
            <a:lvl6pPr marL="2682458" indent="-243860" algn="l" defTabSz="975439" rtl="0" eaLnBrk="1" latinLnBrk="0" hangingPunct="1">
              <a:lnSpc>
                <a:spcPct val="90000"/>
              </a:lnSpc>
              <a:spcBef>
                <a:spcPts val="533"/>
              </a:spcBef>
              <a:buFont typeface="Arial"/>
              <a:buChar char="•"/>
              <a:defRPr sz="1920" kern="1200">
                <a:solidFill>
                  <a:schemeClr val="tx1"/>
                </a:solidFill>
                <a:latin typeface="+mn-lt"/>
                <a:ea typeface="+mn-ea"/>
                <a:cs typeface="+mn-cs"/>
              </a:defRPr>
            </a:lvl6pPr>
            <a:lvl7pPr marL="3170177" indent="-243860" algn="l" defTabSz="975439" rtl="0" eaLnBrk="1" latinLnBrk="0" hangingPunct="1">
              <a:lnSpc>
                <a:spcPct val="90000"/>
              </a:lnSpc>
              <a:spcBef>
                <a:spcPts val="533"/>
              </a:spcBef>
              <a:buFont typeface="Arial"/>
              <a:buChar char="•"/>
              <a:defRPr sz="1920" kern="1200">
                <a:solidFill>
                  <a:schemeClr val="tx1"/>
                </a:solidFill>
                <a:latin typeface="+mn-lt"/>
                <a:ea typeface="+mn-ea"/>
                <a:cs typeface="+mn-cs"/>
              </a:defRPr>
            </a:lvl7pPr>
            <a:lvl8pPr marL="3657897" indent="-243860" algn="l" defTabSz="975439" rtl="0" eaLnBrk="1" latinLnBrk="0" hangingPunct="1">
              <a:lnSpc>
                <a:spcPct val="90000"/>
              </a:lnSpc>
              <a:spcBef>
                <a:spcPts val="533"/>
              </a:spcBef>
              <a:buFont typeface="Arial"/>
              <a:buChar char="•"/>
              <a:defRPr sz="1920" kern="1200">
                <a:solidFill>
                  <a:schemeClr val="tx1"/>
                </a:solidFill>
                <a:latin typeface="+mn-lt"/>
                <a:ea typeface="+mn-ea"/>
                <a:cs typeface="+mn-cs"/>
              </a:defRPr>
            </a:lvl8pPr>
            <a:lvl9pPr marL="4145618" indent="-243860" algn="l" defTabSz="975439" rtl="0" eaLnBrk="1" latinLnBrk="0" hangingPunct="1">
              <a:lnSpc>
                <a:spcPct val="90000"/>
              </a:lnSpc>
              <a:spcBef>
                <a:spcPts val="533"/>
              </a:spcBef>
              <a:buFont typeface="Arial"/>
              <a:buChar char="•"/>
              <a:defRPr sz="1920" kern="1200">
                <a:solidFill>
                  <a:schemeClr val="tx1"/>
                </a:solidFill>
                <a:latin typeface="+mn-lt"/>
                <a:ea typeface="+mn-ea"/>
                <a:cs typeface="+mn-cs"/>
              </a:defRPr>
            </a:lvl9pPr>
          </a:lstStyle>
          <a:p>
            <a:pPr marL="0" indent="0" algn="ctr">
              <a:buNone/>
            </a:pPr>
            <a:r>
              <a:rPr lang="en-US" sz="2600" dirty="0">
                <a:latin typeface="Century Gothic" panose="020B0502020202020204" pitchFamily="34" charset="0"/>
                <a:cs typeface="Arial" panose="020B0604020202020204" pitchFamily="34" charset="0"/>
              </a:rPr>
              <a:t>Adolescents who vaped were </a:t>
            </a:r>
            <a:r>
              <a:rPr lang="en-US" sz="2600" u="sng" dirty="0">
                <a:latin typeface="Century Gothic" panose="020B0502020202020204" pitchFamily="34" charset="0"/>
                <a:cs typeface="Arial" panose="020B0604020202020204" pitchFamily="34" charset="0"/>
              </a:rPr>
              <a:t>4 times</a:t>
            </a:r>
            <a:r>
              <a:rPr lang="en-US" sz="2600" dirty="0">
                <a:latin typeface="Century Gothic" panose="020B0502020202020204" pitchFamily="34" charset="0"/>
                <a:cs typeface="Arial" panose="020B0604020202020204" pitchFamily="34" charset="0"/>
              </a:rPr>
              <a:t> more likely </a:t>
            </a:r>
            <a:endParaRPr lang="en-US" sz="2600" dirty="0" smtClean="0">
              <a:latin typeface="Century Gothic" panose="020B0502020202020204" pitchFamily="34" charset="0"/>
              <a:cs typeface="Arial" panose="020B0604020202020204" pitchFamily="34" charset="0"/>
            </a:endParaRPr>
          </a:p>
          <a:p>
            <a:pPr marL="0" indent="0" algn="ctr">
              <a:buNone/>
            </a:pPr>
            <a:r>
              <a:rPr lang="en-US" sz="2600" dirty="0" smtClean="0">
                <a:latin typeface="Century Gothic" panose="020B0502020202020204" pitchFamily="34" charset="0"/>
                <a:cs typeface="Arial" panose="020B0604020202020204" pitchFamily="34" charset="0"/>
              </a:rPr>
              <a:t>to </a:t>
            </a:r>
            <a:r>
              <a:rPr lang="en-US" sz="2600" dirty="0">
                <a:latin typeface="Century Gothic" panose="020B0502020202020204" pitchFamily="34" charset="0"/>
                <a:cs typeface="Arial" panose="020B0604020202020204" pitchFamily="34" charset="0"/>
              </a:rPr>
              <a:t>report cigarette smoking</a:t>
            </a:r>
          </a:p>
          <a:p>
            <a:endParaRPr lang="en-US" sz="2600" dirty="0">
              <a:latin typeface="Century Gothic" panose="020B0502020202020204" pitchFamily="34" charset="0"/>
            </a:endParaRPr>
          </a:p>
          <a:p>
            <a:pPr marL="0" indent="0">
              <a:buNone/>
            </a:pPr>
            <a:endParaRPr lang="en-US" sz="2800" dirty="0">
              <a:latin typeface="Century Gothic" panose="020B0502020202020204" pitchFamily="34" charset="0"/>
            </a:endParaRPr>
          </a:p>
          <a:p>
            <a:endParaRPr lang="en-US" sz="2531" dirty="0">
              <a:latin typeface="Century Gothic" panose="020B0502020202020204" pitchFamily="34" charset="0"/>
            </a:endParaRPr>
          </a:p>
          <a:p>
            <a:endParaRPr lang="en-US" sz="2531" dirty="0">
              <a:latin typeface="Century Gothic" panose="020B0502020202020204" pitchFamily="34" charset="0"/>
            </a:endParaRPr>
          </a:p>
        </p:txBody>
      </p:sp>
      <p:sp>
        <p:nvSpPr>
          <p:cNvPr id="6" name="TextBox 5">
            <a:extLst>
              <a:ext uri="{FF2B5EF4-FFF2-40B4-BE49-F238E27FC236}">
                <a16:creationId xmlns:a16="http://schemas.microsoft.com/office/drawing/2014/main" id="{A92E8799-E51C-1E4D-A6A7-9801131D6D8B}"/>
              </a:ext>
            </a:extLst>
          </p:cNvPr>
          <p:cNvSpPr txBox="1"/>
          <p:nvPr/>
        </p:nvSpPr>
        <p:spPr>
          <a:xfrm>
            <a:off x="228600" y="5674946"/>
            <a:ext cx="2141114" cy="461665"/>
          </a:xfrm>
          <a:prstGeom prst="rect">
            <a:avLst/>
          </a:prstGeom>
          <a:noFill/>
        </p:spPr>
        <p:txBody>
          <a:bodyPr wrap="square" rtlCol="0">
            <a:spAutoFit/>
          </a:bodyPr>
          <a:lstStyle/>
          <a:p>
            <a:r>
              <a:rPr lang="en-US" sz="2400" dirty="0"/>
              <a:t>Non-User Side</a:t>
            </a:r>
          </a:p>
        </p:txBody>
      </p:sp>
      <p:sp>
        <p:nvSpPr>
          <p:cNvPr id="70" name="TextBox 69">
            <a:extLst>
              <a:ext uri="{FF2B5EF4-FFF2-40B4-BE49-F238E27FC236}">
                <a16:creationId xmlns:a16="http://schemas.microsoft.com/office/drawing/2014/main" id="{E822C675-E3A9-AE49-B0E7-074D935A427C}"/>
              </a:ext>
            </a:extLst>
          </p:cNvPr>
          <p:cNvSpPr txBox="1"/>
          <p:nvPr/>
        </p:nvSpPr>
        <p:spPr>
          <a:xfrm>
            <a:off x="6189530" y="5670966"/>
            <a:ext cx="2564810" cy="461665"/>
          </a:xfrm>
          <a:prstGeom prst="rect">
            <a:avLst/>
          </a:prstGeom>
          <a:noFill/>
        </p:spPr>
        <p:txBody>
          <a:bodyPr wrap="square" rtlCol="0">
            <a:spAutoFit/>
          </a:bodyPr>
          <a:lstStyle/>
          <a:p>
            <a:r>
              <a:rPr lang="en-US" sz="2400" dirty="0"/>
              <a:t>Cigarette User Side</a:t>
            </a:r>
          </a:p>
        </p:txBody>
      </p:sp>
      <p:sp>
        <p:nvSpPr>
          <p:cNvPr id="71" name="TextBox 70">
            <a:extLst>
              <a:ext uri="{FF2B5EF4-FFF2-40B4-BE49-F238E27FC236}">
                <a16:creationId xmlns:a16="http://schemas.microsoft.com/office/drawing/2014/main" id="{89D63822-2893-9247-BF5D-7E1DEC3AD731}"/>
              </a:ext>
            </a:extLst>
          </p:cNvPr>
          <p:cNvSpPr txBox="1"/>
          <p:nvPr/>
        </p:nvSpPr>
        <p:spPr>
          <a:xfrm>
            <a:off x="3475602" y="5105400"/>
            <a:ext cx="1609258" cy="830997"/>
          </a:xfrm>
          <a:prstGeom prst="rect">
            <a:avLst/>
          </a:prstGeom>
          <a:noFill/>
        </p:spPr>
        <p:txBody>
          <a:bodyPr wrap="square" rtlCol="0">
            <a:spAutoFit/>
          </a:bodyPr>
          <a:lstStyle/>
          <a:p>
            <a:pPr algn="ctr"/>
            <a:r>
              <a:rPr lang="en-US" sz="2400" dirty="0"/>
              <a:t>E-Cig/Vape</a:t>
            </a:r>
          </a:p>
          <a:p>
            <a:pPr algn="ctr"/>
            <a:r>
              <a:rPr lang="en-US" sz="2400" dirty="0"/>
              <a:t>Bridge</a:t>
            </a:r>
          </a:p>
        </p:txBody>
      </p:sp>
    </p:spTree>
    <p:extLst>
      <p:ext uri="{BB962C8B-B14F-4D97-AF65-F5344CB8AC3E}">
        <p14:creationId xmlns:p14="http://schemas.microsoft.com/office/powerpoint/2010/main" val="48006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childTnLst>
                                </p:cTn>
                              </p:par>
                              <p:par>
                                <p:cTn id="8" presetID="10" presetClass="entr" presetSubtype="0"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1250"/>
                                        <p:tgtEl>
                                          <p:spTgt spid="52"/>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2000"/>
                                        <p:tgtEl>
                                          <p:spTgt spid="46"/>
                                        </p:tgtEl>
                                      </p:cBhvr>
                                    </p:animEffect>
                                  </p:childTnLst>
                                </p:cTn>
                              </p:par>
                              <p:par>
                                <p:cTn id="14" presetID="10" presetClass="entr" presetSubtype="0" fill="hold" nodeType="with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fade">
                                      <p:cBhvr>
                                        <p:cTn id="16" dur="1000"/>
                                        <p:tgtEl>
                                          <p:spTgt spid="64"/>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175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3.00781E-6 4.6875E-7 L 0.41076 -0.00293 " pathEditMode="relative" rAng="0" ptsTypes="AA">
                                      <p:cBhvr>
                                        <p:cTn id="26" dur="3250" fill="hold"/>
                                        <p:tgtEl>
                                          <p:spTgt spid="67"/>
                                        </p:tgtEl>
                                        <p:attrNameLst>
                                          <p:attrName>ppt_x</p:attrName>
                                          <p:attrName>ppt_y</p:attrName>
                                        </p:attrNameLst>
                                      </p:cBhvr>
                                      <p:rCtr x="20520" y="-195"/>
                                    </p:animMotion>
                                  </p:childTnLst>
                                </p:cTn>
                              </p:par>
                              <p:par>
                                <p:cTn id="27" presetID="0" presetClass="path" presetSubtype="0" accel="50000" decel="50000" fill="hold" nodeType="withEffect">
                                  <p:stCondLst>
                                    <p:cond delay="0"/>
                                  </p:stCondLst>
                                  <p:childTnLst>
                                    <p:animMotion origin="layout" path="M 3.32031E-6 8.33333E-7 L 0.53345 -0.00261 " pathEditMode="relative" rAng="0" ptsTypes="AA">
                                      <p:cBhvr>
                                        <p:cTn id="28" dur="4000" fill="hold"/>
                                        <p:tgtEl>
                                          <p:spTgt spid="52"/>
                                        </p:tgtEl>
                                        <p:attrNameLst>
                                          <p:attrName>ppt_x</p:attrName>
                                          <p:attrName>ppt_y</p:attrName>
                                        </p:attrNameLst>
                                      </p:cBhvr>
                                      <p:rCtr x="26660" y="-114"/>
                                    </p:animMotion>
                                  </p:childTnLst>
                                </p:cTn>
                              </p:par>
                              <p:par>
                                <p:cTn id="29" presetID="0" presetClass="path" presetSubtype="0" accel="50000" decel="50000" fill="hold" nodeType="withEffect">
                                  <p:stCondLst>
                                    <p:cond delay="0"/>
                                  </p:stCondLst>
                                  <p:childTnLst>
                                    <p:animMotion origin="layout" path="M 0.00403 -0.0013 L 0.50757 -0.00293 " pathEditMode="relative" rAng="0" ptsTypes="AA">
                                      <p:cBhvr>
                                        <p:cTn id="30" dur="3750" fill="hold"/>
                                        <p:tgtEl>
                                          <p:spTgt spid="46"/>
                                        </p:tgtEl>
                                        <p:attrNameLst>
                                          <p:attrName>ppt_x</p:attrName>
                                          <p:attrName>ppt_y</p:attrName>
                                        </p:attrNameLst>
                                      </p:cBhvr>
                                      <p:rCtr x="25171" y="-81"/>
                                    </p:animMotion>
                                  </p:childTnLst>
                                </p:cTn>
                              </p:par>
                              <p:par>
                                <p:cTn id="31" presetID="0" presetClass="path" presetSubtype="0" accel="50000" decel="50000" fill="hold" nodeType="withEffect">
                                  <p:stCondLst>
                                    <p:cond delay="0"/>
                                  </p:stCondLst>
                                  <p:childTnLst>
                                    <p:animMotion origin="layout" path="M 4.92188E-6 -3.28125E-6 L 0.53101 -0.00261 " pathEditMode="relative" rAng="0" ptsTypes="AA">
                                      <p:cBhvr>
                                        <p:cTn id="32" dur="4250" fill="hold"/>
                                        <p:tgtEl>
                                          <p:spTgt spid="64"/>
                                        </p:tgtEl>
                                        <p:attrNameLst>
                                          <p:attrName>ppt_x</p:attrName>
                                          <p:attrName>ppt_y</p:attrName>
                                        </p:attrNameLst>
                                      </p:cBhvr>
                                      <p:rCtr x="26599" y="0"/>
                                    </p:animMotion>
                                  </p:childTnLst>
                                </p:cTn>
                              </p:par>
                              <p:par>
                                <p:cTn id="33" presetID="0" presetClass="path" presetSubtype="0" accel="50000" decel="50000" fill="hold" nodeType="withEffect">
                                  <p:stCondLst>
                                    <p:cond delay="0"/>
                                  </p:stCondLst>
                                  <p:childTnLst>
                                    <p:animMotion origin="layout" path="M 0.00074 -0.00065 L 0.57874 -0.00277 " pathEditMode="relative" rAng="0" ptsTypes="AA">
                                      <p:cBhvr>
                                        <p:cTn id="34" dur="3750" fill="hold"/>
                                        <p:tgtEl>
                                          <p:spTgt spid="5"/>
                                        </p:tgtEl>
                                        <p:attrNameLst>
                                          <p:attrName>ppt_x</p:attrName>
                                          <p:attrName>ppt_y</p:attrName>
                                        </p:attrNameLst>
                                      </p:cBhvr>
                                      <p:rCtr x="28894" y="-114"/>
                                    </p:animMotion>
                                  </p:childTnLst>
                                </p:cTn>
                              </p:par>
                              <p:par>
                                <p:cTn id="35" presetID="0" presetClass="path" presetSubtype="0" accel="50000" decel="50000" fill="hold" nodeType="withEffect">
                                  <p:stCondLst>
                                    <p:cond delay="0"/>
                                  </p:stCondLst>
                                  <p:childTnLst>
                                    <p:animMotion origin="layout" path="M 0.00134 -0.00098 L 0.57532 -0.0031 " pathEditMode="relative" rAng="0" ptsTypes="AA">
                                      <p:cBhvr>
                                        <p:cTn id="36" dur="4000" fill="hold"/>
                                        <p:tgtEl>
                                          <p:spTgt spid="61"/>
                                        </p:tgtEl>
                                        <p:attrNameLst>
                                          <p:attrName>ppt_x</p:attrName>
                                          <p:attrName>ppt_y</p:attrName>
                                        </p:attrNameLst>
                                      </p:cBhvr>
                                      <p:rCtr x="28699" y="-1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11614</TotalTime>
  <Words>6015</Words>
  <Application>Microsoft Office PowerPoint</Application>
  <PresentationFormat>On-screen Show (4:3)</PresentationFormat>
  <Paragraphs>690</Paragraphs>
  <Slides>45</Slides>
  <Notes>45</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45</vt:i4>
      </vt:variant>
    </vt:vector>
  </HeadingPairs>
  <TitlesOfParts>
    <vt:vector size="60" baseType="lpstr">
      <vt:lpstr>Arial</vt:lpstr>
      <vt:lpstr>Cabin</vt:lpstr>
      <vt:lpstr>Calibri</vt:lpstr>
      <vt:lpstr>Century Gothic</vt:lpstr>
      <vt:lpstr>Chalkboard</vt:lpstr>
      <vt:lpstr>Gill Sans</vt:lpstr>
      <vt:lpstr>Helvetica</vt:lpstr>
      <vt:lpstr>Lato</vt:lpstr>
      <vt:lpstr>Lucida Grande</vt:lpstr>
      <vt:lpstr>Mangal</vt:lpstr>
      <vt:lpstr>Market Saturday</vt:lpstr>
      <vt:lpstr>Stencil</vt:lpstr>
      <vt:lpstr>Wingdings</vt:lpstr>
      <vt:lpstr>Office Theme</vt:lpstr>
      <vt:lpstr>1_Office Theme</vt:lpstr>
      <vt:lpstr>PowerPoint Presentation</vt:lpstr>
      <vt:lpstr>Objectives</vt:lpstr>
      <vt:lpstr>What are Electronic Smoking Devices?</vt:lpstr>
      <vt:lpstr>PowerPoint Presentation</vt:lpstr>
      <vt:lpstr>What is Vaping</vt:lpstr>
      <vt:lpstr>PowerPoint Presentation</vt:lpstr>
      <vt:lpstr>Effects of Nicotine</vt:lpstr>
      <vt:lpstr>Nicotine: The Gateway Drug</vt:lpstr>
      <vt:lpstr>PowerPoint Presentation</vt:lpstr>
      <vt:lpstr>PowerPoint Presentation</vt:lpstr>
      <vt:lpstr>Bronchiolitis Obliterans: Popcorn Lung</vt:lpstr>
      <vt:lpstr>PowerPoint Presentation</vt:lpstr>
      <vt:lpstr>ADH on the Dangers of E-Cigarettes</vt:lpstr>
      <vt:lpstr>Relevant Terminology</vt:lpstr>
      <vt:lpstr>A “Hidden Juul”</vt:lpstr>
      <vt:lpstr>JUUL – Market Growth </vt:lpstr>
      <vt:lpstr>What is JUUL?</vt:lpstr>
      <vt:lpstr>Anatomy of a JUUL</vt:lpstr>
      <vt:lpstr>“JUICE” PODS</vt:lpstr>
      <vt:lpstr>Juul Flavorings</vt:lpstr>
      <vt:lpstr>PowerPoint Presentation</vt:lpstr>
      <vt:lpstr>Is the JUUL Safe?</vt:lpstr>
      <vt:lpstr>2017 Truth Initiative Study: Who Uses JUUL?</vt:lpstr>
      <vt:lpstr>2017 Truth Initiative Study: Who Uses JUUL?</vt:lpstr>
      <vt:lpstr>PowerPoint Presentation</vt:lpstr>
      <vt:lpstr>Truth Initiative: Study Product Access</vt:lpstr>
      <vt:lpstr>PowerPoint Presentation</vt:lpstr>
      <vt:lpstr>PowerPoint Presentation</vt:lpstr>
      <vt:lpstr>Targeted Marketing</vt:lpstr>
      <vt:lpstr>Targeted Marketing</vt:lpstr>
      <vt:lpstr>PowerPoint Presentation</vt:lpstr>
      <vt:lpstr>PowerPoint Presentation</vt:lpstr>
      <vt:lpstr>PowerPoint Presentation</vt:lpstr>
      <vt:lpstr>JUUL or Flashdrive?</vt:lpstr>
      <vt:lpstr>Find the Hidden JUULS</vt:lpstr>
      <vt:lpstr>JUULS</vt:lpstr>
      <vt:lpstr>FDA Regulation: Deeming Rule</vt:lpstr>
      <vt:lpstr>Gaps in FDA Regulation</vt:lpstr>
      <vt:lpstr>Arkansas General Assembly</vt:lpstr>
      <vt:lpstr>Public Health Standard</vt:lpstr>
      <vt:lpstr>Implications for Community Work</vt:lpstr>
      <vt:lpstr>Call to Action: What can you do?</vt:lpstr>
      <vt:lpstr>Your Arkansas Resource</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Juul Community Partners powerpoint</dc:title>
  <dc:subject>Juul</dc:subject>
  <dc:creator>Jessica Ealy</dc:creator>
  <cp:keywords>Alicia Neppl</cp:keywords>
  <cp:lastModifiedBy>Patrick Fleming</cp:lastModifiedBy>
  <cp:revision>135</cp:revision>
  <dcterms:created xsi:type="dcterms:W3CDTF">2015-02-10T13:25:05Z</dcterms:created>
  <dcterms:modified xsi:type="dcterms:W3CDTF">2019-05-01T15:31:16Z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2014-09-17T00:00:00Z</vt:filetime>
  </property>
  <property fmtid="{D5CDD505-2E9C-101B-9397-08002B2CF9AE}" pid="3" name="LastSaved">
    <vt:filetime>2015-02-10T00:00:00Z</vt:filetime>
  </property>
</Properties>
</file>