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332" r:id="rId4"/>
    <p:sldId id="326" r:id="rId5"/>
    <p:sldId id="333" r:id="rId6"/>
    <p:sldId id="339" r:id="rId7"/>
    <p:sldId id="371" r:id="rId8"/>
    <p:sldId id="274" r:id="rId9"/>
    <p:sldId id="319" r:id="rId10"/>
    <p:sldId id="275" r:id="rId11"/>
    <p:sldId id="277" r:id="rId12"/>
    <p:sldId id="279" r:id="rId13"/>
    <p:sldId id="370" r:id="rId14"/>
    <p:sldId id="328" r:id="rId15"/>
    <p:sldId id="266" r:id="rId16"/>
    <p:sldId id="268" r:id="rId17"/>
    <p:sldId id="269" r:id="rId18"/>
    <p:sldId id="270" r:id="rId19"/>
    <p:sldId id="381" r:id="rId20"/>
    <p:sldId id="388" r:id="rId21"/>
    <p:sldId id="271" r:id="rId22"/>
    <p:sldId id="337" r:id="rId23"/>
    <p:sldId id="272" r:id="rId24"/>
    <p:sldId id="294" r:id="rId25"/>
    <p:sldId id="295" r:id="rId26"/>
    <p:sldId id="382" r:id="rId27"/>
    <p:sldId id="383" r:id="rId28"/>
    <p:sldId id="380" r:id="rId29"/>
    <p:sldId id="323" r:id="rId30"/>
    <p:sldId id="373" r:id="rId31"/>
    <p:sldId id="353" r:id="rId32"/>
    <p:sldId id="360" r:id="rId33"/>
    <p:sldId id="390" r:id="rId34"/>
    <p:sldId id="344" r:id="rId35"/>
    <p:sldId id="358" r:id="rId36"/>
    <p:sldId id="348" r:id="rId37"/>
    <p:sldId id="352" r:id="rId38"/>
    <p:sldId id="324" r:id="rId39"/>
    <p:sldId id="375" r:id="rId40"/>
    <p:sldId id="376" r:id="rId41"/>
    <p:sldId id="361" r:id="rId42"/>
    <p:sldId id="377" r:id="rId43"/>
    <p:sldId id="329" r:id="rId44"/>
    <p:sldId id="369" r:id="rId45"/>
    <p:sldId id="318" r:id="rId46"/>
    <p:sldId id="391" r:id="rId47"/>
    <p:sldId id="316" r:id="rId48"/>
    <p:sldId id="330" r:id="rId49"/>
  </p:sldIdLst>
  <p:sldSz cx="9144000" cy="6858000" type="screen4x3"/>
  <p:notesSz cx="7010400" cy="9296400"/>
  <p:embeddedFontLst>
    <p:embeddedFont>
      <p:font typeface="Organic Fridays Lined" panose="02000000000000000000" pitchFamily="2" charset="0"/>
      <p:regular r:id="rId52"/>
    </p:embeddedFont>
    <p:embeddedFont>
      <p:font typeface="Andalus" panose="02020603050405020304" pitchFamily="18" charset="-78"/>
      <p:regular r:id="rId53"/>
    </p:embeddedFont>
    <p:embeddedFont>
      <p:font typeface="MV Boli" panose="02000500030200090000" pitchFamily="2" charset="0"/>
      <p:regular r:id="rId54"/>
    </p:embeddedFont>
    <p:embeddedFont>
      <p:font typeface="LilyUPC" panose="020B0604020202020204" pitchFamily="34" charset="-34"/>
      <p:regular r:id="rId55"/>
      <p:bold r:id="rId56"/>
      <p:italic r:id="rId57"/>
      <p:boldItalic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Calibri Light" panose="020F0302020204030204" pitchFamily="34" charset="0"/>
      <p:regular r:id="rId63"/>
      <p:italic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648"/>
    <a:srgbClr val="21DAFF"/>
    <a:srgbClr val="79E9FF"/>
    <a:srgbClr val="C32D2E"/>
    <a:srgbClr val="FF5522"/>
    <a:srgbClr val="D93B30"/>
    <a:srgbClr val="53A3CD"/>
    <a:srgbClr val="8F1010"/>
    <a:srgbClr val="FE0000"/>
    <a:srgbClr val="65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1208" autoAdjust="0"/>
  </p:normalViewPr>
  <p:slideViewPr>
    <p:cSldViewPr snapToGrid="0">
      <p:cViewPr varScale="1">
        <p:scale>
          <a:sx n="52" d="100"/>
          <a:sy n="52" d="100"/>
        </p:scale>
        <p:origin x="1608" y="6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198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523" cy="466247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2" y="1"/>
            <a:ext cx="3037523" cy="466247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31831FA6-08D2-40C5-AFB6-1843EA056790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53"/>
            <a:ext cx="3037523" cy="466247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2" y="8830153"/>
            <a:ext cx="3037523" cy="466247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D09B615B-97AA-4E6D-B675-F7D303E11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88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B998C84A-18AE-4E30-8709-638C60495819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04800" y="4364735"/>
            <a:ext cx="6376416" cy="4465232"/>
          </a:xfrm>
          <a:prstGeom prst="rect">
            <a:avLst/>
          </a:prstGeom>
        </p:spPr>
        <p:txBody>
          <a:bodyPr vert="horz" lIns="93175" tIns="46588" rIns="93175" bIns="46588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D02D44E1-07DB-40EC-A5A8-D3804DE86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6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5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68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C6301-5AE4-4060-BB91-3D41833D4F6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72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52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68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71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11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3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CE68E-9A61-4024-B130-E00555F8F9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57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42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71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1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5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10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29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23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8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760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72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3303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C6301-5AE4-4060-BB91-3D41833D4F6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86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C6301-5AE4-4060-BB91-3D41833D4F6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7099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FC848-1A7D-43EF-A501-4AF2998E82B4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1795" name="Rectangle 7"/>
          <p:cNvSpPr txBox="1">
            <a:spLocks noGrp="1" noChangeArrowheads="1"/>
          </p:cNvSpPr>
          <p:nvPr/>
        </p:nvSpPr>
        <p:spPr bwMode="auto">
          <a:xfrm>
            <a:off x="3970938" y="8829677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8" tIns="46579" rIns="93158" bIns="46579" anchor="b"/>
          <a:lstStyle/>
          <a:p>
            <a:pPr algn="r"/>
            <a:fld id="{7FE7EB43-69F3-4BE2-AB8E-EA908D13C392}" type="slidenum">
              <a:rPr lang="en-US" sz="1200">
                <a:solidFill>
                  <a:prstClr val="black"/>
                </a:solidFill>
                <a:latin typeface="Arial" charset="0"/>
              </a:rPr>
              <a:pPr algn="r"/>
              <a:t>26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1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ln/>
        </p:spPr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  <a:noFill/>
          <a:ln/>
        </p:spPr>
        <p:txBody>
          <a:bodyPr/>
          <a:lstStyle/>
          <a:p>
            <a:pPr defTabSz="913303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34565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D99A4-3572-46F9-BCAA-F9301BD3795F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43" name="Rectangle 7"/>
          <p:cNvSpPr txBox="1">
            <a:spLocks noGrp="1" noChangeArrowheads="1"/>
          </p:cNvSpPr>
          <p:nvPr/>
        </p:nvSpPr>
        <p:spPr bwMode="auto">
          <a:xfrm>
            <a:off x="3970938" y="8829677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8" tIns="46579" rIns="93158" bIns="46579" anchor="b"/>
          <a:lstStyle/>
          <a:p>
            <a:pPr algn="r"/>
            <a:fld id="{C7DFD6D2-D6BD-4802-83EE-88AD164CEB21}" type="slidenum">
              <a:rPr lang="en-US" sz="1200">
                <a:solidFill>
                  <a:prstClr val="black"/>
                </a:solidFill>
                <a:latin typeface="Arial" charset="0"/>
              </a:rPr>
              <a:pPr algn="r"/>
              <a:t>27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ln/>
        </p:spPr>
      </p:sp>
      <p:sp>
        <p:nvSpPr>
          <p:cNvPr id="163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19519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015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3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CE68E-9A61-4024-B130-E00555F8F90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13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30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242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687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376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599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939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3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676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821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303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769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303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370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30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87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60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6131" lvl="2" defTabSz="913303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CE68E-9A61-4024-B130-E00555F8F9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0502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369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634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621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CE68E-9A61-4024-B130-E00555F8F90F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627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9435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0238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387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794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CE68E-9A61-4024-B130-E00555F8F90F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94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58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3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81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52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16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52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D44E1-07DB-40EC-A5A8-D3804DE86CB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0D64-3C52-42F2-BA1A-5F0539D67933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F8EF-E45D-4B95-BD54-2BDE503A96A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06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0D64-3C52-42F2-BA1A-5F0539D67933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F8EF-E45D-4B95-BD54-2BDE503A9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36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0D64-3C52-42F2-BA1A-5F0539D67933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F8EF-E45D-4B95-BD54-2BDE503A9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8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0D64-3C52-42F2-BA1A-5F0539D67933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F8EF-E45D-4B95-BD54-2BDE503A9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0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0D64-3C52-42F2-BA1A-5F0539D67933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F8EF-E45D-4B95-BD54-2BDE503A96A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90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0D64-3C52-42F2-BA1A-5F0539D67933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F8EF-E45D-4B95-BD54-2BDE503A9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0D64-3C52-42F2-BA1A-5F0539D67933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F8EF-E45D-4B95-BD54-2BDE503A9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3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0D64-3C52-42F2-BA1A-5F0539D67933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F8EF-E45D-4B95-BD54-2BDE503A9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2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0D64-3C52-42F2-BA1A-5F0539D67933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F8EF-E45D-4B95-BD54-2BDE503A9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1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97A0D64-3C52-42F2-BA1A-5F0539D67933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3AF8EF-E45D-4B95-BD54-2BDE503A9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5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0D64-3C52-42F2-BA1A-5F0539D67933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F8EF-E45D-4B95-BD54-2BDE503A9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03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97A0D64-3C52-42F2-BA1A-5F0539D67933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F3AF8EF-E45D-4B95-BD54-2BDE503A96A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95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rangelcf@archildrens.org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eere@uark.edu" TargetMode="External"/><Relationship Id="rId5" Type="http://schemas.openxmlformats.org/officeDocument/2006/relationships/hyperlink" Target="mailto:snowjeffreyh@uams.edu" TargetMode="External"/><Relationship Id="rId4" Type="http://schemas.openxmlformats.org/officeDocument/2006/relationships/hyperlink" Target="mailto:schaefergb@uams.edu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hyperlink" Target="http://www.arkansasnonefornine.org/" TargetMode="External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hvey5my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alaska.com/8keys.html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solidFill>
                  <a:srgbClr val="C25648"/>
                </a:solidFill>
              </a:rPr>
              <a:t>Fetal Alcohol Spectrum Disorders</a:t>
            </a:r>
            <a:endParaRPr lang="en-US" sz="5400" b="1" dirty="0">
              <a:solidFill>
                <a:srgbClr val="C25648"/>
              </a:solidFill>
              <a:latin typeface="Organic Fridays Lined" panose="02000000000000000000" pitchFamily="2" charset="0"/>
              <a:cs typeface="LilyUPC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7164" y="4890466"/>
            <a:ext cx="553458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Angie Kyzer</a:t>
            </a:r>
          </a:p>
          <a:p>
            <a:r>
              <a:rPr lang="en-US" dirty="0">
                <a:latin typeface="+mj-lt"/>
              </a:rPr>
              <a:t>Research Associate</a:t>
            </a:r>
          </a:p>
          <a:p>
            <a:r>
              <a:rPr lang="en-US" dirty="0" smtClean="0">
                <a:latin typeface="+mj-lt"/>
              </a:rPr>
              <a:t>UAMS Department </a:t>
            </a:r>
            <a:r>
              <a:rPr lang="en-US" dirty="0">
                <a:latin typeface="+mj-lt"/>
              </a:rPr>
              <a:t>of Family &amp; Preventive </a:t>
            </a:r>
            <a:r>
              <a:rPr lang="en-US" dirty="0" smtClean="0">
                <a:latin typeface="+mj-lt"/>
              </a:rPr>
              <a:t>Medicine</a:t>
            </a:r>
          </a:p>
          <a:p>
            <a:r>
              <a:rPr lang="en-US" dirty="0" smtClean="0">
                <a:latin typeface="+mj-lt"/>
              </a:rPr>
              <a:t>Board Member of Arkansas None for Nine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01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8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31275" y="2311469"/>
            <a:ext cx="5915025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n-lt"/>
              </a:rPr>
              <a:t>One drink is equal to: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275" y="5992623"/>
            <a:ext cx="1390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 oz. of beer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0571" y="5994999"/>
            <a:ext cx="1326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oz. of wine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95182" y="5989557"/>
            <a:ext cx="1891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1.5 oz. hard liquor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31275" y="628036"/>
            <a:ext cx="91440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C25648"/>
                </a:solidFill>
              </a:rPr>
              <a:t>NO SAFE AMOUNT…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86" y="3232571"/>
            <a:ext cx="2561547" cy="2467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810" y="3232571"/>
            <a:ext cx="2561547" cy="2467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2576" y="4494514"/>
            <a:ext cx="914400" cy="1131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5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924" y="365136"/>
            <a:ext cx="7629723" cy="1325563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C25648"/>
                </a:solidFill>
              </a:rPr>
              <a:t>NO SAFE KIND OF ALCOHOL…</a:t>
            </a:r>
            <a:endParaRPr lang="en-US" dirty="0">
              <a:solidFill>
                <a:srgbClr val="C25648"/>
              </a:solidFill>
            </a:endParaRPr>
          </a:p>
        </p:txBody>
      </p:sp>
      <p:pic>
        <p:nvPicPr>
          <p:cNvPr id="4" name="Picture 5" descr="http://stuffeducatedlatinoslike.files.wordpress.com/2008/03/be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801" y="2384520"/>
            <a:ext cx="1924051" cy="246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ttp://my247.com.au/247venue_images/8011-2007926-wine_tasting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5792" y="2384520"/>
            <a:ext cx="1915615" cy="246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http://americanmadness.com/wp-content/uploads/2007/11/small_jb_combine08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3346" y="2384522"/>
            <a:ext cx="1924051" cy="246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http://www.chrisrue.com/funcave/graphics/nyquil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338" y="2384522"/>
            <a:ext cx="1913251" cy="246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71822" y="5541036"/>
            <a:ext cx="71998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EB80A"/>
                </a:solidFill>
              </a:rPr>
              <a:t>Alcohol is alcohol is alcohol.</a:t>
            </a:r>
          </a:p>
        </p:txBody>
      </p:sp>
    </p:spTree>
    <p:extLst>
      <p:ext uri="{BB962C8B-B14F-4D97-AF65-F5344CB8AC3E}">
        <p14:creationId xmlns:p14="http://schemas.microsoft.com/office/powerpoint/2010/main" val="23188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38477"/>
            <a:ext cx="7543800" cy="1450757"/>
          </a:xfrm>
        </p:spPr>
        <p:txBody>
          <a:bodyPr/>
          <a:lstStyle/>
          <a:p>
            <a:r>
              <a:rPr lang="en-US" dirty="0" smtClean="0">
                <a:solidFill>
                  <a:srgbClr val="C25648"/>
                </a:solidFill>
              </a:rPr>
              <a:t>Alcohol Screening Tools</a:t>
            </a:r>
            <a:r>
              <a:rPr lang="en-US" sz="3200" baseline="100000" dirty="0" smtClean="0">
                <a:solidFill>
                  <a:srgbClr val="C25648"/>
                </a:solidFill>
              </a:rPr>
              <a:t>3</a:t>
            </a:r>
            <a:endParaRPr lang="en-US" sz="3200" baseline="10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7956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C25648"/>
                </a:solidFill>
              </a:rPr>
              <a:t>Universal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AUDIT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Hazardous alcohol 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Dependence symptoms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Harmful alcohol use</a:t>
            </a:r>
            <a:endParaRPr lang="en-US" sz="2000" dirty="0"/>
          </a:p>
          <a:p>
            <a:pPr marL="0" indent="0">
              <a:buNone/>
            </a:pPr>
            <a:r>
              <a:rPr lang="en-US" b="1" u="sng" dirty="0" smtClean="0">
                <a:solidFill>
                  <a:srgbClr val="C25648"/>
                </a:solidFill>
              </a:rPr>
              <a:t>Pregnant women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T-ACE &amp; TWEAK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Tolerance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Annoyed/Worried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Eye-opener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Amnesia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Cut down</a:t>
            </a:r>
          </a:p>
          <a:p>
            <a:pPr marL="0" indent="0">
              <a:buNone/>
            </a:pPr>
            <a:endParaRPr lang="en-US" sz="19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54" y="2981198"/>
            <a:ext cx="4683966" cy="311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25648"/>
                </a:solidFill>
              </a:rPr>
              <a:t>Why is an FASD Diagnosis So Important?</a:t>
            </a:r>
            <a:endParaRPr lang="en-US" dirty="0">
              <a:solidFill>
                <a:srgbClr val="C25648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288" y="1846269"/>
            <a:ext cx="7043831" cy="4022725"/>
          </a:xfrm>
        </p:spPr>
      </p:pic>
    </p:spTree>
    <p:extLst>
      <p:ext uri="{BB962C8B-B14F-4D97-AF65-F5344CB8AC3E}">
        <p14:creationId xmlns:p14="http://schemas.microsoft.com/office/powerpoint/2010/main" val="17680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7000" r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5696" y="0"/>
            <a:ext cx="41818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With permission: Susan Astley, PhD, University of Washington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1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622" y="401117"/>
            <a:ext cx="5227320" cy="1325563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C25648"/>
                </a:solidFill>
              </a:rPr>
              <a:t>CDC Criteria (2004)</a:t>
            </a:r>
            <a:endParaRPr lang="en-US" dirty="0">
              <a:solidFill>
                <a:srgbClr val="C2564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622" y="1829578"/>
            <a:ext cx="6894754" cy="4023360"/>
          </a:xfrm>
        </p:spPr>
        <p:txBody>
          <a:bodyPr>
            <a:normAutofit/>
          </a:bodyPr>
          <a:lstStyle/>
          <a:p>
            <a:pPr>
              <a:buClr>
                <a:srgbClr val="FEB80A"/>
              </a:buClr>
            </a:pPr>
            <a:r>
              <a:rPr lang="en-US" sz="3200" dirty="0"/>
              <a:t>Facial abnormalities:</a:t>
            </a:r>
          </a:p>
          <a:p>
            <a:pPr lvl="1"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Smooth philtrum (guide numbers 4-5)</a:t>
            </a:r>
          </a:p>
          <a:p>
            <a:pPr lvl="1"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Thin vermillion (guide number 4-5)</a:t>
            </a:r>
          </a:p>
          <a:p>
            <a:pPr lvl="1"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Palpebral fissures (≤10</a:t>
            </a:r>
            <a:r>
              <a:rPr lang="en-US" sz="3200" baseline="30000" dirty="0"/>
              <a:t>th</a:t>
            </a:r>
            <a:r>
              <a:rPr lang="en-US" sz="3200" dirty="0"/>
              <a:t> percentile)</a:t>
            </a:r>
          </a:p>
          <a:p>
            <a:pPr marL="342882" lvl="1" indent="0">
              <a:buNone/>
            </a:pPr>
            <a:endParaRPr lang="en-US" sz="3200" dirty="0"/>
          </a:p>
          <a:p>
            <a:pPr marL="342882" lvl="1" indent="0">
              <a:buNone/>
            </a:pPr>
            <a:endParaRPr lang="en-US" sz="3200" dirty="0"/>
          </a:p>
        </p:txBody>
      </p:sp>
      <p:pic>
        <p:nvPicPr>
          <p:cNvPr id="4" name="Picture 3" descr="caucasian lip philtrum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9928" y="824517"/>
            <a:ext cx="1626211" cy="603348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2811" y="4597589"/>
            <a:ext cx="4597445" cy="226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1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000" r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5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28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8" y="333281"/>
            <a:ext cx="7894321" cy="1325563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25648"/>
                </a:solidFill>
              </a:rPr>
              <a:t>Prenatal Alcohol Use Also Affects...</a:t>
            </a:r>
            <a:endParaRPr lang="en-US" dirty="0">
              <a:solidFill>
                <a:srgbClr val="C25648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Hearing and vision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Heart and kidneys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Cleft palate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Liver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Sinus problems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Skeletal muscles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Mild facial anomalies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1771" y="2551056"/>
            <a:ext cx="1423370" cy="2405004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1904" y="2827768"/>
            <a:ext cx="1570441" cy="2098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872" y="2827768"/>
            <a:ext cx="1794668" cy="21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4" y="377486"/>
            <a:ext cx="7543800" cy="1325563"/>
          </a:xfrm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25648"/>
                </a:solidFill>
              </a:rPr>
              <a:t>Today’s Focus</a:t>
            </a:r>
            <a:endParaRPr lang="en-US" dirty="0">
              <a:solidFill>
                <a:srgbClr val="C2564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24" y="1845735"/>
            <a:ext cx="7799294" cy="402336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Understanding Fetal Alcohol Spectrum Disorders (FASDs)</a:t>
            </a:r>
            <a:br>
              <a:rPr lang="en-US" sz="3200" dirty="0"/>
            </a:br>
            <a:endParaRPr lang="en-US" sz="3200" dirty="0"/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Individuals with FASD:  Strengths, difficulties, &amp; approaches</a:t>
            </a:r>
            <a:br>
              <a:rPr lang="en-US" sz="3200" dirty="0"/>
            </a:br>
            <a:endParaRPr lang="en-US" sz="3200" dirty="0"/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Working with </a:t>
            </a:r>
            <a:r>
              <a:rPr lang="en-US" sz="3200" dirty="0" smtClean="0"/>
              <a:t>individuals with FASD</a:t>
            </a:r>
            <a:br>
              <a:rPr lang="en-US" sz="3200" dirty="0" smtClean="0"/>
            </a:br>
            <a:endParaRPr lang="en-US" sz="3200" dirty="0" smtClean="0"/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200" dirty="0" smtClean="0"/>
              <a:t>Preventing alcohol exposed pregnancies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56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25648"/>
                </a:solidFill>
              </a:rPr>
              <a:t>Comprehensive Evaluation</a:t>
            </a:r>
            <a:endParaRPr lang="en-US" dirty="0">
              <a:solidFill>
                <a:srgbClr val="C2564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4588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Fetal Alcohol Behavior Scale*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Life History Screen*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Child </a:t>
            </a:r>
            <a:r>
              <a:rPr lang="en-US" dirty="0"/>
              <a:t>Behavior Checklist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Vineland Adaptive Behavior </a:t>
            </a:r>
            <a:r>
              <a:rPr lang="en-US" dirty="0" smtClean="0"/>
              <a:t>Scales*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Peabody Individual Achievement </a:t>
            </a:r>
            <a:r>
              <a:rPr lang="en-US" dirty="0" smtClean="0"/>
              <a:t>Test-Revised*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Bayley Scales of Infant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Kaufman Assessment Battery for Children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Wechsler Intelligence </a:t>
            </a:r>
            <a:r>
              <a:rPr lang="en-US" dirty="0" smtClean="0"/>
              <a:t>Scale*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Social Skills Rating </a:t>
            </a:r>
            <a:r>
              <a:rPr lang="en-US" dirty="0" smtClean="0"/>
              <a:t>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752" y="2399979"/>
            <a:ext cx="2659142" cy="3017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0974" y="5981380"/>
            <a:ext cx="2020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*Can be used with adults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5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3" y="1701177"/>
            <a:ext cx="5069540" cy="3379693"/>
          </a:xfrm>
        </p:spPr>
      </p:pic>
      <p:sp>
        <p:nvSpPr>
          <p:cNvPr id="9" name="TextBox 8"/>
          <p:cNvSpPr txBox="1"/>
          <p:nvPr/>
        </p:nvSpPr>
        <p:spPr>
          <a:xfrm>
            <a:off x="5323776" y="768628"/>
            <a:ext cx="36588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5000"/>
            </a:pPr>
            <a:r>
              <a:rPr lang="en-US" sz="4400" b="1" dirty="0">
                <a:solidFill>
                  <a:srgbClr val="FF84A5"/>
                </a:solidFill>
              </a:rPr>
              <a:t>Frontal </a:t>
            </a:r>
            <a:r>
              <a:rPr lang="en-US" sz="4400" b="1" dirty="0" smtClean="0">
                <a:solidFill>
                  <a:srgbClr val="FF84A5"/>
                </a:solidFill>
              </a:rPr>
              <a:t>lobe</a:t>
            </a:r>
            <a:endParaRPr lang="en-US" sz="1050" b="1" dirty="0" smtClean="0">
              <a:solidFill>
                <a:srgbClr val="FF84A5"/>
              </a:solidFill>
            </a:endParaRPr>
          </a:p>
          <a:p>
            <a:pPr>
              <a:buSzPct val="75000"/>
            </a:pPr>
            <a:endParaRPr lang="en-US" sz="1000" b="1" dirty="0">
              <a:solidFill>
                <a:srgbClr val="FF84A5"/>
              </a:solidFill>
            </a:endParaRPr>
          </a:p>
          <a:p>
            <a:pPr marL="169858" indent="-169858">
              <a:buSzPct val="7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84A5"/>
                </a:solidFill>
              </a:rPr>
              <a:t>Information </a:t>
            </a:r>
            <a:r>
              <a:rPr lang="en-US" sz="2800" dirty="0">
                <a:solidFill>
                  <a:srgbClr val="FF84A5"/>
                </a:solidFill>
              </a:rPr>
              <a:t>processing</a:t>
            </a:r>
          </a:p>
          <a:p>
            <a:pPr marL="169858" indent="-169858"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84A5"/>
                </a:solidFill>
              </a:rPr>
              <a:t>Working memory</a:t>
            </a:r>
          </a:p>
          <a:p>
            <a:pPr marL="169858" indent="-169858"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84A5"/>
                </a:solidFill>
              </a:rPr>
              <a:t>Planning</a:t>
            </a:r>
          </a:p>
          <a:p>
            <a:pPr marL="169858" indent="-169858"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84A5"/>
                </a:solidFill>
              </a:rPr>
              <a:t>Problem solving</a:t>
            </a:r>
          </a:p>
          <a:p>
            <a:pPr marL="169858" indent="-169858"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84A5"/>
                </a:solidFill>
              </a:rPr>
              <a:t>Decision making</a:t>
            </a:r>
          </a:p>
          <a:p>
            <a:pPr marL="169858" indent="-169858"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84A5"/>
                </a:solidFill>
              </a:rPr>
              <a:t>Self-control</a:t>
            </a:r>
          </a:p>
          <a:p>
            <a:pPr marL="169858" indent="-169858"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84A5"/>
                </a:solidFill>
              </a:rPr>
              <a:t>Abstract reasoning</a:t>
            </a:r>
          </a:p>
          <a:p>
            <a:pPr marL="169858" indent="-169858"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84A5"/>
                </a:solidFill>
              </a:rPr>
              <a:t>Movement &amp; </a:t>
            </a:r>
            <a:r>
              <a:rPr lang="en-US" sz="2800" dirty="0" smtClean="0">
                <a:solidFill>
                  <a:srgbClr val="FF84A5"/>
                </a:solidFill>
              </a:rPr>
              <a:t>speech</a:t>
            </a:r>
            <a:endParaRPr lang="en-US" sz="2800" dirty="0">
              <a:solidFill>
                <a:srgbClr val="FF84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1" y="1708617"/>
            <a:ext cx="5065776" cy="3377184"/>
          </a:xfrm>
        </p:spPr>
      </p:pic>
      <p:sp>
        <p:nvSpPr>
          <p:cNvPr id="9" name="TextBox 8"/>
          <p:cNvSpPr txBox="1"/>
          <p:nvPr/>
        </p:nvSpPr>
        <p:spPr>
          <a:xfrm>
            <a:off x="5402965" y="2112029"/>
            <a:ext cx="35931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5000"/>
            </a:pPr>
            <a:r>
              <a:rPr lang="en-US" sz="4400" b="1" dirty="0" smtClean="0">
                <a:solidFill>
                  <a:srgbClr val="21DAFF"/>
                </a:solidFill>
              </a:rPr>
              <a:t>Hippocampus</a:t>
            </a:r>
          </a:p>
          <a:p>
            <a:pPr>
              <a:buSzPct val="75000"/>
            </a:pPr>
            <a:endParaRPr lang="en-US" sz="1000" b="1" dirty="0">
              <a:solidFill>
                <a:srgbClr val="21DAFF"/>
              </a:solidFill>
            </a:endParaRPr>
          </a:p>
          <a:p>
            <a:pPr marL="169858" indent="-169858">
              <a:buSzPct val="7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21DAFF"/>
                </a:solidFill>
              </a:rPr>
              <a:t>Long </a:t>
            </a:r>
            <a:r>
              <a:rPr lang="en-US" sz="2800" dirty="0">
                <a:solidFill>
                  <a:srgbClr val="21DAFF"/>
                </a:solidFill>
              </a:rPr>
              <a:t>term memory</a:t>
            </a:r>
          </a:p>
          <a:p>
            <a:pPr marL="169858" indent="-169858"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DAFF"/>
                </a:solidFill>
              </a:rPr>
              <a:t>Spatial navigation</a:t>
            </a:r>
          </a:p>
          <a:p>
            <a:pPr marL="169858" indent="-169858"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DAFF"/>
                </a:solidFill>
              </a:rPr>
              <a:t>Learning</a:t>
            </a:r>
          </a:p>
          <a:p>
            <a:pPr marL="169858" indent="-169858"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DAFF"/>
                </a:solidFill>
              </a:rPr>
              <a:t>Mood control</a:t>
            </a:r>
          </a:p>
          <a:p>
            <a:pPr marL="169858" indent="-169858">
              <a:buSzPct val="75000"/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9CE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6000" b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4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362947"/>
            <a:ext cx="3344732" cy="1325563"/>
          </a:xfrm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25648"/>
                </a:solidFill>
              </a:rPr>
              <a:t>Infancy</a:t>
            </a:r>
            <a:r>
              <a:rPr lang="en-US" sz="3200" baseline="100000" dirty="0">
                <a:solidFill>
                  <a:srgbClr val="C25648"/>
                </a:solidFill>
              </a:rPr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Feeding problems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Developmental milestones missed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Susceptible to illnesses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Cries a lot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Small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Sleep problems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3200" dirty="0"/>
              <a:t>Bonding troubles</a:t>
            </a:r>
          </a:p>
        </p:txBody>
      </p:sp>
      <p:pic>
        <p:nvPicPr>
          <p:cNvPr id="5" name="Picture 4" descr="baby smilin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32346" y="3135014"/>
            <a:ext cx="3313539" cy="313914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71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856" y="361856"/>
            <a:ext cx="3290944" cy="1325563"/>
          </a:xfrm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25648"/>
                </a:solidFill>
              </a:rPr>
              <a:t>Preschool</a:t>
            </a:r>
            <a:r>
              <a:rPr lang="en-US" sz="3200" baseline="100000" dirty="0">
                <a:solidFill>
                  <a:srgbClr val="C25648"/>
                </a:solidFill>
              </a:rPr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856" y="1845738"/>
            <a:ext cx="6303085" cy="4431499"/>
          </a:xfrm>
        </p:spPr>
        <p:txBody>
          <a:bodyPr>
            <a:noAutofit/>
          </a:bodyPr>
          <a:lstStyle/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/>
              <a:t>Poor gross/fine motor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/>
              <a:t>Quickly moving from one activity to another 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/>
              <a:t>Problems with social skills, reading social cues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/>
              <a:t>Overly friendly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/>
              <a:t>Sleeping problems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/>
              <a:t>Receptive language delayed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/>
              <a:t>Fearless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/>
              <a:t>Hard with transitions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/>
              <a:t>Sensory </a:t>
            </a:r>
            <a:r>
              <a:rPr lang="en-US" sz="2400" dirty="0" smtClean="0"/>
              <a:t>sensitivities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993" y="3375211"/>
            <a:ext cx="4335124" cy="290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30" y="1067946"/>
            <a:ext cx="4899929" cy="732968"/>
          </a:xfrm>
          <a:prstGeom prst="rect">
            <a:avLst/>
          </a:prstGeom>
          <a:noFill/>
        </p:spPr>
        <p:txBody>
          <a:bodyPr vert="horz" lIns="68580" tIns="34291" rIns="68580" bIns="34291" rtlCol="0" anchor="ctr"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25648"/>
                </a:solidFill>
              </a:rPr>
              <a:t>Middle </a:t>
            </a:r>
            <a:r>
              <a:rPr lang="en-US" dirty="0" smtClean="0">
                <a:solidFill>
                  <a:srgbClr val="C25648"/>
                </a:solidFill>
              </a:rPr>
              <a:t>Childhood</a:t>
            </a:r>
            <a:r>
              <a:rPr lang="en-US" sz="3200" baseline="100000" dirty="0">
                <a:solidFill>
                  <a:srgbClr val="C25648"/>
                </a:solidFill>
              </a:rPr>
              <a:t>4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idx="1"/>
          </p:nvPr>
        </p:nvSpPr>
        <p:spPr>
          <a:xfrm>
            <a:off x="774730" y="1826816"/>
            <a:ext cx="5735575" cy="426470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300" dirty="0"/>
              <a:t>Difficulty understanding consequences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300" dirty="0"/>
              <a:t>Appearance of capability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300" dirty="0"/>
              <a:t>Poor comprehension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300" dirty="0"/>
              <a:t>Hyperactivity, memory deficits, impulsivity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300" dirty="0"/>
              <a:t>Poor social development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300" dirty="0"/>
              <a:t>Attention difficulties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300" dirty="0"/>
              <a:t>Academic failure/school trouble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300" dirty="0"/>
              <a:t>Gullibility</a:t>
            </a:r>
          </a:p>
          <a:p>
            <a:pPr>
              <a:lnSpc>
                <a:spcPct val="90000"/>
              </a:lnSpc>
              <a:buClr>
                <a:srgbClr val="FEB80A"/>
              </a:buClr>
              <a:buSzPct val="50000"/>
              <a:buFont typeface="Arial" panose="020B0604020202020204" pitchFamily="34" charset="0"/>
              <a:buChar char="•"/>
            </a:pPr>
            <a:endParaRPr 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141" y="3784262"/>
            <a:ext cx="3740723" cy="24938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086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814907" y="909724"/>
            <a:ext cx="3787573" cy="936016"/>
          </a:xfrm>
          <a:prstGeom prst="rect">
            <a:avLst/>
          </a:prstGeom>
          <a:noFill/>
        </p:spPr>
        <p:txBody>
          <a:bodyPr vert="horz" lIns="68580" tIns="34291" rIns="68580" bIns="34291" rtlCol="0" anchor="ctr">
            <a:normAutofit/>
          </a:bodyPr>
          <a:lstStyle/>
          <a:p>
            <a:r>
              <a:rPr lang="en-US" dirty="0" smtClean="0">
                <a:solidFill>
                  <a:srgbClr val="C25648"/>
                </a:solidFill>
              </a:rPr>
              <a:t>Adolescence</a:t>
            </a:r>
            <a:r>
              <a:rPr lang="en-US" sz="3200" baseline="100000" dirty="0">
                <a:solidFill>
                  <a:srgbClr val="C25648"/>
                </a:solidFill>
              </a:rPr>
              <a:t>4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idx="1"/>
          </p:nvPr>
        </p:nvSpPr>
        <p:spPr>
          <a:xfrm>
            <a:off x="814907" y="1845740"/>
            <a:ext cx="5908083" cy="456742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/>
              <a:t>Poor academic achievement 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/>
              <a:t>Lying, stealing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/>
              <a:t>Failing to understand consequences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/>
              <a:t>Low self-image and motivation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/>
              <a:t>Inappropriate sexual behavior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/>
              <a:t>Impulsive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 smtClean="0"/>
              <a:t>Relationship </a:t>
            </a:r>
            <a:r>
              <a:rPr lang="en-US" sz="2200" dirty="0"/>
              <a:t>difficulties</a:t>
            </a:r>
          </a:p>
          <a:p>
            <a:pPr>
              <a:buClr>
                <a:srgbClr val="FEB80A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/>
              <a:t>Mental health problems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84" y="1845740"/>
            <a:ext cx="2887579" cy="43313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512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25648"/>
                </a:solidFill>
              </a:rPr>
              <a:t>Adults</a:t>
            </a:r>
            <a:r>
              <a:rPr lang="en-US" sz="3200" baseline="100000" dirty="0">
                <a:solidFill>
                  <a:srgbClr val="C25648"/>
                </a:solidFill>
              </a:rPr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Problems with money/time </a:t>
            </a:r>
            <a:r>
              <a:rPr lang="en-US" dirty="0" smtClean="0"/>
              <a:t>management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Difficulty identifying dangerous people/situations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Risky behaviors (sexual, substance use,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Poor insight and judgment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Childlike behaviors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Poor boundaries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Homelessness or dependent living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Legal involvement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3" r="769" b="709"/>
          <a:stretch/>
        </p:blipFill>
        <p:spPr>
          <a:xfrm>
            <a:off x="6246433" y="2823411"/>
            <a:ext cx="2656936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09064" y="6558013"/>
            <a:ext cx="3434936" cy="2866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Photo: Susan Astley, PhD, University of Washington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25648"/>
                </a:solidFill>
              </a:rPr>
              <a:t>What Can I Do?</a:t>
            </a:r>
            <a:endParaRPr lang="en-US" dirty="0">
              <a:solidFill>
                <a:srgbClr val="C2564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Recognize that this is organic brain damage.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Focus </a:t>
            </a:r>
            <a:r>
              <a:rPr lang="en-US" sz="2800" dirty="0"/>
              <a:t>on fixing the environment</a:t>
            </a:r>
            <a:r>
              <a:rPr lang="en-US" sz="28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Focus </a:t>
            </a:r>
            <a:r>
              <a:rPr lang="en-US" sz="2800" dirty="0"/>
              <a:t>on the </a:t>
            </a:r>
            <a:r>
              <a:rPr lang="en-US" sz="2800" dirty="0" smtClean="0"/>
              <a:t>whole family.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Work </a:t>
            </a:r>
            <a:r>
              <a:rPr lang="en-US" sz="2800" dirty="0"/>
              <a:t>with the </a:t>
            </a:r>
            <a:r>
              <a:rPr lang="en-US" sz="2800" dirty="0" smtClean="0"/>
              <a:t>person at </a:t>
            </a:r>
            <a:r>
              <a:rPr lang="en-US" sz="2800" dirty="0"/>
              <a:t>his/her level.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Recognize and build on strengths</a:t>
            </a:r>
            <a:r>
              <a:rPr lang="en-US" sz="28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Emphasize prevention.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854" y="4652211"/>
            <a:ext cx="3127145" cy="162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6453" y="1864512"/>
            <a:ext cx="64173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Fetal Alcohol Spectrum Disorders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315" y="3211017"/>
            <a:ext cx="3064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Fetal alcohol syndrome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2209" y="4261244"/>
            <a:ext cx="4154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Partial fetal alcohol syndrome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5109" y="3620201"/>
            <a:ext cx="3208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Alcohol related birth defects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97116" y="4661354"/>
            <a:ext cx="4005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Alcohol related </a:t>
            </a:r>
            <a:r>
              <a:rPr lang="en-US" sz="2000" dirty="0" smtClean="0">
                <a:solidFill>
                  <a:schemeClr val="accent1"/>
                </a:solidFill>
              </a:rPr>
              <a:t>neurodevelopmental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disorder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036" y="5311471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Other specified neurodevelopmental </a:t>
            </a:r>
            <a:endParaRPr lang="en-US" sz="2000" dirty="0" smtClean="0">
              <a:solidFill>
                <a:schemeClr val="accent1"/>
              </a:solidFill>
            </a:endParaRPr>
          </a:p>
          <a:p>
            <a:r>
              <a:rPr lang="en-US" sz="2000" dirty="0" smtClean="0">
                <a:solidFill>
                  <a:schemeClr val="accent1"/>
                </a:solidFill>
              </a:rPr>
              <a:t>disorder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8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25648"/>
                </a:solidFill>
              </a:rPr>
              <a:t>Preventing Alcohol Exposed Pregnancies</a:t>
            </a:r>
            <a:r>
              <a:rPr lang="en-US" sz="3200" baseline="100000" dirty="0" smtClean="0">
                <a:solidFill>
                  <a:srgbClr val="C25648"/>
                </a:solidFill>
              </a:rPr>
              <a:t>5</a:t>
            </a:r>
            <a:endParaRPr lang="en-US" sz="3200" baseline="100000" dirty="0">
              <a:solidFill>
                <a:srgbClr val="C2564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5069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u="sng" dirty="0" smtClean="0">
                <a:solidFill>
                  <a:srgbClr val="C25648"/>
                </a:solidFill>
              </a:rPr>
              <a:t>Universal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Screening &amp; Brief Intervention (SBI &amp; SBIRT)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C25648"/>
                </a:solidFill>
              </a:rPr>
              <a:t>Non-pregnant women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Project CHOICES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C25648"/>
                </a:solidFill>
              </a:rPr>
              <a:t>Pregnant women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Parent-Child Assistance Program (PCAP)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07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4466" y="159996"/>
            <a:ext cx="6942191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chemeClr val="bg1"/>
                </a:solidFill>
              </a:rPr>
              <a:t>The 8 Magic Keys</a:t>
            </a:r>
            <a:r>
              <a:rPr lang="en-US" sz="3200" baseline="100000" dirty="0" smtClean="0">
                <a:solidFill>
                  <a:schemeClr val="bg1"/>
                </a:solidFill>
              </a:rPr>
              <a:t>6</a:t>
            </a:r>
            <a:endParaRPr lang="en-US" sz="3200" baseline="100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472258" y="1019801"/>
            <a:ext cx="3201095" cy="563912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Concrete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Specific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Repetition.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Consistency.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Routine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Simplicity.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Structure.</a:t>
            </a:r>
            <a:endParaRPr lang="en-US" sz="40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Supervision.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365" y="0"/>
            <a:ext cx="3087771" cy="23532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14" y="4895850"/>
            <a:ext cx="3221122" cy="1962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08" y="2412549"/>
            <a:ext cx="3219728" cy="24833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2779" y="2872828"/>
            <a:ext cx="2124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Quit fiddling around!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2779" y="5646092"/>
            <a:ext cx="233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Stop running!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42779" y="390756"/>
            <a:ext cx="2245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It’s time to get ready!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229" y="0"/>
            <a:ext cx="3087771" cy="23532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2878" y="4895850"/>
            <a:ext cx="3221122" cy="1962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4272" y="2412549"/>
            <a:ext cx="3219728" cy="24833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37643" y="2828352"/>
            <a:ext cx="2262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Put the blocks in the basket.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580510" y="5646091"/>
            <a:ext cx="211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Walk, please.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580510" y="390755"/>
            <a:ext cx="2245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Put on your shoes.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 rot="5400000">
            <a:off x="3196592" y="1960547"/>
            <a:ext cx="2677656" cy="30743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5400" dirty="0" smtClean="0">
                <a:latin typeface="MV Boli" panose="02000500030200090000" pitchFamily="2" charset="0"/>
                <a:cs typeface="MV Boli" panose="02000500030200090000" pitchFamily="2" charset="0"/>
              </a:rPr>
              <a:t>Concrete &amp; Specific</a:t>
            </a:r>
            <a:endParaRPr lang="en-US" sz="5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41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9591" r="5488" b="53919"/>
          <a:stretch/>
        </p:blipFill>
        <p:spPr>
          <a:xfrm>
            <a:off x="293698" y="1668380"/>
            <a:ext cx="8758370" cy="272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43201" y="0"/>
            <a:ext cx="3523128" cy="1450757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Repetition</a:t>
            </a:r>
            <a:endParaRPr lang="en-US" sz="60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2708" y="228599"/>
            <a:ext cx="4182036" cy="6401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48029" y="1746543"/>
            <a:ext cx="261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Plan for the Day</a:t>
            </a:r>
            <a:endParaRPr lang="en-US" sz="2800" dirty="0">
              <a:solidFill>
                <a:srgbClr val="00B05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2619" y="2320761"/>
            <a:ext cx="226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Eat breakfast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2106" y="2875455"/>
            <a:ext cx="226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Go to school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9513" y="3525396"/>
            <a:ext cx="2507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Soccer practice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2106" y="4154103"/>
            <a:ext cx="201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Eat dinner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1781" y="4674533"/>
            <a:ext cx="194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Take a bath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6770" y="2582371"/>
            <a:ext cx="418255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D93B3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Consistency </a:t>
            </a:r>
          </a:p>
          <a:p>
            <a:r>
              <a:rPr lang="en-US" sz="5400" dirty="0" smtClean="0">
                <a:solidFill>
                  <a:srgbClr val="D93B3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&amp; Routine</a:t>
            </a:r>
            <a:endParaRPr lang="en-US" sz="5400" dirty="0">
              <a:solidFill>
                <a:srgbClr val="D9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2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69542" y="5647765"/>
            <a:ext cx="3590363" cy="8875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Simplicity</a:t>
            </a:r>
            <a:endParaRPr lang="en-US" sz="60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" y="4698124"/>
            <a:ext cx="9144000" cy="18130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F552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Structure </a:t>
            </a:r>
          </a:p>
          <a:p>
            <a:r>
              <a:rPr lang="en-US" sz="6000" dirty="0" smtClean="0">
                <a:solidFill>
                  <a:srgbClr val="FF552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&amp; Supervision</a:t>
            </a:r>
            <a:endParaRPr lang="en-US" sz="6000" dirty="0">
              <a:solidFill>
                <a:srgbClr val="FF552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7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71" y="1241739"/>
            <a:ext cx="7376799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7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25648"/>
                </a:solidFill>
              </a:rPr>
              <a:t>Evidence-Based Interventions</a:t>
            </a:r>
            <a:r>
              <a:rPr lang="en-US" sz="3200" baseline="100000" dirty="0">
                <a:solidFill>
                  <a:srgbClr val="C25648"/>
                </a:solidFill>
              </a:rPr>
              <a:t>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Social skills—Child Friendship Training; Project Bruin Buddies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Math skills—Math Interactive Learning Experience (MILE)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Behavior regulation—ALERT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Parenting skills—Families Moving Forward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68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25648"/>
                </a:solidFill>
              </a:rPr>
              <a:t>Key Facts about FASDs</a:t>
            </a:r>
            <a:endParaRPr lang="en-US" dirty="0">
              <a:solidFill>
                <a:srgbClr val="C25648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2960" y="1885491"/>
            <a:ext cx="8038652" cy="4023360"/>
          </a:xfrm>
        </p:spPr>
        <p:txBody>
          <a:bodyPr>
            <a:normAutofit/>
          </a:bodyPr>
          <a:lstStyle/>
          <a:p>
            <a:pPr>
              <a:buSzPct val="75000"/>
              <a:buFont typeface="Arial" panose="020B0604020202020204" pitchFamily="34" charset="0"/>
              <a:buChar char="•"/>
            </a:pPr>
            <a:r>
              <a:rPr lang="en-US" sz="3000" dirty="0"/>
              <a:t>FASDs are the most common cause of </a:t>
            </a:r>
            <a:r>
              <a:rPr lang="en-US" sz="3000" i="1" dirty="0"/>
              <a:t>preventable </a:t>
            </a:r>
            <a:r>
              <a:rPr lang="en-US" sz="3000" dirty="0"/>
              <a:t>developmental disabilities.</a:t>
            </a:r>
          </a:p>
          <a:p>
            <a:pPr>
              <a:buSzPct val="75000"/>
              <a:buFont typeface="Arial" panose="020B0604020202020204" pitchFamily="34" charset="0"/>
              <a:buChar char="•"/>
            </a:pPr>
            <a:r>
              <a:rPr lang="en-US" sz="3000" dirty="0"/>
              <a:t>Some research indicates that </a:t>
            </a:r>
            <a:r>
              <a:rPr lang="en-US" sz="3000" dirty="0" smtClean="0"/>
              <a:t>almost 1 out of 100 children are born with an FASD.</a:t>
            </a:r>
            <a:r>
              <a:rPr lang="en-US" sz="3000" baseline="50000" dirty="0"/>
              <a:t> </a:t>
            </a:r>
            <a:r>
              <a:rPr lang="en-US" sz="3000" baseline="50000" dirty="0" smtClean="0"/>
              <a:t>1</a:t>
            </a:r>
            <a:endParaRPr lang="en-US" sz="3000" baseline="50000" dirty="0"/>
          </a:p>
          <a:p>
            <a:pPr>
              <a:buSzPct val="75000"/>
              <a:buFont typeface="Arial" panose="020B0604020202020204" pitchFamily="34" charset="0"/>
              <a:buChar char="•"/>
            </a:pPr>
            <a:r>
              <a:rPr lang="en-US" sz="3000" dirty="0"/>
              <a:t>There is no safe time, no safe amount, and no safe type of alcohol when you’re pregnant.</a:t>
            </a:r>
          </a:p>
          <a:p>
            <a:pPr>
              <a:buSzPct val="75000"/>
              <a:buFont typeface="Arial" panose="020B0604020202020204" pitchFamily="34" charset="0"/>
              <a:buChar char="•"/>
            </a:pPr>
            <a:r>
              <a:rPr lang="en-US" sz="3000" dirty="0"/>
              <a:t>The effects of FASDs are costly and last a </a:t>
            </a:r>
            <a:r>
              <a:rPr lang="en-US" sz="3000" dirty="0" smtClean="0"/>
              <a:t>lifetime.</a:t>
            </a:r>
            <a:r>
              <a:rPr lang="en-US" sz="3000" baseline="50000" dirty="0" smtClean="0"/>
              <a:t>2</a:t>
            </a:r>
            <a:endParaRPr lang="en-US" sz="3000" baseline="50000" dirty="0"/>
          </a:p>
          <a:p>
            <a:pPr>
              <a:buSzPct val="75000"/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545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25648"/>
                </a:solidFill>
              </a:rPr>
              <a:t>Alternative Interventions</a:t>
            </a:r>
            <a:endParaRPr lang="en-US" dirty="0">
              <a:solidFill>
                <a:srgbClr val="C2564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Parent Child Interaction Therapy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Social skills training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Behavior regulation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Parenting, stress, and behavior management for family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Animal-assisted therapy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Yoga or acupuncture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Diet or supplements such as choline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Art/play therapy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Movement/dance therapy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4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99" y="1569559"/>
            <a:ext cx="8035224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25648"/>
                </a:solidFill>
              </a:rPr>
              <a:t>Call to Action</a:t>
            </a:r>
            <a:endParaRPr lang="en-US" dirty="0">
              <a:solidFill>
                <a:srgbClr val="C2564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Develop a working knowledge of FASD’s impairments.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Incorporate screening and assessment protocols.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Reconsider how treatment compliance and success are defined.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C2564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935" y="3946358"/>
            <a:ext cx="2482193" cy="24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25648"/>
                </a:solidFill>
              </a:rPr>
              <a:t>State Resources</a:t>
            </a:r>
            <a:endParaRPr lang="en-US" dirty="0">
              <a:solidFill>
                <a:srgbClr val="C2564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290" y="1861776"/>
            <a:ext cx="8431332" cy="4539023"/>
          </a:xfrm>
        </p:spPr>
        <p:txBody>
          <a:bodyPr>
            <a:noAutofit/>
          </a:bodyPr>
          <a:lstStyle/>
          <a:p>
            <a:pPr>
              <a:buSzPct val="75000"/>
              <a:buFont typeface="Arial" panose="020B0604020202020204" pitchFamily="34" charset="0"/>
              <a:buChar char="•"/>
            </a:pPr>
            <a:r>
              <a:rPr lang="en-US" sz="2400" dirty="0"/>
              <a:t>Arkansas’ State Task Force on </a:t>
            </a:r>
            <a:r>
              <a:rPr lang="en-US" sz="2400" dirty="0" smtClean="0"/>
              <a:t>FASDs &amp; Arkansas None for Nine</a:t>
            </a:r>
            <a:endParaRPr lang="en-US" sz="2400" dirty="0"/>
          </a:p>
          <a:p>
            <a:pPr marL="406381" lvl="1" indent="-206366">
              <a:spcBef>
                <a:spcPts val="1200"/>
              </a:spcBef>
              <a:spcAft>
                <a:spcPts val="2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400" dirty="0"/>
              <a:t>Carol </a:t>
            </a:r>
            <a:r>
              <a:rPr lang="en-US" sz="2400" dirty="0" smtClean="0"/>
              <a:t>Rangel:  </a:t>
            </a:r>
            <a:r>
              <a:rPr lang="en-US" sz="2400" dirty="0">
                <a:hlinkClick r:id="rId3"/>
              </a:rPr>
              <a:t>rangelcf@archildrens.org</a:t>
            </a:r>
            <a:r>
              <a:rPr lang="en-US" sz="2400" dirty="0"/>
              <a:t> </a:t>
            </a:r>
            <a:endParaRPr lang="en-US" sz="2400" dirty="0" smtClean="0"/>
          </a:p>
          <a:p>
            <a:pPr marL="114294" lvl="1" indent="-114294">
              <a:spcBef>
                <a:spcPts val="1200"/>
              </a:spcBef>
              <a:spcAft>
                <a:spcPts val="2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400" dirty="0" smtClean="0"/>
              <a:t>Facebook Parent Support Group</a:t>
            </a:r>
          </a:p>
          <a:p>
            <a:pPr marL="406381" lvl="2" indent="-223828">
              <a:spcBef>
                <a:spcPts val="1200"/>
              </a:spcBef>
              <a:spcAft>
                <a:spcPts val="2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400" dirty="0" smtClean="0"/>
              <a:t>Contact </a:t>
            </a:r>
            <a:r>
              <a:rPr lang="en-US" sz="2400" dirty="0"/>
              <a:t>Carol Rangel as well.</a:t>
            </a:r>
          </a:p>
          <a:p>
            <a:pPr>
              <a:buSzPct val="75000"/>
              <a:buFont typeface="Arial" panose="020B0604020202020204" pitchFamily="34" charset="0"/>
              <a:buChar char="•"/>
            </a:pPr>
            <a:r>
              <a:rPr lang="en-US" sz="2400" dirty="0"/>
              <a:t>Dr. G. Bradley Schaefer—ACH </a:t>
            </a:r>
            <a:r>
              <a:rPr lang="en-US" sz="2400" dirty="0" smtClean="0"/>
              <a:t>Genetics (Northwest AR):  </a:t>
            </a:r>
            <a:r>
              <a:rPr lang="en-US" sz="2400" dirty="0" smtClean="0">
                <a:hlinkClick r:id="rId4"/>
              </a:rPr>
              <a:t>schaefergb@uams.edu</a:t>
            </a:r>
            <a:r>
              <a:rPr lang="en-US" sz="2400" dirty="0" smtClean="0"/>
              <a:t> </a:t>
            </a:r>
          </a:p>
          <a:p>
            <a:pPr>
              <a:buSzPct val="75000"/>
              <a:buFont typeface="Arial" panose="020B0604020202020204" pitchFamily="34" charset="0"/>
              <a:buChar char="•"/>
            </a:pPr>
            <a:r>
              <a:rPr lang="en-US" sz="2400" dirty="0" smtClean="0"/>
              <a:t>Dr. Jeffrey Snow—ACH Pediatric Psychology (Little Rock):  </a:t>
            </a:r>
            <a:r>
              <a:rPr lang="en-US" sz="2400" dirty="0" smtClean="0">
                <a:hlinkClick r:id="rId5"/>
              </a:rPr>
              <a:t>snowjeffreyh@uams.edu</a:t>
            </a:r>
            <a:r>
              <a:rPr lang="en-US" sz="2400" dirty="0" smtClean="0"/>
              <a:t> </a:t>
            </a:r>
          </a:p>
          <a:p>
            <a:pPr>
              <a:buSzPct val="75000"/>
              <a:buFont typeface="Arial" panose="020B0604020202020204" pitchFamily="34" charset="0"/>
              <a:buChar char="•"/>
            </a:pPr>
            <a:r>
              <a:rPr lang="en-US" sz="2400" dirty="0" smtClean="0"/>
              <a:t>David Deere—Partners for Inclusive Communities &amp; UAMS Lend Program:  </a:t>
            </a:r>
            <a:r>
              <a:rPr lang="en-US" sz="2400" dirty="0" smtClean="0">
                <a:hlinkClick r:id="rId6"/>
              </a:rPr>
              <a:t>deere@uark.edu</a:t>
            </a:r>
            <a:r>
              <a:rPr lang="en-US" sz="2400" dirty="0" smtClean="0"/>
              <a:t> </a:t>
            </a:r>
            <a:endParaRPr lang="en-US" sz="2400" dirty="0"/>
          </a:p>
          <a:p>
            <a:pPr marL="0" indent="0">
              <a:buSzPct val="7500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857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25648"/>
                </a:solidFill>
              </a:rPr>
              <a:t>Follow us!</a:t>
            </a:r>
            <a:endParaRPr lang="en-US" dirty="0">
              <a:solidFill>
                <a:srgbClr val="C2564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51" y="2303716"/>
            <a:ext cx="764668" cy="764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4010" y="2439055"/>
            <a:ext cx="440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Arkansas None for Nine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4960" y="3653165"/>
            <a:ext cx="440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@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arnonefornine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51" y="3532441"/>
            <a:ext cx="764668" cy="7646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4010" y="4878079"/>
            <a:ext cx="4766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www.arkansasnonefornine.org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423" y="4785645"/>
            <a:ext cx="768096" cy="70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2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0271" y="365130"/>
            <a:ext cx="4679576" cy="1325563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C25648"/>
                </a:solidFill>
              </a:rPr>
              <a:t>References</a:t>
            </a:r>
            <a:endParaRPr lang="en-US" dirty="0">
              <a:solidFill>
                <a:srgbClr val="C25648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0271" y="1802104"/>
            <a:ext cx="7597588" cy="4411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82" indent="-342882">
              <a:buFont typeface="+mj-lt"/>
              <a:buAutoNum type="arabicPeriod"/>
            </a:pPr>
            <a:r>
              <a:rPr lang="en-US" dirty="0">
                <a:latin typeface="Calibri" pitchFamily="34" charset="0"/>
              </a:rPr>
              <a:t>May, P. A., </a:t>
            </a:r>
            <a:r>
              <a:rPr lang="en-US" dirty="0" smtClean="0">
                <a:latin typeface="Calibri" pitchFamily="34" charset="0"/>
              </a:rPr>
              <a:t>Chambers, C.D., </a:t>
            </a:r>
            <a:r>
              <a:rPr lang="en-US" dirty="0" err="1" smtClean="0">
                <a:latin typeface="Calibri" pitchFamily="34" charset="0"/>
              </a:rPr>
              <a:t>Kalberg</a:t>
            </a:r>
            <a:r>
              <a:rPr lang="en-US" dirty="0" smtClean="0">
                <a:latin typeface="Calibri" pitchFamily="34" charset="0"/>
              </a:rPr>
              <a:t>, W.O, </a:t>
            </a:r>
            <a:r>
              <a:rPr lang="en-US" dirty="0" err="1" smtClean="0">
                <a:latin typeface="Calibri" pitchFamily="34" charset="0"/>
              </a:rPr>
              <a:t>Zellner</a:t>
            </a:r>
            <a:r>
              <a:rPr lang="en-US" dirty="0" smtClean="0">
                <a:latin typeface="Calibri" pitchFamily="34" charset="0"/>
              </a:rPr>
              <a:t>, J., Feldman, H., Buckley, D.,…</a:t>
            </a:r>
            <a:r>
              <a:rPr lang="en-US" dirty="0" err="1" smtClean="0">
                <a:latin typeface="Calibri" pitchFamily="34" charset="0"/>
              </a:rPr>
              <a:t>Hoyme</a:t>
            </a:r>
            <a:r>
              <a:rPr lang="en-US" dirty="0" smtClean="0">
                <a:latin typeface="Calibri" pitchFamily="34" charset="0"/>
              </a:rPr>
              <a:t>, H.E. </a:t>
            </a:r>
            <a:r>
              <a:rPr lang="en-US" dirty="0">
                <a:latin typeface="Calibri" pitchFamily="34" charset="0"/>
              </a:rPr>
              <a:t>(</a:t>
            </a:r>
            <a:r>
              <a:rPr lang="en-US" dirty="0" smtClean="0">
                <a:latin typeface="Calibri" pitchFamily="34" charset="0"/>
              </a:rPr>
              <a:t>2018). Prevalence of fetal alcohol spectrum disorders in 4 U.S. Communities. </a:t>
            </a:r>
            <a:r>
              <a:rPr lang="en-US" i="1" dirty="0" smtClean="0">
                <a:latin typeface="Calibri" pitchFamily="34" charset="0"/>
              </a:rPr>
              <a:t>Journal of the American Medical Association, 319</a:t>
            </a:r>
            <a:r>
              <a:rPr lang="en-US" dirty="0" smtClean="0">
                <a:latin typeface="Calibri" pitchFamily="34" charset="0"/>
              </a:rPr>
              <a:t>(5), 474-482</a:t>
            </a:r>
            <a:r>
              <a:rPr lang="en-US" i="1" dirty="0" smtClean="0"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  <a:p>
            <a:pPr marL="342882" indent="-342882">
              <a:buFont typeface="+mj-lt"/>
              <a:buAutoNum type="arabicPeriod"/>
            </a:pPr>
            <a:r>
              <a:rPr lang="en-US" dirty="0">
                <a:latin typeface="Calibri" pitchFamily="34" charset="0"/>
              </a:rPr>
              <a:t>Lupton, C., Burd, L., &amp; Harwood, R. (2004). Cost of fetal alcohol spectrum disorders. </a:t>
            </a:r>
            <a:r>
              <a:rPr lang="en-US" i="1" dirty="0">
                <a:latin typeface="Calibri" pitchFamily="34" charset="0"/>
              </a:rPr>
              <a:t>American Journal of Medical Genetics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Part C.  </a:t>
            </a:r>
            <a:r>
              <a:rPr lang="en-US" dirty="0">
                <a:latin typeface="Calibri" pitchFamily="34" charset="0"/>
              </a:rPr>
              <a:t>127C:42-50. </a:t>
            </a:r>
            <a:endParaRPr lang="en-US" dirty="0" smtClean="0">
              <a:latin typeface="Calibri" pitchFamily="34" charset="0"/>
            </a:endParaRPr>
          </a:p>
          <a:p>
            <a:pPr marL="342882" indent="-342882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Chang, G. (2001). Alcohol-screening instruments for pregnant women. </a:t>
            </a:r>
            <a:r>
              <a:rPr lang="en-US" i="1" dirty="0" smtClean="0">
                <a:latin typeface="Calibri" pitchFamily="34" charset="0"/>
              </a:rPr>
              <a:t>Alcohol Research &amp; Health, 25</a:t>
            </a:r>
            <a:r>
              <a:rPr lang="en-US" dirty="0" smtClean="0">
                <a:latin typeface="Calibri" pitchFamily="34" charset="0"/>
              </a:rPr>
              <a:t>(3), 204-209.</a:t>
            </a:r>
            <a:endParaRPr lang="en-US" dirty="0">
              <a:latin typeface="Calibri" pitchFamily="34" charset="0"/>
            </a:endParaRPr>
          </a:p>
          <a:p>
            <a:pPr marL="342882" indent="-342882"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Fetal alcohol spectrum disorders handbook</a:t>
            </a:r>
            <a:r>
              <a:rPr lang="en-US" dirty="0">
                <a:latin typeface="Calibri" pitchFamily="34" charset="0"/>
              </a:rPr>
              <a:t>. </a:t>
            </a:r>
            <a:r>
              <a:rPr lang="en-US" dirty="0" smtClean="0">
                <a:latin typeface="Calibri" pitchFamily="34" charset="0"/>
              </a:rPr>
              <a:t> University of South Dakota, Sanford School of Medicine.  Retrieved from: </a:t>
            </a:r>
            <a:r>
              <a:rPr lang="en-US" dirty="0" smtClean="0">
                <a:latin typeface="Calibri" pitchFamily="34" charset="0"/>
                <a:hlinkClick r:id="rId3"/>
              </a:rPr>
              <a:t>http</a:t>
            </a:r>
            <a:r>
              <a:rPr lang="en-US" dirty="0">
                <a:latin typeface="Calibri" pitchFamily="34" charset="0"/>
                <a:hlinkClick r:id="rId3"/>
              </a:rPr>
              <a:t>://</a:t>
            </a:r>
            <a:r>
              <a:rPr lang="en-US" dirty="0" smtClean="0">
                <a:latin typeface="Calibri" pitchFamily="34" charset="0"/>
                <a:hlinkClick r:id="rId3"/>
              </a:rPr>
              <a:t>tinyurl.com/hvey5my</a:t>
            </a:r>
            <a:r>
              <a:rPr lang="en-US" dirty="0" smtClean="0">
                <a:latin typeface="Calibri" pitchFamily="34" charset="0"/>
              </a:rPr>
              <a:t> </a:t>
            </a:r>
          </a:p>
          <a:p>
            <a:pPr marL="342882" indent="-342882">
              <a:buFont typeface="+mj-lt"/>
              <a:buAutoNum type="arabicPeriod"/>
            </a:pPr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5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0271" y="365130"/>
            <a:ext cx="4679576" cy="1325563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C25648"/>
                </a:solidFill>
              </a:rPr>
              <a:t>References</a:t>
            </a:r>
            <a:endParaRPr lang="en-US" dirty="0">
              <a:solidFill>
                <a:srgbClr val="C25648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0271" y="1802104"/>
            <a:ext cx="7597588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dirty="0"/>
              <a:t>Substance Abuse and Mental Health Services Administration. </a:t>
            </a:r>
            <a:r>
              <a:rPr lang="en-US" i="1" dirty="0"/>
              <a:t>Addressing Fetal Alcohol Spectrum Disorders (FASD)</a:t>
            </a:r>
            <a:r>
              <a:rPr lang="en-US" dirty="0"/>
              <a:t>.  Treatment Improvement Protocol (TIP) Series 58.  HHS Publication No. (SMA) 13-4803.  Rockville, MD: Substance Abuse and Mental Health Services Administration, 2014.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dirty="0" err="1" smtClean="0">
                <a:latin typeface="Calibri" pitchFamily="34" charset="0"/>
              </a:rPr>
              <a:t>Evensen</a:t>
            </a:r>
            <a:r>
              <a:rPr lang="en-US" dirty="0">
                <a:latin typeface="Calibri" pitchFamily="34" charset="0"/>
              </a:rPr>
              <a:t>, D. &amp; </a:t>
            </a:r>
            <a:r>
              <a:rPr lang="en-US" dirty="0" err="1">
                <a:latin typeface="Calibri" pitchFamily="34" charset="0"/>
              </a:rPr>
              <a:t>Lutke</a:t>
            </a:r>
            <a:r>
              <a:rPr lang="en-US" dirty="0">
                <a:latin typeface="Calibri" pitchFamily="34" charset="0"/>
              </a:rPr>
              <a:t>, J. (1997).  Eight magic keys:  Developing successful interventions for students with FAS.  Retrieved from:  </a:t>
            </a:r>
            <a:r>
              <a:rPr lang="en-US" u="sng" dirty="0">
                <a:latin typeface="Calibri" pitchFamily="34" charset="0"/>
                <a:hlinkClick r:id="rId3"/>
              </a:rPr>
              <a:t>http://www.fasalaska.com/8keys.html</a:t>
            </a:r>
            <a:r>
              <a:rPr lang="en-US" u="sng" dirty="0">
                <a:latin typeface="Calibri" pitchFamily="34" charset="0"/>
              </a:rPr>
              <a:t> </a:t>
            </a:r>
            <a:endParaRPr lang="en-US" u="sng" dirty="0" smtClean="0">
              <a:latin typeface="Calibri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en-US" dirty="0" err="1" smtClean="0">
                <a:latin typeface="Calibri" pitchFamily="34" charset="0"/>
              </a:rPr>
              <a:t>Petrenko</a:t>
            </a:r>
            <a:r>
              <a:rPr lang="en-US" dirty="0" smtClean="0">
                <a:latin typeface="Calibri" pitchFamily="34" charset="0"/>
              </a:rPr>
              <a:t>, C.L.M. &amp; Alto, M.E. (2016).  Interventions in fetal alcohol spectrum disorders: An international perspective.  </a:t>
            </a:r>
            <a:r>
              <a:rPr lang="en-US" i="1" dirty="0" smtClean="0">
                <a:latin typeface="Calibri" pitchFamily="34" charset="0"/>
              </a:rPr>
              <a:t>European Journal of Medical Genetics, 60</a:t>
            </a:r>
            <a:r>
              <a:rPr lang="en-US" dirty="0" smtClean="0">
                <a:latin typeface="Calibri" pitchFamily="34" charset="0"/>
              </a:rPr>
              <a:t>(1), 79-91.</a:t>
            </a:r>
            <a:endParaRPr lang="en-US" dirty="0">
              <a:latin typeface="Calibri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u="sng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2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8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25648"/>
                </a:solidFill>
              </a:rPr>
              <a:t>THANK YOU!</a:t>
            </a:r>
            <a:endParaRPr lang="en-US" dirty="0">
              <a:solidFill>
                <a:srgbClr val="C2564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" y="1968475"/>
            <a:ext cx="7547502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25648"/>
                </a:solidFill>
              </a:rPr>
              <a:t>Diagnostic Terminology</a:t>
            </a:r>
            <a:endParaRPr lang="en-US" dirty="0">
              <a:solidFill>
                <a:srgbClr val="C2564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5"/>
            <a:ext cx="8092440" cy="4353360"/>
          </a:xfrm>
        </p:spPr>
        <p:txBody>
          <a:bodyPr>
            <a:normAutofit fontScale="92500"/>
          </a:bodyPr>
          <a:lstStyle/>
          <a:p>
            <a:pPr>
              <a:buSzPct val="75000"/>
              <a:buFont typeface="Arial" panose="020B0604020202020204" pitchFamily="34" charset="0"/>
              <a:buChar char="•"/>
            </a:pPr>
            <a:r>
              <a:rPr lang="en-US" sz="3200" i="1" dirty="0"/>
              <a:t>Fetal Alcohol Syndrome</a:t>
            </a:r>
            <a:br>
              <a:rPr lang="en-US" sz="3200" i="1" dirty="0"/>
            </a:br>
            <a:endParaRPr lang="en-US" sz="3200" i="1" dirty="0"/>
          </a:p>
          <a:p>
            <a:pPr lvl="1">
              <a:buSzPct val="75000"/>
              <a:buFont typeface="Arial" panose="020B0604020202020204" pitchFamily="34" charset="0"/>
              <a:buChar char="•"/>
            </a:pPr>
            <a:r>
              <a:rPr lang="en-US" sz="3000" dirty="0"/>
              <a:t>Was coined in </a:t>
            </a:r>
            <a:r>
              <a:rPr lang="en-US" sz="3000" dirty="0" smtClean="0"/>
              <a:t>the U.S. in 1973 </a:t>
            </a:r>
            <a:r>
              <a:rPr lang="en-US" sz="3000" dirty="0"/>
              <a:t>by Drs. David Smith &amp; Ken Lyons Jones at the University of Washington.</a:t>
            </a:r>
            <a:br>
              <a:rPr lang="en-US" sz="3000" dirty="0"/>
            </a:br>
            <a:endParaRPr lang="en-US" sz="3000" dirty="0"/>
          </a:p>
          <a:p>
            <a:pPr lvl="1">
              <a:buSzPct val="75000"/>
              <a:buFont typeface="Arial" panose="020B0604020202020204" pitchFamily="34" charset="0"/>
              <a:buChar char="•"/>
            </a:pPr>
            <a:r>
              <a:rPr lang="en-US" sz="3000" dirty="0"/>
              <a:t>Is a </a:t>
            </a:r>
            <a:r>
              <a:rPr lang="en-US" sz="3000" i="1" dirty="0"/>
              <a:t>specific</a:t>
            </a:r>
            <a:r>
              <a:rPr lang="en-US" sz="3000" dirty="0"/>
              <a:t> birth defect caused by alcohol use during pregnancy.</a:t>
            </a:r>
            <a:br>
              <a:rPr lang="en-US" sz="3000" dirty="0"/>
            </a:br>
            <a:endParaRPr lang="en-US" sz="3000" dirty="0"/>
          </a:p>
          <a:p>
            <a:pPr lvl="1">
              <a:buSzPct val="75000"/>
              <a:buFont typeface="Arial" panose="020B0604020202020204" pitchFamily="34" charset="0"/>
              <a:buChar char="•"/>
            </a:pPr>
            <a:r>
              <a:rPr lang="en-US" sz="3000" dirty="0"/>
              <a:t>Is a medical diagnosis (Q86.0) in the International Classification of Diseases (ICD-10).</a:t>
            </a:r>
            <a:endParaRPr lang="en-US" sz="3000" b="1" u="sng" dirty="0"/>
          </a:p>
        </p:txBody>
      </p:sp>
    </p:spTree>
    <p:extLst>
      <p:ext uri="{BB962C8B-B14F-4D97-AF65-F5344CB8AC3E}">
        <p14:creationId xmlns:p14="http://schemas.microsoft.com/office/powerpoint/2010/main" val="351045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25648"/>
                </a:solidFill>
              </a:rPr>
              <a:t>Diagnostic Terminology</a:t>
            </a:r>
            <a:endParaRPr lang="en-US" dirty="0">
              <a:solidFill>
                <a:srgbClr val="C2564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71760"/>
            <a:ext cx="7836946" cy="4134902"/>
          </a:xfrm>
        </p:spPr>
        <p:txBody>
          <a:bodyPr>
            <a:normAutofit/>
          </a:bodyPr>
          <a:lstStyle/>
          <a:p>
            <a:pPr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Partial fetal alcohol syndrome </a:t>
            </a:r>
            <a:r>
              <a:rPr lang="en-US" sz="2800" dirty="0" smtClean="0"/>
              <a:t>(</a:t>
            </a:r>
            <a:r>
              <a:rPr lang="en-US" sz="2800" dirty="0"/>
              <a:t>pFAS)</a:t>
            </a:r>
          </a:p>
          <a:p>
            <a:pPr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Alcohol related </a:t>
            </a:r>
            <a:r>
              <a:rPr lang="en-US" sz="2800" dirty="0" smtClean="0"/>
              <a:t>neurodevelopmental </a:t>
            </a:r>
            <a:r>
              <a:rPr lang="en-US" sz="2800" dirty="0"/>
              <a:t>disorder (ARND)</a:t>
            </a:r>
          </a:p>
          <a:p>
            <a:pPr>
              <a:buSzPct val="75000"/>
              <a:buFont typeface="Arial" panose="020B0604020202020204" pitchFamily="34" charset="0"/>
              <a:buChar char="•"/>
            </a:pPr>
            <a:r>
              <a:rPr lang="en-US" sz="2800" dirty="0"/>
              <a:t>Alcohol related birth defects (ARBD</a:t>
            </a:r>
            <a:r>
              <a:rPr lang="en-US" sz="2800" dirty="0" smtClean="0"/>
              <a:t>)</a:t>
            </a:r>
          </a:p>
          <a:p>
            <a:pPr>
              <a:buSzPct val="75000"/>
              <a:buFont typeface="Arial" panose="020B0604020202020204" pitchFamily="34" charset="0"/>
              <a:buChar char="•"/>
            </a:pPr>
            <a:r>
              <a:rPr lang="en-US" sz="2800" dirty="0" smtClean="0"/>
              <a:t>Other specified neurodevelopmental </a:t>
            </a:r>
          </a:p>
          <a:p>
            <a:pPr marL="0" indent="0">
              <a:buSzPct val="75000"/>
              <a:buNone/>
            </a:pPr>
            <a:r>
              <a:rPr lang="en-US" sz="2800" dirty="0"/>
              <a:t> </a:t>
            </a:r>
            <a:r>
              <a:rPr lang="en-US" sz="2800" dirty="0" smtClean="0"/>
              <a:t>disorder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sz="2600" dirty="0" smtClean="0"/>
              <a:t>Neurodevelopmental disorder </a:t>
            </a:r>
          </a:p>
          <a:p>
            <a:pPr marL="201168" lvl="1" indent="0">
              <a:buSzPct val="75000"/>
              <a:buNone/>
            </a:pPr>
            <a:r>
              <a:rPr lang="en-US" sz="2600" dirty="0" smtClean="0"/>
              <a:t>  associated with prenatal alcohol </a:t>
            </a:r>
          </a:p>
          <a:p>
            <a:pPr marL="201168" lvl="1" indent="0">
              <a:buSzPct val="75000"/>
              <a:buNone/>
            </a:pPr>
            <a:r>
              <a:rPr lang="en-US" sz="2600" dirty="0"/>
              <a:t> </a:t>
            </a:r>
            <a:r>
              <a:rPr lang="en-US" sz="2600" dirty="0" smtClean="0"/>
              <a:t> exposure (ND-PAE</a:t>
            </a:r>
            <a:r>
              <a:rPr lang="en-US" sz="2600" dirty="0"/>
              <a:t>)</a:t>
            </a:r>
            <a:r>
              <a:rPr lang="en-US" sz="2600" dirty="0" smtClean="0"/>
              <a:t>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2165" y="3110739"/>
            <a:ext cx="2581835" cy="321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25648"/>
                </a:solidFill>
              </a:rPr>
              <a:t>Why is Prevention Important?</a:t>
            </a:r>
            <a:endParaRPr lang="en-US" dirty="0">
              <a:solidFill>
                <a:srgbClr val="C2564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Almost half </a:t>
            </a:r>
            <a:r>
              <a:rPr lang="en-US" sz="2800" dirty="0"/>
              <a:t>of all pregnancies are unplanned</a:t>
            </a:r>
            <a:r>
              <a:rPr lang="en-US" sz="28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1 in 9 pregnant women reports alcohol use</a:t>
            </a:r>
            <a:r>
              <a:rPr lang="en-US" sz="28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Alcohol use during pregnancy is also linked to miscarriage, stillbirth, preterm birth, and </a:t>
            </a:r>
            <a:r>
              <a:rPr lang="en-US" sz="2800" dirty="0" smtClean="0"/>
              <a:t>SUIDS.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5% of women in substance abuse treatment are pregnant.</a:t>
            </a:r>
          </a:p>
        </p:txBody>
      </p:sp>
    </p:spTree>
    <p:extLst>
      <p:ext uri="{BB962C8B-B14F-4D97-AF65-F5344CB8AC3E}">
        <p14:creationId xmlns:p14="http://schemas.microsoft.com/office/powerpoint/2010/main" val="31223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00138"/>
          </a:xfrm>
          <a:solidFill>
            <a:srgbClr val="FEB80A"/>
          </a:solidFill>
        </p:spPr>
        <p:txBody>
          <a:bodyPr/>
          <a:lstStyle/>
          <a:p>
            <a:pPr algn="ctr"/>
            <a:r>
              <a:rPr lang="en-US" b="1" dirty="0" smtClean="0"/>
              <a:t>WHEN IS IT SAFE TO DRINK?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22" y="1647915"/>
            <a:ext cx="6019800" cy="1028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551" y="3267849"/>
            <a:ext cx="5886450" cy="895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522" y="4807851"/>
            <a:ext cx="79914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4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94" y="2133541"/>
            <a:ext cx="4450523" cy="2797381"/>
          </a:xfrm>
          <a:prstGeom prst="ellipse">
            <a:avLst/>
          </a:prstGeom>
          <a:solidFill>
            <a:srgbClr val="FEB80A"/>
          </a:solidFill>
        </p:spPr>
        <p:txBody>
          <a:bodyPr>
            <a:noAutofit/>
          </a:bodyPr>
          <a:lstStyle/>
          <a:p>
            <a:r>
              <a:rPr lang="en-US" sz="1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049</a:t>
            </a:r>
            <a:endParaRPr lang="en-US" sz="1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8317" y="719082"/>
            <a:ext cx="7276676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C25648"/>
                </a:solidFill>
              </a:rPr>
              <a:t>NO SAFE TIME…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17" y="5102079"/>
            <a:ext cx="7718205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8847</TotalTime>
  <Words>1174</Words>
  <Application>Microsoft Office PowerPoint</Application>
  <PresentationFormat>On-screen Show (4:3)</PresentationFormat>
  <Paragraphs>291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Organic Fridays Lined</vt:lpstr>
      <vt:lpstr>Andalus</vt:lpstr>
      <vt:lpstr>Arial</vt:lpstr>
      <vt:lpstr>Courier New</vt:lpstr>
      <vt:lpstr>MV Boli</vt:lpstr>
      <vt:lpstr>LilyUPC</vt:lpstr>
      <vt:lpstr>Calibri</vt:lpstr>
      <vt:lpstr>Calibri Light</vt:lpstr>
      <vt:lpstr>Retrospect</vt:lpstr>
      <vt:lpstr>Fetal Alcohol Spectrum Disorders</vt:lpstr>
      <vt:lpstr>Today’s Focus</vt:lpstr>
      <vt:lpstr>PowerPoint Presentation</vt:lpstr>
      <vt:lpstr>Key Facts about FASDs</vt:lpstr>
      <vt:lpstr>Diagnostic Terminology</vt:lpstr>
      <vt:lpstr>Diagnostic Terminology</vt:lpstr>
      <vt:lpstr>Why is Prevention Important?</vt:lpstr>
      <vt:lpstr>WHEN IS IT SAFE TO DRINK?</vt:lpstr>
      <vt:lpstr>049</vt:lpstr>
      <vt:lpstr>PowerPoint Presentation</vt:lpstr>
      <vt:lpstr>One drink is equal to:</vt:lpstr>
      <vt:lpstr>NO SAFE KIND OF ALCOHOL…</vt:lpstr>
      <vt:lpstr>Alcohol Screening Tools3</vt:lpstr>
      <vt:lpstr>Why is an FASD Diagnosis So Important?</vt:lpstr>
      <vt:lpstr>PowerPoint Presentation</vt:lpstr>
      <vt:lpstr>CDC Criteria (2004)</vt:lpstr>
      <vt:lpstr>PowerPoint Presentation</vt:lpstr>
      <vt:lpstr>PowerPoint Presentation</vt:lpstr>
      <vt:lpstr>Prenatal Alcohol Use Also Affects...</vt:lpstr>
      <vt:lpstr>Comprehensive Evaluation</vt:lpstr>
      <vt:lpstr>PowerPoint Presentation</vt:lpstr>
      <vt:lpstr>PowerPoint Presentation</vt:lpstr>
      <vt:lpstr>PowerPoint Presentation</vt:lpstr>
      <vt:lpstr>Infancy4</vt:lpstr>
      <vt:lpstr>Preschool4</vt:lpstr>
      <vt:lpstr>Middle Childhood4</vt:lpstr>
      <vt:lpstr>Adolescence4</vt:lpstr>
      <vt:lpstr>Adults4</vt:lpstr>
      <vt:lpstr>What Can I Do?</vt:lpstr>
      <vt:lpstr>Preventing Alcohol Exposed Pregnancies5</vt:lpstr>
      <vt:lpstr>PowerPoint Presentation</vt:lpstr>
      <vt:lpstr>PowerPoint Presentation</vt:lpstr>
      <vt:lpstr>PowerPoint Presentation</vt:lpstr>
      <vt:lpstr>Repetition</vt:lpstr>
      <vt:lpstr>PowerPoint Presentation</vt:lpstr>
      <vt:lpstr>PowerPoint Presentation</vt:lpstr>
      <vt:lpstr>PowerPoint Presentation</vt:lpstr>
      <vt:lpstr>PowerPoint Presentation</vt:lpstr>
      <vt:lpstr>Evidence-Based Interventions7</vt:lpstr>
      <vt:lpstr>Alternative Interventions</vt:lpstr>
      <vt:lpstr>PowerPoint Presentation</vt:lpstr>
      <vt:lpstr>Call to Action</vt:lpstr>
      <vt:lpstr>State Resources</vt:lpstr>
      <vt:lpstr>Follow us!</vt:lpstr>
      <vt:lpstr>References</vt:lpstr>
      <vt:lpstr>References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Fetal Alcohol Spectrum Disorders</dc:title>
  <dc:creator>Kyzer, Angela L</dc:creator>
  <cp:lastModifiedBy>Kyzer, Angela L</cp:lastModifiedBy>
  <cp:revision>525</cp:revision>
  <cp:lastPrinted>2019-05-20T21:48:32Z</cp:lastPrinted>
  <dcterms:created xsi:type="dcterms:W3CDTF">2015-02-24T19:04:23Z</dcterms:created>
  <dcterms:modified xsi:type="dcterms:W3CDTF">2019-05-28T20:43:48Z</dcterms:modified>
</cp:coreProperties>
</file>