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2" r:id="rId1"/>
  </p:sldMasterIdLst>
  <p:notesMasterIdLst>
    <p:notesMasterId r:id="rId29"/>
  </p:notesMasterIdLst>
  <p:sldIdLst>
    <p:sldId id="278" r:id="rId2"/>
    <p:sldId id="266" r:id="rId3"/>
    <p:sldId id="263" r:id="rId4"/>
    <p:sldId id="264" r:id="rId5"/>
    <p:sldId id="261" r:id="rId6"/>
    <p:sldId id="267" r:id="rId7"/>
    <p:sldId id="270" r:id="rId8"/>
    <p:sldId id="279" r:id="rId9"/>
    <p:sldId id="281" r:id="rId10"/>
    <p:sldId id="276" r:id="rId11"/>
    <p:sldId id="262" r:id="rId12"/>
    <p:sldId id="280" r:id="rId13"/>
    <p:sldId id="282" r:id="rId14"/>
    <p:sldId id="275" r:id="rId15"/>
    <p:sldId id="292" r:id="rId16"/>
    <p:sldId id="287" r:id="rId17"/>
    <p:sldId id="283" r:id="rId18"/>
    <p:sldId id="285" r:id="rId19"/>
    <p:sldId id="288" r:id="rId20"/>
    <p:sldId id="284" r:id="rId21"/>
    <p:sldId id="277" r:id="rId22"/>
    <p:sldId id="290" r:id="rId23"/>
    <p:sldId id="289" r:id="rId24"/>
    <p:sldId id="273" r:id="rId25"/>
    <p:sldId id="272" r:id="rId26"/>
    <p:sldId id="293" r:id="rId27"/>
    <p:sldId id="291" r:id="rId28"/>
  </p:sldIdLst>
  <p:sldSz cx="9144000" cy="6858000" type="screen4x3"/>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0782A4-E10D-4F4C-A62A-C9A36EC3CE3E}" type="datetimeFigureOut">
              <a:rPr lang="en-US" smtClean="0"/>
              <a:t>5/10/2016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254BEE-6D90-4357-8333-B3BFD1579A17}" type="slidenum">
              <a:rPr lang="en-US" smtClean="0"/>
              <a:t>‹#›</a:t>
            </a:fld>
            <a:endParaRPr lang="en-US"/>
          </a:p>
        </p:txBody>
      </p:sp>
    </p:spTree>
    <p:extLst>
      <p:ext uri="{BB962C8B-B14F-4D97-AF65-F5344CB8AC3E}">
        <p14:creationId xmlns:p14="http://schemas.microsoft.com/office/powerpoint/2010/main" val="3905710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developingchild.harvard.edu/about/center_director_and_staff/#Shonkoff"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developingchild.harvard.edu/"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http://stateofopportunity.michiganradio.org/post/five-things-know-about-early-childhood-brain-development </a:t>
            </a:r>
            <a:r>
              <a:rPr lang="en-US" sz="1200" b="0" i="0" u="none" strike="noStrike" kern="1200" dirty="0" smtClean="0">
                <a:solidFill>
                  <a:schemeClr val="tx1"/>
                </a:solidFill>
                <a:effectLst/>
                <a:latin typeface="+mn-lt"/>
                <a:ea typeface="+mn-ea"/>
                <a:cs typeface="+mn-cs"/>
                <a:hlinkClick r:id="rId3"/>
              </a:rPr>
              <a:t>Dr. Jack </a:t>
            </a:r>
            <a:r>
              <a:rPr lang="en-US" sz="1200" b="0" i="0" u="none" strike="noStrike" kern="1200" dirty="0" err="1" smtClean="0">
                <a:solidFill>
                  <a:schemeClr val="tx1"/>
                </a:solidFill>
                <a:effectLst/>
                <a:latin typeface="+mn-lt"/>
                <a:ea typeface="+mn-ea"/>
                <a:cs typeface="+mn-cs"/>
                <a:hlinkClick r:id="rId3"/>
              </a:rPr>
              <a:t>Shonkoff</a:t>
            </a:r>
            <a:r>
              <a:rPr lang="en-US" sz="1200" b="0" i="0" kern="1200" dirty="0" smtClean="0">
                <a:solidFill>
                  <a:schemeClr val="tx1"/>
                </a:solidFill>
                <a:effectLst/>
                <a:latin typeface="+mn-lt"/>
                <a:ea typeface="+mn-ea"/>
                <a:cs typeface="+mn-cs"/>
              </a:rPr>
              <a:t>, director of the </a:t>
            </a:r>
            <a:r>
              <a:rPr lang="en-US" sz="1200" b="0" i="0" u="none" strike="noStrike" kern="1200" dirty="0" smtClean="0">
                <a:solidFill>
                  <a:schemeClr val="tx1"/>
                </a:solidFill>
                <a:effectLst/>
                <a:latin typeface="+mn-lt"/>
                <a:ea typeface="+mn-ea"/>
                <a:cs typeface="+mn-cs"/>
                <a:hlinkClick r:id="rId4"/>
              </a:rPr>
              <a:t>Center on the Developing Child at Harvard University</a:t>
            </a:r>
            <a:r>
              <a:rPr lang="en-US" sz="1200" b="0" i="0" kern="1200" dirty="0" smtClean="0">
                <a:solidFill>
                  <a:schemeClr val="tx1"/>
                </a:solidFill>
                <a:effectLst/>
                <a:latin typeface="+mn-lt"/>
                <a:ea typeface="+mn-ea"/>
                <a:cs typeface="+mn-cs"/>
              </a:rPr>
              <a:t>.</a:t>
            </a:r>
            <a:endParaRPr lang="en-US" dirty="0" smtClean="0"/>
          </a:p>
          <a:p>
            <a:endParaRPr lang="en-US" dirty="0"/>
          </a:p>
        </p:txBody>
      </p:sp>
      <p:sp>
        <p:nvSpPr>
          <p:cNvPr id="4" name="Slide Number Placeholder 3"/>
          <p:cNvSpPr>
            <a:spLocks noGrp="1"/>
          </p:cNvSpPr>
          <p:nvPr>
            <p:ph type="sldNum" sz="quarter" idx="10"/>
          </p:nvPr>
        </p:nvSpPr>
        <p:spPr/>
        <p:txBody>
          <a:bodyPr/>
          <a:lstStyle/>
          <a:p>
            <a:fld id="{AC254BEE-6D90-4357-8333-B3BFD1579A17}" type="slidenum">
              <a:rPr lang="en-US" smtClean="0"/>
              <a:t>2</a:t>
            </a:fld>
            <a:endParaRPr lang="en-US"/>
          </a:p>
        </p:txBody>
      </p:sp>
    </p:spTree>
    <p:extLst>
      <p:ext uri="{BB962C8B-B14F-4D97-AF65-F5344CB8AC3E}">
        <p14:creationId xmlns:p14="http://schemas.microsoft.com/office/powerpoint/2010/main" val="329323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Appropriate expectations!!!</a:t>
            </a:r>
            <a:endParaRPr lang="en-US" dirty="0"/>
          </a:p>
        </p:txBody>
      </p:sp>
      <p:sp>
        <p:nvSpPr>
          <p:cNvPr id="4" name="Slide Number Placeholder 3"/>
          <p:cNvSpPr>
            <a:spLocks noGrp="1"/>
          </p:cNvSpPr>
          <p:nvPr>
            <p:ph type="sldNum" sz="quarter" idx="10"/>
          </p:nvPr>
        </p:nvSpPr>
        <p:spPr/>
        <p:txBody>
          <a:bodyPr/>
          <a:lstStyle/>
          <a:p>
            <a:fld id="{AC254BEE-6D90-4357-8333-B3BFD1579A17}" type="slidenum">
              <a:rPr lang="en-US" smtClean="0"/>
              <a:t>20</a:t>
            </a:fld>
            <a:endParaRPr lang="en-US"/>
          </a:p>
        </p:txBody>
      </p:sp>
    </p:spTree>
    <p:extLst>
      <p:ext uri="{BB962C8B-B14F-4D97-AF65-F5344CB8AC3E}">
        <p14:creationId xmlns:p14="http://schemas.microsoft.com/office/powerpoint/2010/main" val="1360741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https://www.zerotothree.org/resources/304-how-to-introduce-toddlers-and-babies-to-books</a:t>
            </a:r>
            <a:endParaRPr lang="en-US" dirty="0"/>
          </a:p>
        </p:txBody>
      </p:sp>
      <p:sp>
        <p:nvSpPr>
          <p:cNvPr id="4" name="Slide Number Placeholder 3"/>
          <p:cNvSpPr>
            <a:spLocks noGrp="1"/>
          </p:cNvSpPr>
          <p:nvPr>
            <p:ph type="sldNum" sz="quarter" idx="10"/>
          </p:nvPr>
        </p:nvSpPr>
        <p:spPr/>
        <p:txBody>
          <a:bodyPr/>
          <a:lstStyle/>
          <a:p>
            <a:fld id="{AC254BEE-6D90-4357-8333-B3BFD1579A17}" type="slidenum">
              <a:rPr lang="en-US" smtClean="0"/>
              <a:t>21</a:t>
            </a:fld>
            <a:endParaRPr lang="en-US"/>
          </a:p>
        </p:txBody>
      </p:sp>
    </p:spTree>
    <p:extLst>
      <p:ext uri="{BB962C8B-B14F-4D97-AF65-F5344CB8AC3E}">
        <p14:creationId xmlns:p14="http://schemas.microsoft.com/office/powerpoint/2010/main" val="1926487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http://www.angeresources.com/helpkids.html</a:t>
            </a:r>
          </a:p>
          <a:p>
            <a:r>
              <a:rPr lang="en-US" b="1" dirty="0" smtClean="0"/>
              <a:t>To overcome shame, a child must begin to feel loved for the very one that they are.</a:t>
            </a:r>
            <a:r>
              <a:rPr lang="en-US" dirty="0" smtClean="0"/>
              <a:t> This means a rebirth of self, of spirit, of personal and interpersonal connection. Anyone working with kids can help them overcome shame. They must be reinforced for being worthy and loveable. This needs to happen often from someone they can learn to trust. Trust is the first step, and empowerment is the second step. Kids need to feel competent and capable, and have a sense of their own healthy power. This is a long and complicated process.</a:t>
            </a:r>
          </a:p>
          <a:p>
            <a:r>
              <a:rPr lang="en-US" b="1" i="1" dirty="0" smtClean="0"/>
              <a:t>First, an adult role model, mentor, teacher, or parent must take a genuine interest in the child. Then, that adult must model healthy, mature, empowered behavior. Then, the child must be encouraged to stop all shame-based and self-sabotaging behaviors. This includes faulty thinking, blaming, and impulsive acting out.</a:t>
            </a:r>
            <a:endParaRPr lang="en-US" dirty="0" smtClean="0"/>
          </a:p>
          <a:p>
            <a:endParaRPr lang="en-US" dirty="0"/>
          </a:p>
        </p:txBody>
      </p:sp>
      <p:sp>
        <p:nvSpPr>
          <p:cNvPr id="4" name="Slide Number Placeholder 3"/>
          <p:cNvSpPr>
            <a:spLocks noGrp="1"/>
          </p:cNvSpPr>
          <p:nvPr>
            <p:ph type="sldNum" sz="quarter" idx="10"/>
          </p:nvPr>
        </p:nvSpPr>
        <p:spPr/>
        <p:txBody>
          <a:bodyPr/>
          <a:lstStyle/>
          <a:p>
            <a:fld id="{AC254BEE-6D90-4357-8333-B3BFD1579A17}" type="slidenum">
              <a:rPr lang="en-US" smtClean="0"/>
              <a:t>22</a:t>
            </a:fld>
            <a:endParaRPr lang="en-US"/>
          </a:p>
        </p:txBody>
      </p:sp>
    </p:spTree>
    <p:extLst>
      <p:ext uri="{BB962C8B-B14F-4D97-AF65-F5344CB8AC3E}">
        <p14:creationId xmlns:p14="http://schemas.microsoft.com/office/powerpoint/2010/main" val="230197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Pruning is the shaping of the connections of the brain…due to environment</a:t>
            </a:r>
          </a:p>
          <a:p>
            <a:r>
              <a:rPr lang="en-US" dirty="0" smtClean="0"/>
              <a:t>http://stateofopportunity.michiganradio.org/post/five-things-know-about-early-childhood-brain-development</a:t>
            </a:r>
            <a:endParaRPr lang="en-US" dirty="0"/>
          </a:p>
        </p:txBody>
      </p:sp>
      <p:sp>
        <p:nvSpPr>
          <p:cNvPr id="4" name="Slide Number Placeholder 3"/>
          <p:cNvSpPr>
            <a:spLocks noGrp="1"/>
          </p:cNvSpPr>
          <p:nvPr>
            <p:ph type="sldNum" sz="quarter" idx="10"/>
          </p:nvPr>
        </p:nvSpPr>
        <p:spPr/>
        <p:txBody>
          <a:bodyPr/>
          <a:lstStyle/>
          <a:p>
            <a:fld id="{AC254BEE-6D90-4357-8333-B3BFD1579A17}" type="slidenum">
              <a:rPr lang="en-US" smtClean="0"/>
              <a:t>3</a:t>
            </a:fld>
            <a:endParaRPr lang="en-US"/>
          </a:p>
        </p:txBody>
      </p:sp>
    </p:spTree>
    <p:extLst>
      <p:ext uri="{BB962C8B-B14F-4D97-AF65-F5344CB8AC3E}">
        <p14:creationId xmlns:p14="http://schemas.microsoft.com/office/powerpoint/2010/main" val="1995538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Learning Brain: Memory and Brain Development in Children</a:t>
            </a:r>
          </a:p>
          <a:p>
            <a:r>
              <a:rPr lang="en-US" sz="1200" b="0" i="0" kern="1200" dirty="0" smtClean="0">
                <a:solidFill>
                  <a:schemeClr val="tx1"/>
                </a:solidFill>
                <a:effectLst/>
                <a:latin typeface="+mn-lt"/>
                <a:ea typeface="+mn-ea"/>
                <a:cs typeface="+mn-cs"/>
              </a:rPr>
              <a:t>Book by </a:t>
            </a:r>
            <a:r>
              <a:rPr lang="en-US" sz="1200" b="0" i="0" kern="1200" dirty="0" err="1" smtClean="0">
                <a:solidFill>
                  <a:schemeClr val="tx1"/>
                </a:solidFill>
                <a:effectLst/>
                <a:latin typeface="+mn-lt"/>
                <a:ea typeface="+mn-ea"/>
                <a:cs typeface="+mn-cs"/>
              </a:rPr>
              <a:t>Torkel</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Klingberg</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C254BEE-6D90-4357-8333-B3BFD1579A17}" type="slidenum">
              <a:rPr lang="en-US" smtClean="0"/>
              <a:t>4</a:t>
            </a:fld>
            <a:endParaRPr lang="en-US"/>
          </a:p>
        </p:txBody>
      </p:sp>
    </p:spTree>
    <p:extLst>
      <p:ext uri="{BB962C8B-B14F-4D97-AF65-F5344CB8AC3E}">
        <p14:creationId xmlns:p14="http://schemas.microsoft.com/office/powerpoint/2010/main" val="253005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Shapes architecture</a:t>
            </a:r>
            <a:endParaRPr lang="en-US" dirty="0"/>
          </a:p>
        </p:txBody>
      </p:sp>
      <p:sp>
        <p:nvSpPr>
          <p:cNvPr id="4" name="Slide Number Placeholder 3"/>
          <p:cNvSpPr>
            <a:spLocks noGrp="1"/>
          </p:cNvSpPr>
          <p:nvPr>
            <p:ph type="sldNum" sz="quarter" idx="10"/>
          </p:nvPr>
        </p:nvSpPr>
        <p:spPr/>
        <p:txBody>
          <a:bodyPr/>
          <a:lstStyle/>
          <a:p>
            <a:fld id="{AC254BEE-6D90-4357-8333-B3BFD1579A17}" type="slidenum">
              <a:rPr lang="en-US" smtClean="0"/>
              <a:t>5</a:t>
            </a:fld>
            <a:endParaRPr lang="en-US"/>
          </a:p>
        </p:txBody>
      </p:sp>
    </p:spTree>
    <p:extLst>
      <p:ext uri="{BB962C8B-B14F-4D97-AF65-F5344CB8AC3E}">
        <p14:creationId xmlns:p14="http://schemas.microsoft.com/office/powerpoint/2010/main" val="1851702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http://www.mikewirthart.com/project/child-brain-development-happy-family-brands/</a:t>
            </a:r>
          </a:p>
          <a:p>
            <a:endParaRPr lang="en-US" dirty="0"/>
          </a:p>
        </p:txBody>
      </p:sp>
      <p:sp>
        <p:nvSpPr>
          <p:cNvPr id="4" name="Slide Number Placeholder 3"/>
          <p:cNvSpPr>
            <a:spLocks noGrp="1"/>
          </p:cNvSpPr>
          <p:nvPr>
            <p:ph type="sldNum" sz="quarter" idx="10"/>
          </p:nvPr>
        </p:nvSpPr>
        <p:spPr/>
        <p:txBody>
          <a:bodyPr/>
          <a:lstStyle/>
          <a:p>
            <a:fld id="{AC254BEE-6D90-4357-8333-B3BFD1579A17}" type="slidenum">
              <a:rPr lang="en-US" smtClean="0"/>
              <a:t>10</a:t>
            </a:fld>
            <a:endParaRPr lang="en-US"/>
          </a:p>
        </p:txBody>
      </p:sp>
    </p:spTree>
    <p:extLst>
      <p:ext uri="{BB962C8B-B14F-4D97-AF65-F5344CB8AC3E}">
        <p14:creationId xmlns:p14="http://schemas.microsoft.com/office/powerpoint/2010/main" val="4114175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E</a:t>
            </a:r>
            <a:r>
              <a:rPr lang="en-US" sz="1200" b="0" i="0" kern="1200" dirty="0" smtClean="0">
                <a:solidFill>
                  <a:schemeClr val="tx1"/>
                </a:solidFill>
                <a:effectLst/>
                <a:latin typeface="+mn-lt"/>
                <a:ea typeface="+mn-ea"/>
                <a:cs typeface="+mn-cs"/>
              </a:rPr>
              <a:t>motional and Social Challenges.</a:t>
            </a:r>
          </a:p>
          <a:p>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cute and Chronic Stressors.</a:t>
            </a:r>
          </a:p>
          <a:p>
            <a:r>
              <a:rPr lang="en-US" sz="1200" b="1" i="0" kern="1200" dirty="0"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ognitive Lags.</a:t>
            </a:r>
          </a:p>
          <a:p>
            <a:r>
              <a:rPr lang="en-US" sz="1200" b="1" i="0" kern="1200" dirty="0" smtClean="0">
                <a:solidFill>
                  <a:schemeClr val="tx1"/>
                </a:solidFill>
                <a:effectLst/>
                <a:latin typeface="+mn-lt"/>
                <a:ea typeface="+mn-ea"/>
                <a:cs typeface="+mn-cs"/>
              </a:rPr>
              <a:t>H</a:t>
            </a:r>
            <a:r>
              <a:rPr lang="en-US" sz="1200" b="0" i="0" kern="1200" dirty="0" smtClean="0">
                <a:solidFill>
                  <a:schemeClr val="tx1"/>
                </a:solidFill>
                <a:effectLst/>
                <a:latin typeface="+mn-lt"/>
                <a:ea typeface="+mn-ea"/>
                <a:cs typeface="+mn-cs"/>
              </a:rPr>
              <a:t>ealth and Safety Issues.</a:t>
            </a:r>
          </a:p>
          <a:p>
            <a:r>
              <a:rPr lang="en-US" dirty="0" smtClean="0"/>
              <a:t>Jensen teaching with poverty in mind 2009 </a:t>
            </a:r>
            <a:r>
              <a:rPr lang="en-US" dirty="0" err="1" smtClean="0"/>
              <a:t>ascd</a:t>
            </a:r>
            <a:endParaRPr lang="en-US" dirty="0"/>
          </a:p>
        </p:txBody>
      </p:sp>
      <p:sp>
        <p:nvSpPr>
          <p:cNvPr id="4" name="Slide Number Placeholder 3"/>
          <p:cNvSpPr>
            <a:spLocks noGrp="1"/>
          </p:cNvSpPr>
          <p:nvPr>
            <p:ph type="sldNum" sz="quarter" idx="10"/>
          </p:nvPr>
        </p:nvSpPr>
        <p:spPr/>
        <p:txBody>
          <a:bodyPr/>
          <a:lstStyle/>
          <a:p>
            <a:fld id="{AC254BEE-6D90-4357-8333-B3BFD1579A17}" type="slidenum">
              <a:rPr lang="en-US" smtClean="0"/>
              <a:t>11</a:t>
            </a:fld>
            <a:endParaRPr lang="en-US"/>
          </a:p>
        </p:txBody>
      </p:sp>
    </p:spTree>
    <p:extLst>
      <p:ext uri="{BB962C8B-B14F-4D97-AF65-F5344CB8AC3E}">
        <p14:creationId xmlns:p14="http://schemas.microsoft.com/office/powerpoint/2010/main" val="3284669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the </a:t>
            </a:r>
            <a:r>
              <a:rPr lang="en-US" dirty="0" err="1" smtClean="0"/>
              <a:t>pfc</a:t>
            </a:r>
            <a:r>
              <a:rPr lang="en-US" dirty="0" smtClean="0"/>
              <a:t>?</a:t>
            </a:r>
            <a:endParaRPr lang="en-US" dirty="0"/>
          </a:p>
        </p:txBody>
      </p:sp>
      <p:sp>
        <p:nvSpPr>
          <p:cNvPr id="4" name="Slide Number Placeholder 3"/>
          <p:cNvSpPr>
            <a:spLocks noGrp="1"/>
          </p:cNvSpPr>
          <p:nvPr>
            <p:ph type="sldNum" sz="quarter" idx="10"/>
          </p:nvPr>
        </p:nvSpPr>
        <p:spPr/>
        <p:txBody>
          <a:bodyPr/>
          <a:lstStyle/>
          <a:p>
            <a:fld id="{AC254BEE-6D90-4357-8333-B3BFD1579A17}" type="slidenum">
              <a:rPr lang="en-US" smtClean="0"/>
              <a:t>12</a:t>
            </a:fld>
            <a:endParaRPr lang="en-US"/>
          </a:p>
        </p:txBody>
      </p:sp>
    </p:spTree>
    <p:extLst>
      <p:ext uri="{BB962C8B-B14F-4D97-AF65-F5344CB8AC3E}">
        <p14:creationId xmlns:p14="http://schemas.microsoft.com/office/powerpoint/2010/main" val="3105643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http://www.zerotothree.org/child-development/brain-development/baby-brain-map.html</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Names, names , songs with names, attending, being present </a:t>
            </a:r>
          </a:p>
          <a:p>
            <a:endParaRPr lang="en-US" dirty="0"/>
          </a:p>
        </p:txBody>
      </p:sp>
      <p:sp>
        <p:nvSpPr>
          <p:cNvPr id="4" name="Slide Number Placeholder 3"/>
          <p:cNvSpPr>
            <a:spLocks noGrp="1"/>
          </p:cNvSpPr>
          <p:nvPr>
            <p:ph type="sldNum" sz="quarter" idx="10"/>
          </p:nvPr>
        </p:nvSpPr>
        <p:spPr/>
        <p:txBody>
          <a:bodyPr/>
          <a:lstStyle/>
          <a:p>
            <a:fld id="{AC254BEE-6D90-4357-8333-B3BFD1579A17}" type="slidenum">
              <a:rPr lang="en-US" smtClean="0"/>
              <a:t>14</a:t>
            </a:fld>
            <a:endParaRPr lang="en-US"/>
          </a:p>
        </p:txBody>
      </p:sp>
    </p:spTree>
    <p:extLst>
      <p:ext uri="{BB962C8B-B14F-4D97-AF65-F5344CB8AC3E}">
        <p14:creationId xmlns:p14="http://schemas.microsoft.com/office/powerpoint/2010/main" val="1293080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https://www.naeyc.org/files/yc/file/201107/Self-Regulation_Florez_OnlineJuly2011.pdf</a:t>
            </a:r>
          </a:p>
          <a:p>
            <a:r>
              <a:rPr lang="en-US" dirty="0" smtClean="0"/>
              <a:t>Younger children may need more explicit hints and cues. Cuing children to hold their hands or put them in their pockets helps them regulate impulses to touch, grab, or hit. Key phrases such as “look here,” “look at me,” or “look where I am pointing” are explicit cues teachers can use to help young children focus their attention. Beginning in infancy, teachers can help children recognize and name their emotions by calmly saying to frustrated or angry babies and toddlers, “You sound angry” or “I wonder if you’re frustrated,” and then cuing them to start self-calming by using gentle touch and saying, “Let’s relax” or “I’m here to help you.” As children begin to use language, adults can provide cues about when and how to ask for help, when to take a break, or when to try a different strategy</a:t>
            </a:r>
            <a:endParaRPr lang="en-US" dirty="0"/>
          </a:p>
        </p:txBody>
      </p:sp>
      <p:sp>
        <p:nvSpPr>
          <p:cNvPr id="4" name="Slide Number Placeholder 3"/>
          <p:cNvSpPr>
            <a:spLocks noGrp="1"/>
          </p:cNvSpPr>
          <p:nvPr>
            <p:ph type="sldNum" sz="quarter" idx="10"/>
          </p:nvPr>
        </p:nvSpPr>
        <p:spPr/>
        <p:txBody>
          <a:bodyPr/>
          <a:lstStyle/>
          <a:p>
            <a:fld id="{AC254BEE-6D90-4357-8333-B3BFD1579A17}" type="slidenum">
              <a:rPr lang="en-US" smtClean="0"/>
              <a:t>18</a:t>
            </a:fld>
            <a:endParaRPr lang="en-US"/>
          </a:p>
        </p:txBody>
      </p:sp>
    </p:spTree>
    <p:extLst>
      <p:ext uri="{BB962C8B-B14F-4D97-AF65-F5344CB8AC3E}">
        <p14:creationId xmlns:p14="http://schemas.microsoft.com/office/powerpoint/2010/main" val="305328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54B27FD2-1291-4D7C-BB4F-096CD5CFA6DC}" type="datetimeFigureOut">
              <a:rPr lang="en-US" smtClean="0"/>
              <a:t>5/10/2016</a:t>
            </a:fld>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295CFFB2-C018-4958-A8AF-C46D2BD52168}" type="slidenum">
              <a:rPr lang="en-US" smtClean="0"/>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107289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4B27FD2-1291-4D7C-BB4F-096CD5CFA6DC}" type="datetimeFigureOut">
              <a:rPr lang="en-US" smtClean="0"/>
              <a:t>5/10/2016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5CFFB2-C018-4958-A8AF-C46D2BD52168}" type="slidenum">
              <a:rPr lang="en-US" smtClean="0"/>
              <a:t>‹#›</a:t>
            </a:fld>
            <a:endParaRPr lang="en-US"/>
          </a:p>
        </p:txBody>
      </p:sp>
    </p:spTree>
    <p:extLst>
      <p:ext uri="{BB962C8B-B14F-4D97-AF65-F5344CB8AC3E}">
        <p14:creationId xmlns:p14="http://schemas.microsoft.com/office/powerpoint/2010/main" val="3267785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4B27FD2-1291-4D7C-BB4F-096CD5CFA6DC}" type="datetimeFigureOut">
              <a:rPr lang="en-US" smtClean="0"/>
              <a:t>5/10/2016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5CFFB2-C018-4958-A8AF-C46D2BD52168}" type="slidenum">
              <a:rPr lang="en-US" smtClean="0"/>
              <a:t>‹#›</a:t>
            </a:fld>
            <a:endParaRPr lang="en-US"/>
          </a:p>
        </p:txBody>
      </p:sp>
    </p:spTree>
    <p:extLst>
      <p:ext uri="{BB962C8B-B14F-4D97-AF65-F5344CB8AC3E}">
        <p14:creationId xmlns:p14="http://schemas.microsoft.com/office/powerpoint/2010/main" val="4237014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4B27FD2-1291-4D7C-BB4F-096CD5CFA6DC}" type="datetimeFigureOut">
              <a:rPr lang="en-US" smtClean="0"/>
              <a:t>5/10/2016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5CFFB2-C018-4958-A8AF-C46D2BD52168}" type="slidenum">
              <a:rPr lang="en-US" smtClean="0"/>
              <a:t>‹#›</a:t>
            </a:fld>
            <a:endParaRPr lang="en-US"/>
          </a:p>
        </p:txBody>
      </p:sp>
    </p:spTree>
    <p:extLst>
      <p:ext uri="{BB962C8B-B14F-4D97-AF65-F5344CB8AC3E}">
        <p14:creationId xmlns:p14="http://schemas.microsoft.com/office/powerpoint/2010/main" val="2375111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54B27FD2-1291-4D7C-BB4F-096CD5CFA6DC}" type="datetimeFigureOut">
              <a:rPr lang="en-US" smtClean="0"/>
              <a:t>5/10/2016</a:t>
            </a:fld>
            <a:endParaRPr 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295CFFB2-C018-4958-A8AF-C46D2BD52168}" type="slidenum">
              <a:rPr lang="en-US" smtClean="0"/>
              <a:t>‹#›</a:t>
            </a:fld>
            <a:endParaRPr lang="en-U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386008431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4B27FD2-1291-4D7C-BB4F-096CD5CFA6DC}" type="datetimeFigureOut">
              <a:rPr lang="en-US" smtClean="0"/>
              <a:t>5/10/2016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5CFFB2-C018-4958-A8AF-C46D2BD52168}" type="slidenum">
              <a:rPr lang="en-US" smtClean="0"/>
              <a:t>‹#›</a:t>
            </a:fld>
            <a:endParaRPr lang="en-US"/>
          </a:p>
        </p:txBody>
      </p:sp>
    </p:spTree>
    <p:extLst>
      <p:ext uri="{BB962C8B-B14F-4D97-AF65-F5344CB8AC3E}">
        <p14:creationId xmlns:p14="http://schemas.microsoft.com/office/powerpoint/2010/main" val="1928742548"/>
      </p:ext>
    </p:extLst>
  </p:cSld>
  <p:clrMapOvr>
    <a:masterClrMapping/>
  </p:clrMapOvr>
  <p:extLst>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4B27FD2-1291-4D7C-BB4F-096CD5CFA6DC}" type="datetimeFigureOut">
              <a:rPr lang="en-US" smtClean="0"/>
              <a:t>5/10/2016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5CFFB2-C018-4958-A8AF-C46D2BD52168}" type="slidenum">
              <a:rPr lang="en-US" smtClean="0"/>
              <a:t>‹#›</a:t>
            </a:fld>
            <a:endParaRPr lang="en-US"/>
          </a:p>
        </p:txBody>
      </p:sp>
    </p:spTree>
    <p:extLst>
      <p:ext uri="{BB962C8B-B14F-4D97-AF65-F5344CB8AC3E}">
        <p14:creationId xmlns:p14="http://schemas.microsoft.com/office/powerpoint/2010/main" val="283246182"/>
      </p:ext>
    </p:extLst>
  </p:cSld>
  <p:clrMapOvr>
    <a:masterClrMapping/>
  </p:clrMapOvr>
  <p:extLst>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4B27FD2-1291-4D7C-BB4F-096CD5CFA6DC}" type="datetimeFigureOut">
              <a:rPr lang="en-US" smtClean="0"/>
              <a:t>5/10/2016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5CFFB2-C018-4958-A8AF-C46D2BD52168}" type="slidenum">
              <a:rPr lang="en-US" smtClean="0"/>
              <a:t>‹#›</a:t>
            </a:fld>
            <a:endParaRPr lang="en-US"/>
          </a:p>
        </p:txBody>
      </p:sp>
    </p:spTree>
    <p:extLst>
      <p:ext uri="{BB962C8B-B14F-4D97-AF65-F5344CB8AC3E}">
        <p14:creationId xmlns:p14="http://schemas.microsoft.com/office/powerpoint/2010/main" val="3332184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B27FD2-1291-4D7C-BB4F-096CD5CFA6DC}" type="datetimeFigureOut">
              <a:rPr lang="en-US" smtClean="0"/>
              <a:t>5/10/2016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5CFFB2-C018-4958-A8AF-C46D2BD52168}" type="slidenum">
              <a:rPr lang="en-US" smtClean="0"/>
              <a:t>‹#›</a:t>
            </a:fld>
            <a:endParaRPr lang="en-US"/>
          </a:p>
        </p:txBody>
      </p:sp>
    </p:spTree>
    <p:extLst>
      <p:ext uri="{BB962C8B-B14F-4D97-AF65-F5344CB8AC3E}">
        <p14:creationId xmlns:p14="http://schemas.microsoft.com/office/powerpoint/2010/main" val="2030659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54B27FD2-1291-4D7C-BB4F-096CD5CFA6DC}" type="datetimeFigureOut">
              <a:rPr lang="en-US" smtClean="0"/>
              <a:t>5/10/2016</a:t>
            </a:fld>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295CFFB2-C018-4958-A8AF-C46D2BD52168}" type="slidenum">
              <a:rPr lang="en-US" smtClean="0"/>
              <a:t>‹#›</a:t>
            </a:fld>
            <a:endParaRPr 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11950080"/>
      </p:ext>
    </p:extLst>
  </p:cSld>
  <p:clrMapOvr>
    <a:masterClrMapping/>
  </p:clrMapOvr>
  <p:extLst>
    <p:ext uri="{DCECCB84-F9BA-43D5-87BE-67443E8EF086}">
      <p15:sldGuideLst xmlns:p15="http://schemas.microsoft.com/office/powerpoint/2012/main" xmlns=""/>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54B27FD2-1291-4D7C-BB4F-096CD5CFA6DC}" type="datetimeFigureOut">
              <a:rPr lang="en-US" smtClean="0"/>
              <a:t>5/10/2016</a:t>
            </a:fld>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295CFFB2-C018-4958-A8AF-C46D2BD52168}" type="slidenum">
              <a:rPr lang="en-US" smtClean="0"/>
              <a:t>‹#›</a:t>
            </a:fld>
            <a:endParaRPr 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9481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54B27FD2-1291-4D7C-BB4F-096CD5CFA6DC}" type="datetimeFigureOut">
              <a:rPr lang="en-US" smtClean="0"/>
              <a:t>5/10/2016</a:t>
            </a:fld>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295CFFB2-C018-4958-A8AF-C46D2BD52168}" type="slidenum">
              <a:rPr lang="en-US" smtClean="0"/>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15907815"/>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6912">
          <p15:clr>
            <a:srgbClr val="F26B43"/>
          </p15:clr>
        </p15:guide>
        <p15:guide id="2" pos="936">
          <p15:clr>
            <a:srgbClr val="F26B43"/>
          </p15:clr>
        </p15:guide>
        <p15:guide id="3" pos="864">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video" Target="https://www.youtube.com/embed/skaYWKC6iD4"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jennidayton.wordpress.com/2011/08/16/a-preschool-teachers-prayer/"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goodreads.com/work/quotes/7261277" TargetMode="External"/><Relationship Id="rId2" Type="http://schemas.openxmlformats.org/officeDocument/2006/relationships/hyperlink" Target="https://www.goodreads.com/author/show/162578.Bren_Brown"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developingchild.harvard.edu/" TargetMode="External"/><Relationship Id="rId7" Type="http://schemas.openxmlformats.org/officeDocument/2006/relationships/hyperlink" Target="http://www.mikewirthart.com/project/child-brain-development-happy-family-brands/" TargetMode="External"/><Relationship Id="rId2" Type="http://schemas.openxmlformats.org/officeDocument/2006/relationships/hyperlink" Target="http://developingchild.harvard.edu/about/center_director_and_staff/#Shonkoff" TargetMode="External"/><Relationship Id="rId1" Type="http://schemas.openxmlformats.org/officeDocument/2006/relationships/slideLayout" Target="../slideLayouts/slideLayout2.xml"/><Relationship Id="rId6" Type="http://schemas.openxmlformats.org/officeDocument/2006/relationships/hyperlink" Target="https://www.naeyc.org/files/yc/file/201107/Self-Regulation_Florez_OnlineJuly2011.pdf" TargetMode="External"/><Relationship Id="rId5" Type="http://schemas.openxmlformats.org/officeDocument/2006/relationships/hyperlink" Target="https://www.zerotothree.org/resources/304-how-to-introduce-toddlers-and-babies-to-books" TargetMode="External"/><Relationship Id="rId4" Type="http://schemas.openxmlformats.org/officeDocument/2006/relationships/hyperlink" Target="http://www.angeresources.com/helpkids.html"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developingchild.harvard.edu/resources/multimedia/interactive_features/five-number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ideo" Target="https://www.youtube.com/embed/RYj7YYHmbQs"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8800" b="1" dirty="0" smtClean="0"/>
              <a:t>HOPE</a:t>
            </a:r>
            <a:r>
              <a:rPr lang="en-US" sz="4000" b="1" dirty="0" smtClean="0"/>
              <a:t> </a:t>
            </a:r>
            <a:br>
              <a:rPr lang="en-US" sz="4000" b="1" dirty="0" smtClean="0"/>
            </a:br>
            <a:r>
              <a:rPr lang="en-US" sz="4000" b="1" dirty="0" smtClean="0"/>
              <a:t>Changing </a:t>
            </a:r>
            <a:r>
              <a:rPr lang="en-US" sz="4000" b="1" dirty="0"/>
              <a:t>brains through support, structure, and </a:t>
            </a:r>
            <a:r>
              <a:rPr lang="en-US" sz="4000" b="1" dirty="0" smtClean="0"/>
              <a:t/>
            </a:r>
            <a:br>
              <a:rPr lang="en-US" sz="4000" b="1" dirty="0" smtClean="0"/>
            </a:br>
            <a:r>
              <a:rPr lang="en-US" sz="4000" b="1" dirty="0" smtClean="0"/>
              <a:t>confronting </a:t>
            </a:r>
            <a:r>
              <a:rPr lang="en-US" sz="4000" b="1" dirty="0"/>
              <a:t>shame  </a:t>
            </a:r>
            <a:r>
              <a:rPr lang="en-US" dirty="0"/>
              <a:t/>
            </a:r>
            <a:br>
              <a:rPr lang="en-US" dirty="0"/>
            </a:br>
            <a:endParaRPr lang="en-US" dirty="0"/>
          </a:p>
        </p:txBody>
      </p:sp>
      <p:sp>
        <p:nvSpPr>
          <p:cNvPr id="3" name="Subtitle 2"/>
          <p:cNvSpPr>
            <a:spLocks noGrp="1"/>
          </p:cNvSpPr>
          <p:nvPr>
            <p:ph type="subTitle" idx="1"/>
          </p:nvPr>
        </p:nvSpPr>
        <p:spPr/>
        <p:txBody>
          <a:bodyPr/>
          <a:lstStyle/>
          <a:p>
            <a:r>
              <a:rPr lang="en-US" dirty="0" smtClean="0"/>
              <a:t>Dr. Margo Turner</a:t>
            </a:r>
          </a:p>
          <a:p>
            <a:r>
              <a:rPr lang="en-US" dirty="0" smtClean="0"/>
              <a:t>Dr.margo.turner@gmail.com</a:t>
            </a:r>
            <a:endParaRPr lang="en-US" dirty="0"/>
          </a:p>
        </p:txBody>
      </p:sp>
    </p:spTree>
    <p:extLst>
      <p:ext uri="{BB962C8B-B14F-4D97-AF65-F5344CB8AC3E}">
        <p14:creationId xmlns:p14="http://schemas.microsoft.com/office/powerpoint/2010/main" val="18602232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49" y="304800"/>
            <a:ext cx="9033601"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27821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Stresses of Poverty affect brain development</a:t>
            </a:r>
          </a:p>
        </p:txBody>
      </p:sp>
      <p:sp>
        <p:nvSpPr>
          <p:cNvPr id="3" name="Content Placeholder 2"/>
          <p:cNvSpPr>
            <a:spLocks noGrp="1"/>
          </p:cNvSpPr>
          <p:nvPr>
            <p:ph idx="1"/>
          </p:nvPr>
        </p:nvSpPr>
        <p:spPr/>
        <p:txBody>
          <a:bodyPr/>
          <a:lstStyle/>
          <a:p>
            <a:endParaRPr lang="en-US" dirty="0" smtClean="0"/>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75" y="1905000"/>
            <a:ext cx="428625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66800" y="5410200"/>
            <a:ext cx="7010400" cy="1200329"/>
          </a:xfrm>
          <a:prstGeom prst="rect">
            <a:avLst/>
          </a:prstGeom>
          <a:noFill/>
        </p:spPr>
        <p:txBody>
          <a:bodyPr wrap="square" rtlCol="0">
            <a:spAutoFit/>
          </a:bodyPr>
          <a:lstStyle/>
          <a:p>
            <a:r>
              <a:rPr lang="en-US" dirty="0"/>
              <a:t>Neurologists say that the sizeable difference between these two brains of two different 3-year-olds has one primary cause: the way that their mothers treated them. </a:t>
            </a:r>
            <a:endParaRPr lang="en-US" dirty="0" smtClean="0"/>
          </a:p>
          <a:p>
            <a:r>
              <a:rPr lang="en-US" dirty="0" smtClean="0"/>
              <a:t>	- Bruce </a:t>
            </a:r>
            <a:r>
              <a:rPr lang="en-US" dirty="0"/>
              <a:t>D. Perry, M.D., Ph.D./</a:t>
            </a:r>
            <a:r>
              <a:rPr lang="en-US" dirty="0" smtClean="0"/>
              <a:t>Child Trauma Academy</a:t>
            </a:r>
            <a:endParaRPr lang="en-US" dirty="0"/>
          </a:p>
        </p:txBody>
      </p:sp>
    </p:spTree>
    <p:extLst>
      <p:ext uri="{BB962C8B-B14F-4D97-AF65-F5344CB8AC3E}">
        <p14:creationId xmlns:p14="http://schemas.microsoft.com/office/powerpoint/2010/main" val="9723907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4800" dirty="0"/>
              <a:t>Chronic or acute stress </a:t>
            </a:r>
            <a:r>
              <a:rPr lang="en-US" sz="4800" dirty="0" smtClean="0"/>
              <a:t>can cut </a:t>
            </a:r>
            <a:r>
              <a:rPr lang="en-US" sz="4800" dirty="0"/>
              <a:t>neuron production by 50%..less blood flow to PFC</a:t>
            </a:r>
          </a:p>
          <a:p>
            <a:endParaRPr lang="en-US" dirty="0"/>
          </a:p>
        </p:txBody>
      </p:sp>
    </p:spTree>
    <p:extLst>
      <p:ext uri="{BB962C8B-B14F-4D97-AF65-F5344CB8AC3E}">
        <p14:creationId xmlns:p14="http://schemas.microsoft.com/office/powerpoint/2010/main" val="22430195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Recognition/Belonging</a:t>
            </a:r>
            <a:endParaRPr lang="en-US" dirty="0"/>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67075" y="3024187"/>
            <a:ext cx="2724150" cy="210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96919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1733"/>
            <a:ext cx="5638800" cy="6682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05022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kaYWKC6iD4"/>
          <p:cNvPicPr>
            <a:picLocks noRot="1" noChangeAspect="1"/>
          </p:cNvPicPr>
          <p:nvPr>
            <a:videoFile r:link="rId1"/>
          </p:nvPr>
        </p:nvPicPr>
        <p:blipFill>
          <a:blip r:embed="rId3"/>
          <a:stretch>
            <a:fillRect/>
          </a:stretch>
        </p:blipFill>
        <p:spPr>
          <a:xfrm>
            <a:off x="1447800" y="838200"/>
            <a:ext cx="6858000" cy="5143500"/>
          </a:xfrm>
          <a:prstGeom prst="rect">
            <a:avLst/>
          </a:prstGeom>
        </p:spPr>
      </p:pic>
    </p:spTree>
    <p:extLst>
      <p:ext uri="{BB962C8B-B14F-4D97-AF65-F5344CB8AC3E}">
        <p14:creationId xmlns:p14="http://schemas.microsoft.com/office/powerpoint/2010/main" val="3474794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to practice!</a:t>
            </a:r>
            <a:endParaRPr lang="en-US" dirty="0"/>
          </a:p>
        </p:txBody>
      </p:sp>
      <p:sp>
        <p:nvSpPr>
          <p:cNvPr id="3" name="Content Placeholder 2"/>
          <p:cNvSpPr>
            <a:spLocks noGrp="1"/>
          </p:cNvSpPr>
          <p:nvPr>
            <p:ph idx="1"/>
          </p:nvPr>
        </p:nvSpPr>
        <p:spPr>
          <a:xfrm>
            <a:off x="-1249945" y="-3039347"/>
            <a:ext cx="20833283" cy="9425718"/>
          </a:xfrm>
        </p:spPr>
        <p:txBody>
          <a:bodyPr/>
          <a:lstStyle/>
          <a:p>
            <a:endParaRPr lang="en-US" dirty="0"/>
          </a:p>
        </p:txBody>
      </p:sp>
      <p:pic>
        <p:nvPicPr>
          <p:cNvPr id="1026" name="Picture 2" descr="C:\Users\mturner\AppData\Local\Microsoft\Windows\Temporary Internet Files\Content.IE5\2PWJFYUI\Alarm-clock[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2133600"/>
            <a:ext cx="3352799" cy="320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2284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Skill-Building/Self-Regulation</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47887" y="2700337"/>
            <a:ext cx="4962525" cy="275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34840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thermostat</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identifying </a:t>
            </a:r>
            <a:r>
              <a:rPr lang="en-US" dirty="0"/>
              <a:t>each child’s self-regulation zone of proximal development and planning the kinds of </a:t>
            </a:r>
            <a:r>
              <a:rPr lang="en-US" sz="3200" dirty="0"/>
              <a:t>modeling, hints, and cues </a:t>
            </a:r>
            <a:r>
              <a:rPr lang="en-US" dirty="0"/>
              <a:t>the child needs to continue his or her </a:t>
            </a:r>
            <a:r>
              <a:rPr lang="en-US" dirty="0" smtClean="0"/>
              <a:t>development </a:t>
            </a:r>
          </a:p>
          <a:p>
            <a:r>
              <a:rPr lang="en-US" dirty="0" smtClean="0"/>
              <a:t>watching </a:t>
            </a:r>
            <a:r>
              <a:rPr lang="en-US" dirty="0"/>
              <a:t>for opportunities in everyday classroom experiences to </a:t>
            </a:r>
            <a:r>
              <a:rPr lang="en-US" sz="3200" dirty="0"/>
              <a:t>scaffold</a:t>
            </a:r>
            <a:r>
              <a:rPr lang="en-US" dirty="0"/>
              <a:t> </a:t>
            </a:r>
            <a:r>
              <a:rPr lang="en-US" dirty="0" smtClean="0"/>
              <a:t>self-regulation</a:t>
            </a:r>
          </a:p>
          <a:p>
            <a:r>
              <a:rPr lang="en-US" dirty="0" smtClean="0"/>
              <a:t>provide </a:t>
            </a:r>
            <a:r>
              <a:rPr lang="en-US" sz="3200" dirty="0" smtClean="0"/>
              <a:t>structure, routines, procedures </a:t>
            </a:r>
            <a:r>
              <a:rPr lang="en-US" dirty="0" smtClean="0"/>
              <a:t>that are consistent, practiced and reinforced</a:t>
            </a:r>
          </a:p>
          <a:p>
            <a:r>
              <a:rPr lang="en-US" sz="3200" dirty="0" smtClean="0"/>
              <a:t>withdrawing </a:t>
            </a:r>
            <a:r>
              <a:rPr lang="en-US" sz="3200" dirty="0"/>
              <a:t>direct support </a:t>
            </a:r>
            <a:r>
              <a:rPr lang="en-US" dirty="0"/>
              <a:t>as children begin to demonstrate new </a:t>
            </a:r>
            <a:r>
              <a:rPr lang="en-US" dirty="0" smtClean="0"/>
              <a:t>skills</a:t>
            </a:r>
          </a:p>
          <a:p>
            <a:r>
              <a:rPr lang="en-US" dirty="0" smtClean="0"/>
              <a:t>monitoring </a:t>
            </a:r>
            <a:r>
              <a:rPr lang="en-US" dirty="0"/>
              <a:t>children’s activities to ensure they are </a:t>
            </a:r>
            <a:r>
              <a:rPr lang="en-US" dirty="0" smtClean="0"/>
              <a:t>successful</a:t>
            </a:r>
          </a:p>
          <a:p>
            <a:pPr marL="0" indent="0">
              <a:buNone/>
            </a:pPr>
            <a:r>
              <a:rPr lang="en-US" dirty="0"/>
              <a:t>	</a:t>
            </a:r>
            <a:r>
              <a:rPr lang="en-US" dirty="0" smtClean="0"/>
              <a:t>- from Dr. Ida </a:t>
            </a:r>
            <a:r>
              <a:rPr lang="en-US" dirty="0"/>
              <a:t>Rose </a:t>
            </a:r>
            <a:r>
              <a:rPr lang="en-US" dirty="0" err="1"/>
              <a:t>Florez</a:t>
            </a:r>
            <a:endParaRPr lang="en-US" dirty="0"/>
          </a:p>
        </p:txBody>
      </p:sp>
    </p:spTree>
    <p:extLst>
      <p:ext uri="{BB962C8B-B14F-4D97-AF65-F5344CB8AC3E}">
        <p14:creationId xmlns:p14="http://schemas.microsoft.com/office/powerpoint/2010/main" val="28960486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to practice!</a:t>
            </a:r>
            <a:endParaRPr lang="en-US" dirty="0"/>
          </a:p>
        </p:txBody>
      </p:sp>
      <p:sp>
        <p:nvSpPr>
          <p:cNvPr id="3" name="Content Placeholder 2"/>
          <p:cNvSpPr>
            <a:spLocks noGrp="1"/>
          </p:cNvSpPr>
          <p:nvPr>
            <p:ph idx="1"/>
          </p:nvPr>
        </p:nvSpPr>
        <p:spPr>
          <a:xfrm>
            <a:off x="-1249945" y="-3039347"/>
            <a:ext cx="20833283" cy="9425718"/>
          </a:xfrm>
        </p:spPr>
        <p:txBody>
          <a:bodyPr/>
          <a:lstStyle/>
          <a:p>
            <a:endParaRPr lang="en-US" dirty="0"/>
          </a:p>
        </p:txBody>
      </p:sp>
      <p:pic>
        <p:nvPicPr>
          <p:cNvPr id="1026" name="Picture 2" descr="C:\Users\mturner\AppData\Local\Microsoft\Windows\Temporary Internet Files\Content.IE5\2PWJFYUI\Alarm-clock[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2133600"/>
            <a:ext cx="3352799" cy="320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834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are 5…?</a:t>
            </a:r>
            <a:endParaRPr lang="en-US" dirty="0"/>
          </a:p>
        </p:txBody>
      </p:sp>
      <p:sp>
        <p:nvSpPr>
          <p:cNvPr id="3" name="Text Placeholder 2"/>
          <p:cNvSpPr>
            <a:spLocks noGrp="1"/>
          </p:cNvSpPr>
          <p:nvPr>
            <p:ph type="body" idx="1"/>
          </p:nvPr>
        </p:nvSpPr>
        <p:spPr/>
        <p:txBody>
          <a:bodyPr/>
          <a:lstStyle/>
          <a:p>
            <a:endParaRPr lang="en-US"/>
          </a:p>
        </p:txBody>
      </p:sp>
      <p:pic>
        <p:nvPicPr>
          <p:cNvPr id="3074" name="Picture 2"/>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tretch>
            <a:fillRect/>
          </a:stretch>
        </p:blipFill>
        <p:spPr bwMode="auto">
          <a:xfrm>
            <a:off x="1734860" y="3305175"/>
            <a:ext cx="1923017"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Placeholder 4"/>
          <p:cNvSpPr>
            <a:spLocks noGrp="1"/>
          </p:cNvSpPr>
          <p:nvPr>
            <p:ph type="body" sz="quarter" idx="3"/>
          </p:nvPr>
        </p:nvSpPr>
        <p:spPr/>
        <p:txBody>
          <a:bodyPr/>
          <a:lstStyle/>
          <a:p>
            <a:endParaRPr lang="en-US"/>
          </a:p>
        </p:txBody>
      </p:sp>
      <p:pic>
        <p:nvPicPr>
          <p:cNvPr id="3075" name="Picture 3"/>
          <p:cNvPicPr>
            <a:picLocks noGrp="1" noChangeAspect="1" noChangeArrowheads="1"/>
          </p:cNvPicPr>
          <p:nvPr>
            <p:ph sz="quarter" idx="4"/>
          </p:nvPr>
        </p:nvPicPr>
        <p:blipFill>
          <a:blip r:embed="rId6" cstate="print">
            <a:extLst>
              <a:ext uri="{28A0092B-C50C-407E-A947-70E740481C1C}">
                <a14:useLocalDpi xmlns:a14="http://schemas.microsoft.com/office/drawing/2010/main" val="0"/>
              </a:ext>
            </a:extLst>
          </a:blip>
          <a:stretch>
            <a:fillRect/>
          </a:stretch>
        </p:blipFill>
        <p:spPr bwMode="auto">
          <a:xfrm>
            <a:off x="4894263" y="3475651"/>
            <a:ext cx="3335337" cy="2221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LanguageDevun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80497" y="5574632"/>
            <a:ext cx="609600" cy="609600"/>
          </a:xfrm>
          <a:prstGeom prst="rect">
            <a:avLst/>
          </a:prstGeom>
        </p:spPr>
      </p:pic>
    </p:spTree>
    <p:extLst>
      <p:ext uri="{BB962C8B-B14F-4D97-AF65-F5344CB8AC3E}">
        <p14:creationId xmlns:p14="http://schemas.microsoft.com/office/powerpoint/2010/main" val="32909962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232" fill="hold"/>
                                        <p:tgtEl>
                                          <p:spTgt spid="4"/>
                                        </p:tgtEl>
                                      </p:cBhvr>
                                    </p:cmd>
                                  </p:childTnLst>
                                </p:cTn>
                              </p:par>
                            </p:childTnLst>
                          </p:cTn>
                        </p:par>
                      </p:childTnLst>
                    </p:cTn>
                  </p:par>
                </p:childTnLst>
              </p:cTn>
              <p:nextCondLst>
                <p:cond evt="onClick" delay="0">
                  <p:tgtEl>
                    <p:spTgt spid="4"/>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Space/Time</a:t>
            </a:r>
            <a:endParaRPr lang="en-US"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91587" y="2286000"/>
            <a:ext cx="2475126"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512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990600"/>
            <a:ext cx="8639175" cy="529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457200" y="274638"/>
            <a:ext cx="8229600" cy="8683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Books</a:t>
            </a:r>
            <a:endParaRPr lang="en-US" dirty="0"/>
          </a:p>
        </p:txBody>
      </p:sp>
    </p:spTree>
    <p:extLst>
      <p:ext uri="{BB962C8B-B14F-4D97-AF65-F5344CB8AC3E}">
        <p14:creationId xmlns:p14="http://schemas.microsoft.com/office/powerpoint/2010/main" val="5393941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Confronting the shame</a:t>
            </a:r>
            <a:endParaRPr lang="en-US" dirty="0"/>
          </a:p>
        </p:txBody>
      </p:sp>
      <p:sp>
        <p:nvSpPr>
          <p:cNvPr id="6" name="Content Placeholder 5"/>
          <p:cNvSpPr>
            <a:spLocks noGrp="1"/>
          </p:cNvSpPr>
          <p:nvPr>
            <p:ph idx="1"/>
          </p:nvPr>
        </p:nvSpPr>
        <p:spPr/>
        <p:txBody>
          <a:bodyPr/>
          <a:lstStyle/>
          <a:p>
            <a:r>
              <a:rPr lang="en-US" dirty="0" smtClean="0"/>
              <a:t>take </a:t>
            </a:r>
            <a:r>
              <a:rPr lang="en-US" dirty="0"/>
              <a:t>a genuine interest in the </a:t>
            </a:r>
            <a:r>
              <a:rPr lang="en-US" dirty="0" smtClean="0"/>
              <a:t>child</a:t>
            </a:r>
          </a:p>
          <a:p>
            <a:r>
              <a:rPr lang="en-US" dirty="0" smtClean="0"/>
              <a:t>model </a:t>
            </a:r>
            <a:r>
              <a:rPr lang="en-US" b="1" i="1" dirty="0"/>
              <a:t>healthy, mature, empowered behavior</a:t>
            </a:r>
            <a:r>
              <a:rPr lang="en-US" dirty="0"/>
              <a:t>,, </a:t>
            </a:r>
          </a:p>
          <a:p>
            <a:r>
              <a:rPr lang="en-US" dirty="0" smtClean="0"/>
              <a:t>watching </a:t>
            </a:r>
            <a:r>
              <a:rPr lang="en-US" dirty="0"/>
              <a:t>for opportunities to re-direct when the child has faulty thinking, blaming, and impulsive acting out = self-sabotaging behaviors </a:t>
            </a:r>
          </a:p>
          <a:p>
            <a:r>
              <a:rPr lang="en-US" dirty="0" smtClean="0"/>
              <a:t>monitoring </a:t>
            </a:r>
            <a:r>
              <a:rPr lang="en-US" dirty="0"/>
              <a:t>with reachable goals and </a:t>
            </a:r>
            <a:r>
              <a:rPr lang="en-US" dirty="0" smtClean="0"/>
              <a:t>documentation</a:t>
            </a:r>
          </a:p>
          <a:p>
            <a:pPr lvl="1"/>
            <a:r>
              <a:rPr lang="en-US" i="0" dirty="0"/>
              <a:t>Dr. Michael </a:t>
            </a:r>
            <a:r>
              <a:rPr lang="en-US" i="0" dirty="0" err="1"/>
              <a:t>Obsatz</a:t>
            </a:r>
            <a:r>
              <a:rPr lang="en-US" i="0" dirty="0"/>
              <a:t> </a:t>
            </a:r>
            <a:endParaRPr lang="en-US" dirty="0"/>
          </a:p>
          <a:p>
            <a:endParaRPr lang="en-US" dirty="0"/>
          </a:p>
        </p:txBody>
      </p:sp>
    </p:spTree>
    <p:extLst>
      <p:ext uri="{BB962C8B-B14F-4D97-AF65-F5344CB8AC3E}">
        <p14:creationId xmlns:p14="http://schemas.microsoft.com/office/powerpoint/2010/main" val="2931052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to practice!</a:t>
            </a:r>
            <a:endParaRPr lang="en-US" dirty="0"/>
          </a:p>
        </p:txBody>
      </p:sp>
      <p:sp>
        <p:nvSpPr>
          <p:cNvPr id="3" name="Content Placeholder 2"/>
          <p:cNvSpPr>
            <a:spLocks noGrp="1"/>
          </p:cNvSpPr>
          <p:nvPr>
            <p:ph idx="1"/>
          </p:nvPr>
        </p:nvSpPr>
        <p:spPr>
          <a:xfrm>
            <a:off x="-1249945" y="-3039347"/>
            <a:ext cx="20833283" cy="9425718"/>
          </a:xfrm>
        </p:spPr>
        <p:txBody>
          <a:bodyPr/>
          <a:lstStyle/>
          <a:p>
            <a:endParaRPr lang="en-US" dirty="0"/>
          </a:p>
        </p:txBody>
      </p:sp>
      <p:pic>
        <p:nvPicPr>
          <p:cNvPr id="1026" name="Picture 2" descr="C:\Users\mturner\AppData\Local\Microsoft\Windows\Temporary Internet Files\Content.IE5\2PWJFYUI\Alarm-clock[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2133600"/>
            <a:ext cx="3352799" cy="320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861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a:t>
            </a:r>
            <a:endParaRPr lang="en-US" dirty="0"/>
          </a:p>
        </p:txBody>
      </p:sp>
      <p:sp>
        <p:nvSpPr>
          <p:cNvPr id="3" name="Content Placeholder 2"/>
          <p:cNvSpPr>
            <a:spLocks noGrp="1"/>
          </p:cNvSpPr>
          <p:nvPr>
            <p:ph idx="1"/>
          </p:nvPr>
        </p:nvSpPr>
        <p:spPr/>
        <p:txBody>
          <a:bodyPr/>
          <a:lstStyle/>
          <a:p>
            <a:r>
              <a:rPr lang="en-US" dirty="0" smtClean="0"/>
              <a:t>The science is clear…you affect the very development, the wiring of the brains of children</a:t>
            </a:r>
          </a:p>
          <a:p>
            <a:r>
              <a:rPr lang="en-US" dirty="0" smtClean="0"/>
              <a:t>How you do that is completely up to you.</a:t>
            </a:r>
          </a:p>
          <a:p>
            <a:r>
              <a:rPr lang="en-US" sz="3600" dirty="0" smtClean="0">
                <a:latin typeface="Tahoma" panose="020B0604030504040204" pitchFamily="34" charset="0"/>
                <a:ea typeface="Tahoma" panose="020B0604030504040204" pitchFamily="34" charset="0"/>
                <a:cs typeface="Tahoma" panose="020B0604030504040204" pitchFamily="34" charset="0"/>
              </a:rPr>
              <a:t>What will you do?</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904966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172200"/>
          </a:xfrm>
        </p:spPr>
        <p:txBody>
          <a:bodyPr>
            <a:normAutofit fontScale="25000" lnSpcReduction="20000"/>
          </a:bodyPr>
          <a:lstStyle/>
          <a:p>
            <a:pPr marL="0" indent="0" algn="ctr" fontAlgn="base">
              <a:buNone/>
            </a:pPr>
            <a:r>
              <a:rPr lang="en-US" sz="5600" b="1" dirty="0"/>
              <a:t>A Preschool Teachers Prayer</a:t>
            </a:r>
          </a:p>
          <a:p>
            <a:pPr marL="0" indent="0" fontAlgn="base">
              <a:buNone/>
            </a:pPr>
            <a:r>
              <a:rPr lang="en-US" sz="4000" dirty="0"/>
              <a:t>Posted on </a:t>
            </a:r>
            <a:r>
              <a:rPr lang="en-US" sz="4000" b="1" dirty="0" smtClean="0">
                <a:hlinkClick r:id="rId2" tooltip="9:39 pm"/>
              </a:rPr>
              <a:t>08/16/2011</a:t>
            </a:r>
            <a:endParaRPr lang="en-US" sz="4000" dirty="0"/>
          </a:p>
          <a:p>
            <a:pPr marL="0" indent="0" fontAlgn="base">
              <a:buNone/>
            </a:pPr>
            <a:r>
              <a:rPr lang="en-US" sz="4000" dirty="0"/>
              <a:t>Today I wake up, already weary. </a:t>
            </a:r>
            <a:endParaRPr lang="en-US" sz="4000" dirty="0" smtClean="0"/>
          </a:p>
          <a:p>
            <a:pPr marL="0" indent="0" fontAlgn="base">
              <a:buNone/>
            </a:pPr>
            <a:r>
              <a:rPr lang="en-US" sz="4000" dirty="0" smtClean="0"/>
              <a:t>The </a:t>
            </a:r>
            <a:r>
              <a:rPr lang="en-US" sz="4000" dirty="0"/>
              <a:t>day before still wreaks havoc on my heart, the stress of the day had barely let me sleep.</a:t>
            </a:r>
          </a:p>
          <a:p>
            <a:pPr marL="0" indent="0" fontAlgn="base">
              <a:buNone/>
            </a:pPr>
            <a:r>
              <a:rPr lang="en-US" sz="4000" dirty="0"/>
              <a:t>In a still moment before my feet hit the floor, I pray “Lord, please let today be better.”</a:t>
            </a:r>
          </a:p>
          <a:p>
            <a:pPr marL="0" indent="0" fontAlgn="base">
              <a:buNone/>
            </a:pPr>
            <a:r>
              <a:rPr lang="en-US" sz="4000" dirty="0"/>
              <a:t>Then, I take a few more moments, moments to really focus. </a:t>
            </a:r>
            <a:endParaRPr lang="en-US" sz="4000" dirty="0" smtClean="0"/>
          </a:p>
          <a:p>
            <a:pPr marL="0" indent="0" fontAlgn="base">
              <a:buNone/>
            </a:pPr>
            <a:r>
              <a:rPr lang="en-US" sz="4000" dirty="0" smtClean="0"/>
              <a:t>Moments </a:t>
            </a:r>
            <a:r>
              <a:rPr lang="en-US" sz="4000" dirty="0"/>
              <a:t>to make myself remember. </a:t>
            </a:r>
            <a:endParaRPr lang="en-US" sz="4000" dirty="0" smtClean="0"/>
          </a:p>
          <a:p>
            <a:pPr marL="0" indent="0" fontAlgn="base">
              <a:buNone/>
            </a:pPr>
            <a:r>
              <a:rPr lang="en-US" sz="4000" dirty="0" smtClean="0"/>
              <a:t>If </a:t>
            </a:r>
            <a:r>
              <a:rPr lang="en-US" sz="4000" dirty="0"/>
              <a:t>it were my child . . .</a:t>
            </a:r>
          </a:p>
          <a:p>
            <a:pPr marL="0" indent="0" fontAlgn="base">
              <a:buNone/>
            </a:pPr>
            <a:r>
              <a:rPr lang="en-US" sz="4000" dirty="0"/>
              <a:t>In that stolen moment, that solemn reminder session from my heavenly father, </a:t>
            </a:r>
            <a:endParaRPr lang="en-US" sz="4000" dirty="0" smtClean="0"/>
          </a:p>
          <a:p>
            <a:pPr marL="0" indent="0" fontAlgn="base">
              <a:buNone/>
            </a:pPr>
            <a:r>
              <a:rPr lang="en-US" sz="4000" dirty="0" smtClean="0"/>
              <a:t>my </a:t>
            </a:r>
            <a:r>
              <a:rPr lang="en-US" sz="4000" dirty="0"/>
              <a:t>heart begins to ache.</a:t>
            </a:r>
          </a:p>
          <a:p>
            <a:pPr marL="0" indent="0" fontAlgn="base">
              <a:buNone/>
            </a:pPr>
            <a:endParaRPr lang="en-US" sz="4300" i="1" dirty="0" smtClean="0"/>
          </a:p>
          <a:p>
            <a:pPr marL="0" indent="0" fontAlgn="base">
              <a:buNone/>
            </a:pPr>
            <a:r>
              <a:rPr lang="en-US" sz="6400" i="1" dirty="0" smtClean="0"/>
              <a:t>Lord</a:t>
            </a:r>
            <a:r>
              <a:rPr lang="en-US" sz="6400" i="1" dirty="0"/>
              <a:t>, when my feet hit the pavement in the parking lot, </a:t>
            </a:r>
            <a:endParaRPr lang="en-US" sz="6400" i="1" dirty="0" smtClean="0"/>
          </a:p>
          <a:p>
            <a:pPr marL="0" indent="0" fontAlgn="base">
              <a:buNone/>
            </a:pPr>
            <a:r>
              <a:rPr lang="en-US" sz="6400" i="1" dirty="0" smtClean="0"/>
              <a:t>remind </a:t>
            </a:r>
            <a:r>
              <a:rPr lang="en-US" sz="6400" i="1" dirty="0"/>
              <a:t>me why I’m there. </a:t>
            </a:r>
            <a:endParaRPr lang="en-US" sz="6400" i="1" dirty="0" smtClean="0"/>
          </a:p>
          <a:p>
            <a:pPr marL="0" indent="0" fontAlgn="base">
              <a:buNone/>
            </a:pPr>
            <a:r>
              <a:rPr lang="en-US" sz="6400" i="1" dirty="0" smtClean="0"/>
              <a:t>Help </a:t>
            </a:r>
            <a:r>
              <a:rPr lang="en-US" sz="6400" i="1" dirty="0"/>
              <a:t>my heart to smile and my mouth speak peace. </a:t>
            </a:r>
            <a:endParaRPr lang="en-US" sz="6400" i="1" dirty="0" smtClean="0"/>
          </a:p>
          <a:p>
            <a:pPr marL="0" indent="0" fontAlgn="base">
              <a:buNone/>
            </a:pPr>
            <a:r>
              <a:rPr lang="en-US" sz="6400" i="1" dirty="0" smtClean="0"/>
              <a:t>Let </a:t>
            </a:r>
            <a:r>
              <a:rPr lang="en-US" sz="6400" i="1" dirty="0"/>
              <a:t>my arms be soft and my attitude stern. </a:t>
            </a:r>
            <a:endParaRPr lang="en-US" sz="6400" i="1" dirty="0" smtClean="0"/>
          </a:p>
          <a:p>
            <a:pPr marL="0" indent="0" fontAlgn="base">
              <a:buNone/>
            </a:pPr>
            <a:r>
              <a:rPr lang="en-US" sz="6400" i="1" dirty="0" smtClean="0"/>
              <a:t>Fill </a:t>
            </a:r>
            <a:r>
              <a:rPr lang="en-US" sz="6400" i="1" dirty="0"/>
              <a:t>my room with laughter and love</a:t>
            </a:r>
            <a:r>
              <a:rPr lang="en-US" sz="6400" i="1" dirty="0" smtClean="0"/>
              <a:t>.</a:t>
            </a:r>
          </a:p>
          <a:p>
            <a:pPr marL="0" indent="0" fontAlgn="base">
              <a:buNone/>
            </a:pPr>
            <a:r>
              <a:rPr lang="en-US" sz="6400" i="1" dirty="0" smtClean="0"/>
              <a:t> </a:t>
            </a:r>
            <a:r>
              <a:rPr lang="en-US" sz="6400" i="1" dirty="0"/>
              <a:t>Let each child feel special and important. </a:t>
            </a:r>
            <a:endParaRPr lang="en-US" sz="6400" i="1" dirty="0" smtClean="0"/>
          </a:p>
          <a:p>
            <a:pPr marL="0" indent="0" fontAlgn="base">
              <a:buNone/>
            </a:pPr>
            <a:r>
              <a:rPr lang="en-US" sz="6400" i="1" dirty="0" smtClean="0"/>
              <a:t>Allow </a:t>
            </a:r>
            <a:r>
              <a:rPr lang="en-US" sz="6400" i="1" dirty="0"/>
              <a:t>me </a:t>
            </a:r>
            <a:r>
              <a:rPr lang="en-US" sz="6400" i="1" dirty="0" smtClean="0"/>
              <a:t>to work </a:t>
            </a:r>
            <a:r>
              <a:rPr lang="en-US" sz="6400" i="1" dirty="0"/>
              <a:t>in your grace and mercy. </a:t>
            </a:r>
            <a:endParaRPr lang="en-US" sz="6400" i="1" dirty="0" smtClean="0"/>
          </a:p>
          <a:p>
            <a:pPr marL="0" indent="0" fontAlgn="base">
              <a:buNone/>
            </a:pPr>
            <a:r>
              <a:rPr lang="en-US" sz="6400" i="1" dirty="0" smtClean="0"/>
              <a:t>Show </a:t>
            </a:r>
            <a:r>
              <a:rPr lang="en-US" sz="6400" i="1" dirty="0"/>
              <a:t>yourself in my actions and in my words. </a:t>
            </a:r>
            <a:endParaRPr lang="en-US" sz="6400" i="1" dirty="0" smtClean="0"/>
          </a:p>
          <a:p>
            <a:pPr marL="0" indent="0" fontAlgn="base">
              <a:buNone/>
            </a:pPr>
            <a:r>
              <a:rPr lang="en-US" sz="6400" i="1" dirty="0" smtClean="0"/>
              <a:t>Help </a:t>
            </a:r>
            <a:r>
              <a:rPr lang="en-US" sz="6400" i="1" dirty="0"/>
              <a:t>me reveal you to them. </a:t>
            </a:r>
            <a:endParaRPr lang="en-US" sz="6400" i="1" dirty="0" smtClean="0"/>
          </a:p>
          <a:p>
            <a:pPr marL="0" indent="0" fontAlgn="base">
              <a:buNone/>
            </a:pPr>
            <a:r>
              <a:rPr lang="en-US" sz="6400" i="1" dirty="0" smtClean="0"/>
              <a:t>Help </a:t>
            </a:r>
            <a:r>
              <a:rPr lang="en-US" sz="6400" i="1" dirty="0"/>
              <a:t>me be the best three year old teacher those kids will ever encounter. . .</a:t>
            </a:r>
          </a:p>
          <a:p>
            <a:pPr marL="0" indent="0" algn="ctr" fontAlgn="base">
              <a:buNone/>
            </a:pPr>
            <a:endParaRPr lang="en-US" sz="4300" dirty="0" smtClean="0">
              <a:latin typeface="Century Gothic" panose="020B0502020202020204" pitchFamily="34" charset="0"/>
            </a:endParaRPr>
          </a:p>
          <a:p>
            <a:pPr marL="0" indent="0" algn="ctr" fontAlgn="base">
              <a:buNone/>
            </a:pPr>
            <a:endParaRPr lang="en-US" sz="4300" dirty="0" smtClean="0">
              <a:latin typeface="Century Gothic" panose="020B0502020202020204" pitchFamily="34" charset="0"/>
            </a:endParaRPr>
          </a:p>
          <a:p>
            <a:pPr marL="0" indent="0" algn="ctr" fontAlgn="base">
              <a:buNone/>
            </a:pPr>
            <a:endParaRPr lang="en-US" sz="4300" dirty="0">
              <a:latin typeface="Century Gothic" panose="020B0502020202020204" pitchFamily="34" charset="0"/>
            </a:endParaRPr>
          </a:p>
          <a:p>
            <a:pPr marL="0" indent="0" algn="ctr" fontAlgn="base">
              <a:buNone/>
            </a:pPr>
            <a:r>
              <a:rPr lang="en-US" sz="4300" dirty="0" smtClean="0">
                <a:latin typeface="Century Gothic" panose="020B0502020202020204" pitchFamily="34" charset="0"/>
              </a:rPr>
              <a:t>Isaiah </a:t>
            </a:r>
            <a:r>
              <a:rPr lang="en-US" sz="4300" dirty="0">
                <a:latin typeface="Century Gothic" panose="020B0502020202020204" pitchFamily="34" charset="0"/>
              </a:rPr>
              <a:t>40:11</a:t>
            </a:r>
          </a:p>
          <a:p>
            <a:pPr marL="0" indent="0" algn="ctr" fontAlgn="base">
              <a:buNone/>
            </a:pPr>
            <a:r>
              <a:rPr lang="en-US" sz="4300" dirty="0">
                <a:latin typeface="Century Gothic" panose="020B0502020202020204" pitchFamily="34" charset="0"/>
              </a:rPr>
              <a:t>” He tends his flock like a shepherd:</a:t>
            </a:r>
            <a:br>
              <a:rPr lang="en-US" sz="4300" dirty="0">
                <a:latin typeface="Century Gothic" panose="020B0502020202020204" pitchFamily="34" charset="0"/>
              </a:rPr>
            </a:br>
            <a:r>
              <a:rPr lang="en-US" sz="4300" dirty="0">
                <a:latin typeface="Century Gothic" panose="020B0502020202020204" pitchFamily="34" charset="0"/>
              </a:rPr>
              <a:t>He gathers the lambs in his arms</a:t>
            </a:r>
            <a:br>
              <a:rPr lang="en-US" sz="4300" dirty="0">
                <a:latin typeface="Century Gothic" panose="020B0502020202020204" pitchFamily="34" charset="0"/>
              </a:rPr>
            </a:br>
            <a:r>
              <a:rPr lang="en-US" sz="4300" dirty="0">
                <a:latin typeface="Century Gothic" panose="020B0502020202020204" pitchFamily="34" charset="0"/>
              </a:rPr>
              <a:t>and carries them close to his heart </a:t>
            </a:r>
            <a:r>
              <a:rPr lang="en-US" sz="4300" dirty="0" smtClean="0">
                <a:latin typeface="Century Gothic" panose="020B0502020202020204" pitchFamily="34" charset="0"/>
              </a:rPr>
              <a:t>.. </a:t>
            </a:r>
            <a:r>
              <a:rPr lang="en-US" sz="4300" dirty="0">
                <a:latin typeface="Century Gothic" panose="020B0502020202020204" pitchFamily="34" charset="0"/>
              </a:rPr>
              <a:t>. </a:t>
            </a:r>
          </a:p>
          <a:p>
            <a:r>
              <a:rPr lang="en-US" dirty="0" smtClean="0"/>
              <a:t> </a:t>
            </a:r>
            <a:endParaRPr lang="en-US" dirty="0"/>
          </a:p>
        </p:txBody>
      </p:sp>
    </p:spTree>
    <p:extLst>
      <p:ext uri="{BB962C8B-B14F-4D97-AF65-F5344CB8AC3E}">
        <p14:creationId xmlns:p14="http://schemas.microsoft.com/office/powerpoint/2010/main" val="39439992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4800" dirty="0"/>
              <a:t>“Hope is not an emotion; it's a way of thinking or a cognitive process.” </a:t>
            </a:r>
            <a:r>
              <a:rPr lang="en-US" dirty="0"/>
              <a:t/>
            </a:r>
            <a:br>
              <a:rPr lang="en-US" dirty="0"/>
            </a:br>
            <a:r>
              <a:rPr lang="en-US" dirty="0"/>
              <a:t>― </a:t>
            </a:r>
            <a:r>
              <a:rPr lang="en-US" b="1" dirty="0" err="1">
                <a:hlinkClick r:id="rId2"/>
              </a:rPr>
              <a:t>Brené</a:t>
            </a:r>
            <a:r>
              <a:rPr lang="en-US" b="1" dirty="0">
                <a:hlinkClick r:id="rId2"/>
              </a:rPr>
              <a:t> Brown</a:t>
            </a:r>
            <a:r>
              <a:rPr lang="en-US" dirty="0"/>
              <a:t>, </a:t>
            </a:r>
            <a:r>
              <a:rPr lang="en-US" b="1" dirty="0">
                <a:hlinkClick r:id="rId3"/>
              </a:rPr>
              <a:t>The Gifts of Imperfection: Let Go of Who You Think You're Supposed to Be and Embrace Who You Are</a:t>
            </a:r>
            <a:endParaRPr lang="en-US" dirty="0"/>
          </a:p>
        </p:txBody>
      </p:sp>
    </p:spTree>
    <p:extLst>
      <p:ext uri="{BB962C8B-B14F-4D97-AF65-F5344CB8AC3E}">
        <p14:creationId xmlns:p14="http://schemas.microsoft.com/office/powerpoint/2010/main" val="512818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a:xfrm>
            <a:off x="1028700" y="1219200"/>
            <a:ext cx="7200900" cy="4648200"/>
          </a:xfrm>
        </p:spPr>
        <p:txBody>
          <a:bodyPr>
            <a:normAutofit fontScale="70000" lnSpcReduction="20000"/>
          </a:bodyPr>
          <a:lstStyle/>
          <a:p>
            <a:r>
              <a:rPr lang="en-US" dirty="0"/>
              <a:t>http://stateofopportunity.michiganradio.org/post/five-things-know-about-early-childhood-brain-development </a:t>
            </a:r>
            <a:r>
              <a:rPr lang="en-US" dirty="0">
                <a:solidFill>
                  <a:schemeClr val="tx1"/>
                </a:solidFill>
                <a:hlinkClick r:id="rId2"/>
              </a:rPr>
              <a:t>Dr. Jack </a:t>
            </a:r>
            <a:r>
              <a:rPr lang="en-US" dirty="0" err="1">
                <a:solidFill>
                  <a:schemeClr val="tx1"/>
                </a:solidFill>
                <a:hlinkClick r:id="rId2"/>
              </a:rPr>
              <a:t>Shonkoff</a:t>
            </a:r>
            <a:r>
              <a:rPr lang="en-US" dirty="0">
                <a:solidFill>
                  <a:schemeClr val="tx1"/>
                </a:solidFill>
              </a:rPr>
              <a:t>, director of the </a:t>
            </a:r>
            <a:r>
              <a:rPr lang="en-US" dirty="0">
                <a:solidFill>
                  <a:schemeClr val="tx1"/>
                </a:solidFill>
                <a:hlinkClick r:id="rId3"/>
              </a:rPr>
              <a:t>Center on the Developing Child at Harvard University</a:t>
            </a:r>
            <a:r>
              <a:rPr lang="en-US" dirty="0" smtClean="0">
                <a:solidFill>
                  <a:schemeClr val="tx1"/>
                </a:solidFill>
              </a:rPr>
              <a:t>.</a:t>
            </a:r>
          </a:p>
          <a:p>
            <a:r>
              <a:rPr lang="en-US" dirty="0"/>
              <a:t>The Learning Brain: Memory and Brain Development in </a:t>
            </a:r>
            <a:r>
              <a:rPr lang="en-US" dirty="0" smtClean="0"/>
              <a:t>Children </a:t>
            </a:r>
            <a:r>
              <a:rPr lang="en-US" dirty="0"/>
              <a:t>by </a:t>
            </a:r>
            <a:r>
              <a:rPr lang="en-US" dirty="0" err="1"/>
              <a:t>Torkel</a:t>
            </a:r>
            <a:r>
              <a:rPr lang="en-US" dirty="0"/>
              <a:t> </a:t>
            </a:r>
            <a:r>
              <a:rPr lang="en-US" dirty="0" err="1" smtClean="0"/>
              <a:t>Klingberg</a:t>
            </a:r>
            <a:endParaRPr lang="en-US" dirty="0" smtClean="0"/>
          </a:p>
          <a:p>
            <a:r>
              <a:rPr lang="en-US" dirty="0"/>
              <a:t>http://www.ascd.org/publications/educational-leadership/may13/vol70/num08/How-Poverty-Affects-Classroom-Engagement.aspx</a:t>
            </a:r>
            <a:endParaRPr lang="en-US" dirty="0" smtClean="0"/>
          </a:p>
          <a:p>
            <a:r>
              <a:rPr lang="en-US" dirty="0" smtClean="0"/>
              <a:t>Eric Jensen, (Teaching </a:t>
            </a:r>
            <a:r>
              <a:rPr lang="en-US" dirty="0"/>
              <a:t>with </a:t>
            </a:r>
            <a:r>
              <a:rPr lang="en-US" dirty="0" smtClean="0"/>
              <a:t>Poverty </a:t>
            </a:r>
            <a:r>
              <a:rPr lang="en-US" dirty="0"/>
              <a:t>in </a:t>
            </a:r>
            <a:r>
              <a:rPr lang="en-US" dirty="0" smtClean="0"/>
              <a:t>Mind), </a:t>
            </a:r>
            <a:r>
              <a:rPr lang="en-US" dirty="0"/>
              <a:t>2009 </a:t>
            </a:r>
            <a:r>
              <a:rPr lang="en-US" dirty="0" smtClean="0"/>
              <a:t>ASCD</a:t>
            </a:r>
          </a:p>
          <a:p>
            <a:r>
              <a:rPr lang="en-US" dirty="0" smtClean="0"/>
              <a:t>http</a:t>
            </a:r>
            <a:r>
              <a:rPr lang="en-US" dirty="0"/>
              <a:t>://www.zerotothree.org/child-development/brain-development/baby-brain-map.html</a:t>
            </a:r>
          </a:p>
          <a:p>
            <a:r>
              <a:rPr lang="en-US" b="1" dirty="0" smtClean="0">
                <a:hlinkClick r:id="rId4"/>
              </a:rPr>
              <a:t>http</a:t>
            </a:r>
            <a:r>
              <a:rPr lang="en-US" b="1" dirty="0">
                <a:hlinkClick r:id="rId4"/>
              </a:rPr>
              <a:t>://</a:t>
            </a:r>
            <a:r>
              <a:rPr lang="en-US" b="1" dirty="0" smtClean="0">
                <a:hlinkClick r:id="rId4"/>
              </a:rPr>
              <a:t>www.angeresources.com/helpkids.html</a:t>
            </a:r>
            <a:endParaRPr lang="en-US" b="1" dirty="0" smtClean="0"/>
          </a:p>
          <a:p>
            <a:r>
              <a:rPr lang="en-US" b="1" dirty="0">
                <a:hlinkClick r:id="rId5"/>
              </a:rPr>
              <a:t>https://</a:t>
            </a:r>
            <a:r>
              <a:rPr lang="en-US" b="1" dirty="0" smtClean="0">
                <a:hlinkClick r:id="rId5"/>
              </a:rPr>
              <a:t>www.zerotothree.org/resources/304-how-to-introduce-toddlers-and-babies-to-books</a:t>
            </a:r>
            <a:endParaRPr lang="en-US" b="1" dirty="0" smtClean="0"/>
          </a:p>
          <a:p>
            <a:r>
              <a:rPr lang="en-US" dirty="0">
                <a:hlinkClick r:id="rId6"/>
              </a:rPr>
              <a:t>https://</a:t>
            </a:r>
            <a:r>
              <a:rPr lang="en-US" dirty="0" smtClean="0">
                <a:hlinkClick r:id="rId6"/>
              </a:rPr>
              <a:t>www.naeyc.org/files/yc/file/201107/Self-Regulation_Florez_OnlineJuly2011.pdf</a:t>
            </a:r>
            <a:endParaRPr lang="en-US" dirty="0" smtClean="0"/>
          </a:p>
          <a:p>
            <a:r>
              <a:rPr lang="en-US" dirty="0">
                <a:hlinkClick r:id="rId7"/>
              </a:rPr>
              <a:t>http://www.mikewirthart.com/project/child-brain-development-happy-family-brands</a:t>
            </a:r>
            <a:r>
              <a:rPr lang="en-US" dirty="0" smtClean="0">
                <a:hlinkClick r:id="rId7"/>
              </a:rPr>
              <a:t>/</a:t>
            </a:r>
            <a:endParaRPr lang="en-US" dirty="0" smtClean="0"/>
          </a:p>
          <a:p>
            <a:r>
              <a:rPr lang="en-US" dirty="0" smtClean="0"/>
              <a:t>Dr. Bruce Perry, www.childtrauma.org</a:t>
            </a:r>
            <a:endParaRPr lang="en-US" dirty="0"/>
          </a:p>
          <a:p>
            <a:endParaRPr lang="en-US" dirty="0"/>
          </a:p>
          <a:p>
            <a:endParaRPr lang="en-US" b="1" dirty="0"/>
          </a:p>
          <a:p>
            <a:endParaRPr lang="en-US" dirty="0"/>
          </a:p>
          <a:p>
            <a:endParaRPr lang="en-US" b="1" dirty="0"/>
          </a:p>
          <a:p>
            <a:endParaRPr lang="en-US" dirty="0"/>
          </a:p>
        </p:txBody>
      </p:sp>
    </p:spTree>
    <p:extLst>
      <p:ext uri="{BB962C8B-B14F-4D97-AF65-F5344CB8AC3E}">
        <p14:creationId xmlns:p14="http://schemas.microsoft.com/office/powerpoint/2010/main" val="2314403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Connections</a:t>
            </a:r>
            <a:endParaRPr lang="en-US" dirty="0"/>
          </a:p>
        </p:txBody>
      </p:sp>
      <p:sp>
        <p:nvSpPr>
          <p:cNvPr id="3" name="Content Placeholder 2"/>
          <p:cNvSpPr>
            <a:spLocks noGrp="1"/>
          </p:cNvSpPr>
          <p:nvPr>
            <p:ph idx="1"/>
          </p:nvPr>
        </p:nvSpPr>
        <p:spPr/>
        <p:txBody>
          <a:bodyPr/>
          <a:lstStyle/>
          <a:p>
            <a:r>
              <a:rPr lang="en-US" dirty="0" smtClean="0"/>
              <a:t>At birth, most of the brain cells (neurons)we will have in life BUT…</a:t>
            </a:r>
          </a:p>
          <a:p>
            <a:r>
              <a:rPr lang="en-US" b="1" dirty="0"/>
              <a:t> </a:t>
            </a:r>
            <a:r>
              <a:rPr lang="en-US" b="1" dirty="0" smtClean="0"/>
              <a:t>a baby </a:t>
            </a:r>
            <a:r>
              <a:rPr lang="en-US" b="1" dirty="0"/>
              <a:t>forms </a:t>
            </a:r>
            <a:r>
              <a:rPr lang="en-US" b="1" dirty="0">
                <a:hlinkClick r:id="rId3"/>
              </a:rPr>
              <a:t>700 new neural connections per second</a:t>
            </a:r>
            <a:r>
              <a:rPr lang="en-US" b="1" dirty="0"/>
              <a:t> in the first years of life</a:t>
            </a:r>
            <a:r>
              <a:rPr lang="en-US" dirty="0" smtClean="0"/>
              <a:t>...</a:t>
            </a:r>
          </a:p>
          <a:p>
            <a:r>
              <a:rPr lang="en-US" dirty="0" smtClean="0"/>
              <a:t>And pruning occurs = PLASTICITY. </a:t>
            </a:r>
          </a:p>
          <a:p>
            <a:endParaRPr lang="en-US" dirty="0"/>
          </a:p>
        </p:txBody>
      </p:sp>
    </p:spTree>
    <p:extLst>
      <p:ext uri="{BB962C8B-B14F-4D97-AF65-F5344CB8AC3E}">
        <p14:creationId xmlns:p14="http://schemas.microsoft.com/office/powerpoint/2010/main" val="14823490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LEARNING BRAIN </a:t>
            </a:r>
            <a:br>
              <a:rPr lang="en-US" dirty="0" smtClean="0"/>
            </a:br>
            <a:r>
              <a:rPr lang="en-US" sz="2200" dirty="0" smtClean="0"/>
              <a:t>by </a:t>
            </a:r>
            <a:r>
              <a:rPr lang="en-US" sz="2200" dirty="0" err="1" smtClean="0"/>
              <a:t>Torkel</a:t>
            </a:r>
            <a:r>
              <a:rPr lang="en-US" sz="2200" dirty="0" smtClean="0"/>
              <a:t> </a:t>
            </a:r>
            <a:r>
              <a:rPr lang="en-US" sz="2200" dirty="0" err="1" smtClean="0"/>
              <a:t>Klingberg</a:t>
            </a:r>
            <a:r>
              <a:rPr lang="en-US" sz="2200" dirty="0" smtClean="0"/>
              <a:t> </a:t>
            </a:r>
            <a:endParaRPr lang="en-US" sz="2200" dirty="0"/>
          </a:p>
        </p:txBody>
      </p:sp>
      <p:sp>
        <p:nvSpPr>
          <p:cNvPr id="3" name="Content Placeholder 2"/>
          <p:cNvSpPr>
            <a:spLocks noGrp="1"/>
          </p:cNvSpPr>
          <p:nvPr>
            <p:ph idx="1"/>
          </p:nvPr>
        </p:nvSpPr>
        <p:spPr/>
        <p:txBody>
          <a:bodyPr/>
          <a:lstStyle/>
          <a:p>
            <a:endParaRPr lang="en-US" dirty="0"/>
          </a:p>
        </p:txBody>
      </p:sp>
      <p:pic>
        <p:nvPicPr>
          <p:cNvPr id="1026" name="Picture 2" descr="C:\Users\Doug Turner\Downloads\20150723_1111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26" y="1371600"/>
            <a:ext cx="91440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3568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t>
            </a:r>
            <a:endParaRPr lang="en-US" dirty="0"/>
          </a:p>
        </p:txBody>
      </p:sp>
      <p:sp>
        <p:nvSpPr>
          <p:cNvPr id="4" name="Rectangle 3"/>
          <p:cNvSpPr/>
          <p:nvPr/>
        </p:nvSpPr>
        <p:spPr>
          <a:xfrm>
            <a:off x="990600" y="1997839"/>
            <a:ext cx="6477000" cy="3508653"/>
          </a:xfrm>
          <a:prstGeom prst="rect">
            <a:avLst/>
          </a:prstGeom>
        </p:spPr>
        <p:txBody>
          <a:bodyPr wrap="square">
            <a:spAutoFit/>
          </a:bodyPr>
          <a:lstStyle/>
          <a:p>
            <a:r>
              <a:rPr lang="en-US" b="1" dirty="0"/>
              <a:t>"</a:t>
            </a:r>
            <a:r>
              <a:rPr lang="en-US" sz="2400" b="1" dirty="0"/>
              <a:t>During the critical years of birth through age 5, </a:t>
            </a:r>
            <a:r>
              <a:rPr lang="en-US" sz="2400" b="1" dirty="0" smtClean="0">
                <a:effectLst/>
              </a:rPr>
              <a:t>90 percent</a:t>
            </a:r>
            <a:r>
              <a:rPr lang="en-US" sz="2400" b="1" dirty="0"/>
              <a:t> of a child’s brain is developed and essential learning patterns are established which affect school-readiness…Children spend an average of 35 hours a week in child care which means child care is a key early learning program."  </a:t>
            </a:r>
            <a:r>
              <a:rPr lang="en-US" dirty="0" smtClean="0"/>
              <a:t/>
            </a:r>
            <a:br>
              <a:rPr lang="en-US" dirty="0" smtClean="0"/>
            </a:br>
            <a:r>
              <a:rPr lang="en-US" dirty="0" smtClean="0">
                <a:effectLst/>
              </a:rPr>
              <a:t/>
            </a:r>
            <a:br>
              <a:rPr lang="en-US" dirty="0" smtClean="0">
                <a:effectLst/>
              </a:rPr>
            </a:br>
            <a:r>
              <a:rPr lang="en-US" b="1" dirty="0" smtClean="0"/>
              <a:t>       			 Ollie M. Smith, Child Care Aware® 			America’s Interim Executive Director </a:t>
            </a:r>
            <a:endParaRPr lang="en-US" dirty="0"/>
          </a:p>
        </p:txBody>
      </p:sp>
    </p:spTree>
    <p:extLst>
      <p:ext uri="{BB962C8B-B14F-4D97-AF65-F5344CB8AC3E}">
        <p14:creationId xmlns:p14="http://schemas.microsoft.com/office/powerpoint/2010/main" val="8902098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Responsiveness - Interactions</a:t>
            </a:r>
            <a:endParaRPr lang="en-US" dirty="0"/>
          </a:p>
        </p:txBody>
      </p:sp>
      <p:pic>
        <p:nvPicPr>
          <p:cNvPr id="1026" name="Picture 2" descr="C:\Users\Doug Turner\Downloads\FullSizeRender.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418" t="-34051" r="-258" b="-698"/>
          <a:stretch/>
        </p:blipFill>
        <p:spPr bwMode="auto">
          <a:xfrm>
            <a:off x="1143010" y="-1"/>
            <a:ext cx="5796409" cy="60375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85800" y="5867400"/>
            <a:ext cx="7924800" cy="646331"/>
          </a:xfrm>
          <a:prstGeom prst="rect">
            <a:avLst/>
          </a:prstGeom>
          <a:noFill/>
        </p:spPr>
        <p:txBody>
          <a:bodyPr wrap="square" rtlCol="0">
            <a:spAutoFit/>
          </a:bodyPr>
          <a:lstStyle/>
          <a:p>
            <a:r>
              <a:rPr lang="en-US" dirty="0"/>
              <a:t>At 19 months, Claire is doing more climbing as well as learning the word and concept of "under."</a:t>
            </a:r>
          </a:p>
        </p:txBody>
      </p:sp>
    </p:spTree>
    <p:extLst>
      <p:ext uri="{BB962C8B-B14F-4D97-AF65-F5344CB8AC3E}">
        <p14:creationId xmlns:p14="http://schemas.microsoft.com/office/powerpoint/2010/main" val="32781878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a:t>
            </a:r>
            <a:endParaRPr lang="en-US" dirty="0"/>
          </a:p>
        </p:txBody>
      </p:sp>
      <p:pic>
        <p:nvPicPr>
          <p:cNvPr id="10" name="IMG_5804.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50975" y="2286000"/>
            <a:ext cx="6356350" cy="3581400"/>
          </a:xfrm>
        </p:spPr>
      </p:pic>
    </p:spTree>
    <p:extLst>
      <p:ext uri="{BB962C8B-B14F-4D97-AF65-F5344CB8AC3E}">
        <p14:creationId xmlns:p14="http://schemas.microsoft.com/office/powerpoint/2010/main" val="17743504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remove" display="0">
                  <p:stCondLst>
                    <p:cond delay="indefinite"/>
                  </p:stCondLst>
                </p:cTn>
                <p:tgtEl>
                  <p:spTgt spid="1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a:p>
        </p:txBody>
      </p:sp>
      <p:pic>
        <p:nvPicPr>
          <p:cNvPr id="4" name="RYj7YYHmbQs"/>
          <p:cNvPicPr>
            <a:picLocks noRot="1" noChangeAspect="1"/>
          </p:cNvPicPr>
          <p:nvPr>
            <a:videoFile r:link="rId1"/>
          </p:nvPr>
        </p:nvPicPr>
        <p:blipFill>
          <a:blip r:embed="rId3"/>
          <a:stretch>
            <a:fillRect/>
          </a:stretch>
        </p:blipFill>
        <p:spPr>
          <a:xfrm>
            <a:off x="1981200" y="990600"/>
            <a:ext cx="5715000" cy="4286250"/>
          </a:xfrm>
          <a:prstGeom prst="rect">
            <a:avLst/>
          </a:prstGeom>
        </p:spPr>
      </p:pic>
    </p:spTree>
    <p:extLst>
      <p:ext uri="{BB962C8B-B14F-4D97-AF65-F5344CB8AC3E}">
        <p14:creationId xmlns:p14="http://schemas.microsoft.com/office/powerpoint/2010/main" val="41791606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work</a:t>
            </a:r>
            <a:endParaRPr lang="en-US" dirty="0"/>
          </a:p>
        </p:txBody>
      </p:sp>
      <p:sp>
        <p:nvSpPr>
          <p:cNvPr id="3" name="Content Placeholder 2"/>
          <p:cNvSpPr>
            <a:spLocks noGrp="1"/>
          </p:cNvSpPr>
          <p:nvPr>
            <p:ph idx="1"/>
          </p:nvPr>
        </p:nvSpPr>
        <p:spPr/>
        <p:txBody>
          <a:bodyPr>
            <a:normAutofit/>
          </a:bodyPr>
          <a:lstStyle/>
          <a:p>
            <a:r>
              <a:rPr lang="en-US" sz="3600" dirty="0" smtClean="0"/>
              <a:t>4 square – 2 facts and 1 question</a:t>
            </a:r>
            <a:endParaRPr lang="en-US" sz="3600" dirty="0"/>
          </a:p>
        </p:txBody>
      </p:sp>
      <p:pic>
        <p:nvPicPr>
          <p:cNvPr id="2050" name="Picture 2" descr="C:\Users\mturner\AppData\Local\Microsoft\Windows\Temporary Internet Files\Content.IE5\A2OI9QPX\Writing_in_Journa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505200"/>
            <a:ext cx="2857500" cy="207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70180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9.0&quot;&gt;&lt;object type=&quot;1&quot; unique_id=&quot;10001&quot;&gt;&lt;object type=&quot;2&quot; unique_id=&quot;10002&quot;&gt;&lt;object type=&quot;3&quot; unique_id=&quot;10003&quot;&gt;&lt;property id=&quot;20148&quot; value=&quot;5&quot;/&gt;&lt;property id=&quot;20300&quot; value=&quot;Slide 1 - &amp;quot;Early brain development&amp;quot;&quot;/&gt;&lt;property id=&quot;20307&quot; value=&quot;256&quot;/&gt;&lt;/object&gt;&lt;object type=&quot;3&quot; unique_id=&quot;10004&quot;&gt;&lt;property id=&quot;20148&quot; value=&quot;5&quot;/&gt;&lt;property id=&quot;20300&quot; value=&quot;Slide 2 - &amp;quot;What are 5…?&amp;quot;&quot;/&gt;&lt;property id=&quot;20307&quot; value=&quot;266&quot;/&gt;&lt;/object&gt;&lt;object type=&quot;3&quot; unique_id=&quot;10005&quot;&gt;&lt;property id=&quot;20148&quot; value=&quot;5&quot;/&gt;&lt;property id=&quot;20300&quot; value=&quot;Slide 3 - &amp;quot;Connections&amp;quot;&quot;/&gt;&lt;property id=&quot;20307&quot; value=&quot;263&quot;/&gt;&lt;/object&gt;&lt;object type=&quot;3&quot; unique_id=&quot;10006&quot;&gt;&lt;property id=&quot;20148&quot; value=&quot;5&quot;/&gt;&lt;property id=&quot;20300&quot; value=&quot;Slide 4 - &amp;quot;THE LEARNING BRAIN  by Torkel Klingberg &amp;quot;&quot;/&gt;&lt;property id=&quot;20307&quot; value=&quot;264&quot;/&gt;&lt;/object&gt;&lt;object type=&quot;3&quot; unique_id=&quot;10007&quot;&gt;&lt;property id=&quot;20148&quot; value=&quot;5&quot;/&gt;&lt;property id=&quot;20300&quot; value=&quot;Slide 5 - &amp;quot;Environment&amp;quot;&quot;/&gt;&lt;property id=&quot;20307&quot; value=&quot;261&quot;/&gt;&lt;/object&gt;&lt;object type=&quot;3&quot; unique_id=&quot;10009&quot;&gt;&lt;property id=&quot;20148&quot; value=&quot;5&quot;/&gt;&lt;property id=&quot;20300&quot; value=&quot;Slide 7 - &amp;quot;Responsiveness - Interactions&amp;quot;&quot;/&gt;&lt;property id=&quot;20307&quot; value=&quot;267&quot;/&gt;&lt;/object&gt;&lt;object type=&quot;3&quot; unique_id=&quot;10011&quot;&gt;&lt;property id=&quot;20148&quot; value=&quot;5&quot;/&gt;&lt;property id=&quot;20300&quot; value=&quot;Slide 9 - &amp;quot;Language&amp;quot;&quot;/&gt;&lt;property id=&quot;20307&quot; value=&quot;270&quot;/&gt;&lt;/object&gt;&lt;object type=&quot;3&quot; unique_id=&quot;10012&quot;&gt;&lt;property id=&quot;20148&quot; value=&quot;5&quot;/&gt;&lt;property id=&quot;20300&quot; value=&quot;Slide 10 - &amp;quot;Songs&amp;quot;&quot;/&gt;&lt;property id=&quot;20307&quot; value=&quot;268&quot;/&gt;&lt;/object&gt;&lt;object type=&quot;3&quot; unique_id=&quot;10013&quot;&gt;&lt;property id=&quot;20148&quot; value=&quot;5&quot;/&gt;&lt;property id=&quot;20300&quot; value=&quot;Slide 11 - &amp;quot;Fingerplays&amp;quot;&quot;/&gt;&lt;property id=&quot;20307&quot; value=&quot;269&quot;/&gt;&lt;/object&gt;&lt;object type=&quot;3&quot; unique_id=&quot;10015&quot;&gt;&lt;property id=&quot;20148&quot; value=&quot;5&quot;/&gt;&lt;property id=&quot;20300&quot; value=&quot;Slide 13 - &amp;quot;Stresses of Poverty affect brain development&amp;quot;&quot;/&gt;&lt;property id=&quot;20307&quot; value=&quot;262&quot;/&gt;&lt;/object&gt;&lt;object type=&quot;3&quot; unique_id=&quot;10016&quot;&gt;&lt;property id=&quot;20148&quot; value=&quot;5&quot;/&gt;&lt;property id=&quot;20300&quot; value=&quot;Slide 14 - &amp;quot;So what?&amp;quot;&quot;/&gt;&lt;property id=&quot;20307&quot; value=&quot;273&quot;/&gt;&lt;/object&gt;&lt;object type=&quot;3&quot; unique_id=&quot;10017&quot;&gt;&lt;property id=&quot;20148&quot; value=&quot;5&quot;/&gt;&lt;property id=&quot;20300&quot; value=&quot;Slide 15&quot;/&gt;&lt;property id=&quot;20307&quot; value=&quot;272&quot;/&gt;&lt;/object&gt;&lt;object type=&quot;3&quot; unique_id=&quot;10137&quot;&gt;&lt;property id=&quot;20148&quot; value=&quot;5&quot;/&gt;&lt;property id=&quot;20300&quot; value=&quot;Slide 6&quot;/&gt;&lt;property id=&quot;20307&quot; value=&quot;275&quot;/&gt;&lt;/object&gt;&lt;object type=&quot;3&quot; unique_id=&quot;10138&quot;&gt;&lt;property id=&quot;20148&quot; value=&quot;5&quot;/&gt;&lt;property id=&quot;20300&quot; value=&quot;Slide 8&quot;/&gt;&lt;property id=&quot;20307&quot; value=&quot;276&quot;/&gt;&lt;/object&gt;&lt;object type=&quot;3&quot; unique_id=&quot;10139&quot;&gt;&lt;property id=&quot;20148&quot; value=&quot;5&quot;/&gt;&lt;property id=&quot;20300&quot; value=&quot;Slide 12&quot;/&gt;&lt;property id=&quot;20307&quot; value=&quot;277&quot;/&gt;&lt;/object&gt;&lt;/object&gt;&lt;object type=&quot;8&quot; unique_id=&quot;10034&quot;&gt;&lt;/object&gt;&lt;/object&gt;&lt;/database&gt;"/>
  <p:tag name="SECTOMILLISECCONVERTED" val="1"/>
</p:tagLst>
</file>

<file path=ppt/theme/theme1.xml><?xml version="1.0" encoding="utf-8"?>
<a:theme xmlns:a="http://schemas.openxmlformats.org/drawingml/2006/main" name="Crop">
  <a:themeElements>
    <a:clrScheme name="Crop">
      <a:dk1>
        <a:sysClr val="windowText" lastClr="000000"/>
      </a:dk1>
      <a:lt1>
        <a:sysClr val="window" lastClr="FFFFFF"/>
      </a:lt1>
      <a:dk2>
        <a:srgbClr val="4A2318"/>
      </a:dk2>
      <a:lt2>
        <a:srgbClr val="EDECEB"/>
      </a:lt2>
      <a:accent1>
        <a:srgbClr val="F3C82E"/>
      </a:accent1>
      <a:accent2>
        <a:srgbClr val="A26176"/>
      </a:accent2>
      <a:accent3>
        <a:srgbClr val="74A94E"/>
      </a:accent3>
      <a:accent4>
        <a:srgbClr val="188E8D"/>
      </a:accent4>
      <a:accent5>
        <a:srgbClr val="EE913A"/>
      </a:accent5>
      <a:accent6>
        <a:srgbClr val="DF5D4A"/>
      </a:accent6>
      <a:hlink>
        <a:srgbClr val="188E8D"/>
      </a:hlink>
      <a:folHlink>
        <a:srgbClr val="A26176"/>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rop" id="{EC9488ED-E761-4D60-9AC4-764D1FE2C171}" vid="{D7AA1D6E-F3E9-4763-A3BC-84DF2E02F6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TM10001105[[fn=Crop]]</Template>
  <TotalTime>375</TotalTime>
  <Words>667</Words>
  <Application>Microsoft Office PowerPoint</Application>
  <PresentationFormat>On-screen Show (4:3)</PresentationFormat>
  <Paragraphs>124</Paragraphs>
  <Slides>27</Slides>
  <Notes>12</Notes>
  <HiddenSlides>0</HiddenSlides>
  <MMClips>4</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Crop</vt:lpstr>
      <vt:lpstr>HOPE  Changing brains through support, structure, and  confronting shame   </vt:lpstr>
      <vt:lpstr>What are 5…?</vt:lpstr>
      <vt:lpstr>Connections</vt:lpstr>
      <vt:lpstr>THE LEARNING BRAIN  by Torkel Klingberg </vt:lpstr>
      <vt:lpstr>Environment</vt:lpstr>
      <vt:lpstr>Responsiveness - Interactions</vt:lpstr>
      <vt:lpstr>Language</vt:lpstr>
      <vt:lpstr> </vt:lpstr>
      <vt:lpstr>Group work</vt:lpstr>
      <vt:lpstr>PowerPoint Presentation</vt:lpstr>
      <vt:lpstr>Stresses of Poverty affect brain development</vt:lpstr>
      <vt:lpstr>PowerPoint Presentation</vt:lpstr>
      <vt:lpstr>Recognition/Belonging</vt:lpstr>
      <vt:lpstr>PowerPoint Presentation</vt:lpstr>
      <vt:lpstr>PowerPoint Presentation</vt:lpstr>
      <vt:lpstr>Time to practice!</vt:lpstr>
      <vt:lpstr>Skill-Building/Self-Regulation</vt:lpstr>
      <vt:lpstr>The thermostat</vt:lpstr>
      <vt:lpstr>Time to practice!</vt:lpstr>
      <vt:lpstr>Space/Time</vt:lpstr>
      <vt:lpstr>PowerPoint Presentation</vt:lpstr>
      <vt:lpstr>Confronting the shame</vt:lpstr>
      <vt:lpstr>Time to practice!</vt:lpstr>
      <vt:lpstr>So what?</vt:lpstr>
      <vt:lpstr>PowerPoint Presentation</vt:lpstr>
      <vt:lpstr>PowerPoint Presentation</vt:lpstr>
      <vt:lpstr>Resources</vt:lpstr>
    </vt:vector>
  </TitlesOfParts>
  <Company>John Brown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brain development</dc:title>
  <dc:creator>Information Technology</dc:creator>
  <cp:lastModifiedBy>Information Technology</cp:lastModifiedBy>
  <cp:revision>40</cp:revision>
  <dcterms:created xsi:type="dcterms:W3CDTF">2015-07-10T19:54:11Z</dcterms:created>
  <dcterms:modified xsi:type="dcterms:W3CDTF">2016-05-10T19:13:32Z</dcterms:modified>
</cp:coreProperties>
</file>